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257" r:id="rId2"/>
    <p:sldId id="256" r:id="rId3"/>
    <p:sldId id="259" r:id="rId4"/>
    <p:sldId id="263" r:id="rId5"/>
    <p:sldId id="260" r:id="rId6"/>
    <p:sldId id="265" r:id="rId7"/>
    <p:sldId id="262" r:id="rId8"/>
    <p:sldId id="268" r:id="rId9"/>
    <p:sldId id="267" r:id="rId10"/>
    <p:sldId id="266" r:id="rId11"/>
    <p:sldId id="264" r:id="rId12"/>
    <p:sldId id="269" r:id="rId13"/>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Skjellstad" initials="MS" lastIdx="1" clrIdx="0">
    <p:extLst>
      <p:ext uri="{19B8F6BF-5375-455C-9EA6-DF929625EA0E}">
        <p15:presenceInfo xmlns:p15="http://schemas.microsoft.com/office/powerpoint/2012/main" userId="S::Monica.Skjellstad@alstahaug.kommune.no::c5fbcd1a-b4ed-4867-ae26-17bd9e7f84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8CCC"/>
    <a:srgbClr val="996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34" autoAdjust="0"/>
  </p:normalViewPr>
  <p:slideViewPr>
    <p:cSldViewPr>
      <p:cViewPr varScale="1">
        <p:scale>
          <a:sx n="65" d="100"/>
          <a:sy n="65" d="100"/>
        </p:scale>
        <p:origin x="78"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5" d="100"/>
          <a:sy n="125" d="100"/>
        </p:scale>
        <p:origin x="4074" y="96"/>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87680"/>
          </a:xfrm>
          <a:prstGeom prst="rect">
            <a:avLst/>
          </a:prstGeom>
        </p:spPr>
        <p:txBody>
          <a:bodyPr vert="horz" lIns="91429" tIns="45714" rIns="91429" bIns="45714"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7680"/>
          </a:xfrm>
          <a:prstGeom prst="rect">
            <a:avLst/>
          </a:prstGeom>
        </p:spPr>
        <p:txBody>
          <a:bodyPr vert="horz" lIns="91429" tIns="45714" rIns="91429" bIns="45714" rtlCol="0"/>
          <a:lstStyle>
            <a:lvl1pPr algn="r">
              <a:defRPr sz="1200"/>
            </a:lvl1pPr>
          </a:lstStyle>
          <a:p>
            <a:fld id="{E3D7C0CD-9AA4-443C-9774-839F56AC4E56}" type="datetimeFigureOut">
              <a:rPr lang="nb-NO" smtClean="0"/>
              <a:t>17.11.2023</a:t>
            </a:fld>
            <a:endParaRPr lang="nb-NO"/>
          </a:p>
        </p:txBody>
      </p:sp>
      <p:sp>
        <p:nvSpPr>
          <p:cNvPr id="4" name="Plassholder for bunntekst 3"/>
          <p:cNvSpPr>
            <a:spLocks noGrp="1"/>
          </p:cNvSpPr>
          <p:nvPr>
            <p:ph type="ftr" sz="quarter" idx="2"/>
          </p:nvPr>
        </p:nvSpPr>
        <p:spPr>
          <a:xfrm>
            <a:off x="1" y="9264227"/>
            <a:ext cx="2889938" cy="487680"/>
          </a:xfrm>
          <a:prstGeom prst="rect">
            <a:avLst/>
          </a:prstGeom>
        </p:spPr>
        <p:txBody>
          <a:bodyPr vert="horz" lIns="91429" tIns="45714" rIns="91429" bIns="45714"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7"/>
            <a:ext cx="2889938" cy="487680"/>
          </a:xfrm>
          <a:prstGeom prst="rect">
            <a:avLst/>
          </a:prstGeom>
        </p:spPr>
        <p:txBody>
          <a:bodyPr vert="horz" lIns="91429" tIns="45714" rIns="91429" bIns="45714" rtlCol="0" anchor="b"/>
          <a:lstStyle>
            <a:lvl1pPr algn="r">
              <a:defRPr sz="1200"/>
            </a:lvl1pPr>
          </a:lstStyle>
          <a:p>
            <a:fld id="{C644F36A-3D08-4035-BE21-CDE1EB8782A2}" type="slidenum">
              <a:rPr lang="nb-NO" smtClean="0"/>
              <a:t>‹#›</a:t>
            </a:fld>
            <a:endParaRPr lang="nb-NO"/>
          </a:p>
        </p:txBody>
      </p:sp>
    </p:spTree>
    <p:extLst>
      <p:ext uri="{BB962C8B-B14F-4D97-AF65-F5344CB8AC3E}">
        <p14:creationId xmlns:p14="http://schemas.microsoft.com/office/powerpoint/2010/main" val="489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87680"/>
          </a:xfrm>
          <a:prstGeom prst="rect">
            <a:avLst/>
          </a:prstGeom>
        </p:spPr>
        <p:txBody>
          <a:bodyPr vert="horz" lIns="91429" tIns="45714" rIns="91429" bIns="45714" rtlCol="0"/>
          <a:lstStyle>
            <a:lvl1pPr algn="l">
              <a:defRPr sz="1200"/>
            </a:lvl1pPr>
          </a:lstStyle>
          <a:p>
            <a:endParaRPr lang="nb-NO"/>
          </a:p>
        </p:txBody>
      </p:sp>
      <p:sp>
        <p:nvSpPr>
          <p:cNvPr id="3" name="Plassholder for dato 2"/>
          <p:cNvSpPr>
            <a:spLocks noGrp="1"/>
          </p:cNvSpPr>
          <p:nvPr>
            <p:ph type="dt" idx="1"/>
          </p:nvPr>
        </p:nvSpPr>
        <p:spPr>
          <a:xfrm>
            <a:off x="3777607" y="0"/>
            <a:ext cx="2889938" cy="487680"/>
          </a:xfrm>
          <a:prstGeom prst="rect">
            <a:avLst/>
          </a:prstGeom>
        </p:spPr>
        <p:txBody>
          <a:bodyPr vert="horz" lIns="91429" tIns="45714" rIns="91429" bIns="45714" rtlCol="0"/>
          <a:lstStyle>
            <a:lvl1pPr algn="r">
              <a:defRPr sz="1200"/>
            </a:lvl1pPr>
          </a:lstStyle>
          <a:p>
            <a:fld id="{50565E2E-F69B-4924-9AE5-6931B7D18CEF}" type="datetimeFigureOut">
              <a:rPr lang="nb-NO" smtClean="0"/>
              <a:t>17.11.2023</a:t>
            </a:fld>
            <a:endParaRPr lang="nb-NO"/>
          </a:p>
        </p:txBody>
      </p:sp>
      <p:sp>
        <p:nvSpPr>
          <p:cNvPr id="4" name="Plassholder for lysbilde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29" tIns="45714" rIns="91429" bIns="45714" rtlCol="0" anchor="ctr"/>
          <a:lstStyle/>
          <a:p>
            <a:endParaRPr lang="nb-NO"/>
          </a:p>
        </p:txBody>
      </p:sp>
      <p:sp>
        <p:nvSpPr>
          <p:cNvPr id="5" name="Plassholder for notater 4"/>
          <p:cNvSpPr>
            <a:spLocks noGrp="1"/>
          </p:cNvSpPr>
          <p:nvPr>
            <p:ph type="body" sz="quarter" idx="3"/>
          </p:nvPr>
        </p:nvSpPr>
        <p:spPr>
          <a:xfrm>
            <a:off x="666909" y="4632960"/>
            <a:ext cx="5335270" cy="4389120"/>
          </a:xfrm>
          <a:prstGeom prst="rect">
            <a:avLst/>
          </a:prstGeom>
        </p:spPr>
        <p:txBody>
          <a:bodyPr vert="horz" lIns="91429" tIns="45714" rIns="91429" bIns="4571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64227"/>
            <a:ext cx="2889938" cy="487680"/>
          </a:xfrm>
          <a:prstGeom prst="rect">
            <a:avLst/>
          </a:prstGeom>
        </p:spPr>
        <p:txBody>
          <a:bodyPr vert="horz" lIns="91429" tIns="45714" rIns="91429" bIns="45714"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7"/>
            <a:ext cx="2889938" cy="487680"/>
          </a:xfrm>
          <a:prstGeom prst="rect">
            <a:avLst/>
          </a:prstGeom>
        </p:spPr>
        <p:txBody>
          <a:bodyPr vert="horz" lIns="91429" tIns="45714" rIns="91429" bIns="45714" rtlCol="0" anchor="b"/>
          <a:lstStyle>
            <a:lvl1pPr algn="r">
              <a:defRPr sz="1200"/>
            </a:lvl1pPr>
          </a:lstStyle>
          <a:p>
            <a:fld id="{97F46F12-14C7-4F61-B0F6-037DBE3B66CA}" type="slidenum">
              <a:rPr lang="nb-NO" smtClean="0"/>
              <a:t>‹#›</a:t>
            </a:fld>
            <a:endParaRPr lang="nb-NO"/>
          </a:p>
        </p:txBody>
      </p:sp>
    </p:spTree>
    <p:extLst>
      <p:ext uri="{BB962C8B-B14F-4D97-AF65-F5344CB8AC3E}">
        <p14:creationId xmlns:p14="http://schemas.microsoft.com/office/powerpoint/2010/main" val="262874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4138" y="731838"/>
            <a:ext cx="6500812" cy="36576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7F46F12-14C7-4F61-B0F6-037DBE3B66CA}" type="slidenum">
              <a:rPr lang="nb-NO" smtClean="0"/>
              <a:t>1</a:t>
            </a:fld>
            <a:endParaRPr lang="nb-NO"/>
          </a:p>
        </p:txBody>
      </p:sp>
    </p:spTree>
    <p:extLst>
      <p:ext uri="{BB962C8B-B14F-4D97-AF65-F5344CB8AC3E}">
        <p14:creationId xmlns:p14="http://schemas.microsoft.com/office/powerpoint/2010/main" val="132640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0"/>
            <a:ext cx="10363200" cy="1470025"/>
          </a:xfrm>
        </p:spPr>
        <p:txBody>
          <a:bodyPr/>
          <a:lstStyle/>
          <a:p>
            <a:r>
              <a:rPr lang="nb-NO"/>
              <a:t>Klikk for å redigere tittelstil</a:t>
            </a:r>
            <a:endParaRPr lang="nb-NO" dirty="0"/>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78B34D05-4EE7-4D69-81B8-25F15317C49A}" type="datetime4">
              <a:rPr lang="nb-NO" smtClean="0"/>
              <a:t>17. november 2023</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dirty="0"/>
          </a:p>
        </p:txBody>
      </p:sp>
    </p:spTree>
    <p:extLst>
      <p:ext uri="{BB962C8B-B14F-4D97-AF65-F5344CB8AC3E}">
        <p14:creationId xmlns:p14="http://schemas.microsoft.com/office/powerpoint/2010/main" val="320627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53220707-C76B-46EB-822E-ABFB1C5F5895}" type="datetime4">
              <a:rPr lang="nb-NO" smtClean="0"/>
              <a:t>17. november 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150335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1124747"/>
            <a:ext cx="2743200" cy="5001419"/>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3"/>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pPr algn="ctr"/>
            <a:fld id="{7E29B1E9-84D0-4B17-8F97-B1AA2FCB23D5}" type="datetime4">
              <a:rPr lang="nb-NO" smtClean="0"/>
              <a:t>17. november 2023</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8C7876B1-03E0-4611-99AD-828048586517}" type="slidenum">
              <a:rPr lang="nb-NO" smtClean="0"/>
              <a:pPr/>
              <a:t>‹#›</a:t>
            </a:fld>
            <a:endParaRPr lang="nb-NO" dirty="0"/>
          </a:p>
        </p:txBody>
      </p:sp>
    </p:spTree>
    <p:extLst>
      <p:ext uri="{BB962C8B-B14F-4D97-AF65-F5344CB8AC3E}">
        <p14:creationId xmlns:p14="http://schemas.microsoft.com/office/powerpoint/2010/main" val="260361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a:xfrm>
            <a:off x="4595349" y="6309325"/>
            <a:ext cx="2844800" cy="365125"/>
          </a:xfrm>
        </p:spPr>
        <p:txBody>
          <a:bodyPr/>
          <a:lstStyle/>
          <a:p>
            <a:fld id="{ED2FD605-2CE4-4296-9E87-DAC1BA72224F}" type="datetime4">
              <a:rPr lang="nb-NO" smtClean="0"/>
              <a:t>17. november 2023</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181540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5"/>
            <a:ext cx="10363200" cy="1362075"/>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DD609773-8F3E-4450-B9AD-90D17BE08032}" type="datetime4">
              <a:rPr lang="nb-NO" smtClean="0"/>
              <a:t>17. november 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210499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40C2D5D-942C-4503-A155-BE33B9C2AE94}" type="datetime4">
              <a:rPr lang="nb-NO" smtClean="0"/>
              <a:t>17. november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75221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1716B5F0-40A2-40E8-BBE3-CA823F7E7394}" type="datetime4">
              <a:rPr lang="nb-NO" smtClean="0"/>
              <a:t>17. november 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319452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C23D777-B30D-41DF-AEE3-98475758421D}" type="datetime4">
              <a:rPr lang="nb-NO" smtClean="0"/>
              <a:t>17. november 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201012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A9DB650-7F8A-4707-86DE-BAFC0A887D1B}" type="datetime4">
              <a:rPr lang="nb-NO" smtClean="0"/>
              <a:t>17. november 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157520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p:spPr>
        <p:txBody>
          <a:bodyPr anchor="b"/>
          <a:lstStyle>
            <a:lvl1pPr algn="l">
              <a:defRPr sz="2000" b="1"/>
            </a:lvl1pPr>
          </a:lstStyle>
          <a:p>
            <a:r>
              <a:rPr lang="nb-NO"/>
              <a:t>Klikk for å redigere tittelstil</a:t>
            </a:r>
            <a:endParaRPr lang="nb-NO" dirty="0"/>
          </a:p>
        </p:txBody>
      </p:sp>
      <p:sp>
        <p:nvSpPr>
          <p:cNvPr id="3" name="Plassholder for innhold 2"/>
          <p:cNvSpPr>
            <a:spLocks noGrp="1"/>
          </p:cNvSpPr>
          <p:nvPr>
            <p:ph idx="1"/>
          </p:nvPr>
        </p:nvSpPr>
        <p:spPr>
          <a:xfrm>
            <a:off x="4766733" y="1052741"/>
            <a:ext cx="6815667"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1946896E-D35F-42FC-82E0-D48250C65BBF}" type="datetime4">
              <a:rPr lang="nb-NO" smtClean="0"/>
              <a:t>17. november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54396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97177A7-C3FC-4E48-BB24-DEB74B13FB2B}" type="datetime4">
              <a:rPr lang="nb-NO" smtClean="0"/>
              <a:t>17. november 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C7876B1-03E0-4611-99AD-828048586517}" type="slidenum">
              <a:rPr lang="nb-NO" smtClean="0"/>
              <a:t>‹#›</a:t>
            </a:fld>
            <a:endParaRPr lang="nb-NO"/>
          </a:p>
        </p:txBody>
      </p:sp>
    </p:spTree>
    <p:extLst>
      <p:ext uri="{BB962C8B-B14F-4D97-AF65-F5344CB8AC3E}">
        <p14:creationId xmlns:p14="http://schemas.microsoft.com/office/powerpoint/2010/main" val="306400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29816"/>
            <a:ext cx="9230816"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772816"/>
            <a:ext cx="11247040" cy="435334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59829" y="6309325"/>
            <a:ext cx="284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942DE359-F9C0-4DCB-B025-CB9632E91B7F}" type="datetime4">
              <a:rPr lang="nb-NO" smtClean="0"/>
              <a:pPr/>
              <a:t>17. november 2023</a:t>
            </a:fld>
            <a:endParaRPr lang="nb-NO" dirty="0"/>
          </a:p>
        </p:txBody>
      </p:sp>
      <p:sp>
        <p:nvSpPr>
          <p:cNvPr id="5" name="Plassholder for bunntekst 4"/>
          <p:cNvSpPr>
            <a:spLocks noGrp="1"/>
          </p:cNvSpPr>
          <p:nvPr>
            <p:ph type="ftr" sz="quarter" idx="3"/>
          </p:nvPr>
        </p:nvSpPr>
        <p:spPr>
          <a:xfrm>
            <a:off x="719403" y="6304240"/>
            <a:ext cx="38608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b-NO" dirty="0"/>
          </a:p>
        </p:txBody>
      </p:sp>
      <p:sp>
        <p:nvSpPr>
          <p:cNvPr id="6" name="Plassholder for lysbildenummer 5"/>
          <p:cNvSpPr>
            <a:spLocks noGrp="1"/>
          </p:cNvSpPr>
          <p:nvPr>
            <p:ph type="sldNum" sz="quarter" idx="4"/>
          </p:nvPr>
        </p:nvSpPr>
        <p:spPr>
          <a:xfrm>
            <a:off x="8723808" y="6309325"/>
            <a:ext cx="28448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C7876B1-03E0-4611-99AD-828048586517}" type="slidenum">
              <a:rPr lang="nb-NO" smtClean="0"/>
              <a:pPr/>
              <a:t>‹#›</a:t>
            </a:fld>
            <a:endParaRPr lang="nb-NO" dirty="0"/>
          </a:p>
        </p:txBody>
      </p:sp>
    </p:spTree>
    <p:extLst>
      <p:ext uri="{BB962C8B-B14F-4D97-AF65-F5344CB8AC3E}">
        <p14:creationId xmlns:p14="http://schemas.microsoft.com/office/powerpoint/2010/main" val="14054702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defTabSz="914377" rtl="0" eaLnBrk="1" latinLnBrk="0" hangingPunct="1">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0839" indent="-450839" algn="l" defTabSz="914377" rtl="0" eaLnBrk="1" latinLnBrk="0" hangingPunct="1">
        <a:spcBef>
          <a:spcPct val="20000"/>
        </a:spcBef>
        <a:buFont typeface="PF Square Sans Pro Medium" pitchFamily="50"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32" indent="-285744" algn="l" defTabSz="914377" rtl="0" eaLnBrk="1" latinLnBrk="0" hangingPunct="1">
        <a:spcBef>
          <a:spcPct val="20000"/>
        </a:spcBef>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87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AECC7449-FB63-412C-829D-34AD7E94B0BA}"/>
              </a:ext>
            </a:extLst>
          </p:cNvPr>
          <p:cNvPicPr>
            <a:picLocks noGrp="1" noChangeAspect="1"/>
          </p:cNvPicPr>
          <p:nvPr>
            <p:ph idx="1"/>
          </p:nvPr>
        </p:nvPicPr>
        <p:blipFill>
          <a:blip r:embed="rId2"/>
          <a:stretch>
            <a:fillRect/>
          </a:stretch>
        </p:blipFill>
        <p:spPr>
          <a:xfrm>
            <a:off x="1199456" y="908720"/>
            <a:ext cx="8294391" cy="4594735"/>
          </a:xfrm>
          <a:prstGeom prst="rect">
            <a:avLst/>
          </a:prstGeom>
        </p:spPr>
      </p:pic>
      <p:sp>
        <p:nvSpPr>
          <p:cNvPr id="4" name="Plassholder for dato 3">
            <a:extLst>
              <a:ext uri="{FF2B5EF4-FFF2-40B4-BE49-F238E27FC236}">
                <a16:creationId xmlns:a16="http://schemas.microsoft.com/office/drawing/2014/main" id="{0825538D-85A3-4FC6-AF87-872D1CC6E2F1}"/>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spTree>
    <p:extLst>
      <p:ext uri="{BB962C8B-B14F-4D97-AF65-F5344CB8AC3E}">
        <p14:creationId xmlns:p14="http://schemas.microsoft.com/office/powerpoint/2010/main" val="335904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F70144-D02B-4594-804E-A574789907C3}"/>
              </a:ext>
            </a:extLst>
          </p:cNvPr>
          <p:cNvSpPr>
            <a:spLocks noGrp="1"/>
          </p:cNvSpPr>
          <p:nvPr>
            <p:ph type="title"/>
          </p:nvPr>
        </p:nvSpPr>
        <p:spPr/>
        <p:txBody>
          <a:bodyPr/>
          <a:lstStyle/>
          <a:p>
            <a:pPr algn="ctr"/>
            <a:r>
              <a:rPr lang="nb-NO" dirty="0"/>
              <a:t>Renhold</a:t>
            </a:r>
          </a:p>
        </p:txBody>
      </p:sp>
      <p:sp>
        <p:nvSpPr>
          <p:cNvPr id="3" name="Plassholder for innhold 2">
            <a:extLst>
              <a:ext uri="{FF2B5EF4-FFF2-40B4-BE49-F238E27FC236}">
                <a16:creationId xmlns:a16="http://schemas.microsoft.com/office/drawing/2014/main" id="{1492A46D-74B9-4FEC-BA59-3294EAF70C7B}"/>
              </a:ext>
            </a:extLst>
          </p:cNvPr>
          <p:cNvSpPr>
            <a:spLocks noGrp="1"/>
          </p:cNvSpPr>
          <p:nvPr>
            <p:ph idx="1"/>
          </p:nvPr>
        </p:nvSpPr>
        <p:spPr/>
        <p:txBody>
          <a:bodyPr>
            <a:normAutofit fontScale="92500" lnSpcReduction="10000"/>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Avdelingen består av 24 ansatte fordelt på 20,7 årsverk hvorav 17 er fulltidsstillinger. </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Gjennomsnittlig stillingsstørrelse er 82 %. 5 ansatte har fagbrev, og 2 er under utdanning. Avdelingen er delt inn i to team, men hver sin teamleder. </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Avdelingen rengjør i alle kommunens formålsbygg, bortsett fra på sykehjemmet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ca</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38000 m2)</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I 2020 ble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CleanPilot</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og NS-INSTA 800 tatt i bruk. </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NS-INSTA 800 er et system for å fastsette og vurdere rengjøringskvalitet. </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Standarden må subjektive vurderinger av hva som er et tilfredsstillende </a:t>
            </a:r>
          </a:p>
          <a:p>
            <a:pPr marL="0" indent="0">
              <a:lnSpc>
                <a:spcPct val="107000"/>
              </a:lnSpc>
              <a:spcAft>
                <a:spcPts val="800"/>
              </a:spcAft>
              <a:buNone/>
            </a:pPr>
            <a:r>
              <a:rPr lang="nb-NO" sz="1800" kern="100" dirty="0">
                <a:latin typeface="Calibri" panose="020F0502020204030204" pitchFamily="34" charset="0"/>
                <a:ea typeface="Calibri" panose="020F0502020204030204" pitchFamily="34" charset="0"/>
                <a:cs typeface="Times New Roman" panose="02020603050405020304" pitchFamily="18" charset="0"/>
              </a:rPr>
              <a:t>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renhold fravikes, renholdet blir standardisert. </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Det skal gjennomføres kvartalsvis kontroll for å sikre jevn kvalitet året rundt, </a:t>
            </a:r>
          </a:p>
          <a:p>
            <a:pPr marL="0" indent="0">
              <a:lnSpc>
                <a:spcPct val="107000"/>
              </a:lnSpc>
              <a:spcAft>
                <a:spcPts val="800"/>
              </a:spcAft>
              <a:buNone/>
            </a:pPr>
            <a:r>
              <a:rPr lang="nb-NO" sz="1800" kern="100" dirty="0">
                <a:latin typeface="Calibri" panose="020F0502020204030204" pitchFamily="34" charset="0"/>
                <a:ea typeface="Calibri" panose="020F0502020204030204" pitchFamily="34" charset="0"/>
                <a:cs typeface="Times New Roman" panose="02020603050405020304" pitchFamily="18" charset="0"/>
              </a:rPr>
              <a:t>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mens renholder tar egenkontroll på utført arbeid. </a:t>
            </a:r>
          </a:p>
          <a:p>
            <a:pPr marL="0" indent="0">
              <a:lnSpc>
                <a:spcPct val="107000"/>
              </a:lnSpc>
              <a:spcAft>
                <a:spcPts val="800"/>
              </a:spcAft>
              <a:buNone/>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dato 3">
            <a:extLst>
              <a:ext uri="{FF2B5EF4-FFF2-40B4-BE49-F238E27FC236}">
                <a16:creationId xmlns:a16="http://schemas.microsoft.com/office/drawing/2014/main" id="{77E8DE6C-4F55-47B3-B5D7-788599B8BF6A}"/>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pic>
        <p:nvPicPr>
          <p:cNvPr id="5" name="Bilde 4">
            <a:extLst>
              <a:ext uri="{FF2B5EF4-FFF2-40B4-BE49-F238E27FC236}">
                <a16:creationId xmlns:a16="http://schemas.microsoft.com/office/drawing/2014/main" id="{F6515ABE-19C9-438D-A832-022647DC65AC}"/>
              </a:ext>
            </a:extLst>
          </p:cNvPr>
          <p:cNvPicPr>
            <a:picLocks noChangeAspect="1"/>
          </p:cNvPicPr>
          <p:nvPr/>
        </p:nvPicPr>
        <p:blipFill>
          <a:blip r:embed="rId2"/>
          <a:stretch>
            <a:fillRect/>
          </a:stretch>
        </p:blipFill>
        <p:spPr>
          <a:xfrm>
            <a:off x="8040217" y="3140968"/>
            <a:ext cx="3542183" cy="2652836"/>
          </a:xfrm>
          <a:prstGeom prst="rect">
            <a:avLst/>
          </a:prstGeom>
        </p:spPr>
      </p:pic>
    </p:spTree>
    <p:extLst>
      <p:ext uri="{BB962C8B-B14F-4D97-AF65-F5344CB8AC3E}">
        <p14:creationId xmlns:p14="http://schemas.microsoft.com/office/powerpoint/2010/main" val="108739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4043F2-FE1C-4767-9584-A95C3F8CAE38}"/>
              </a:ext>
            </a:extLst>
          </p:cNvPr>
          <p:cNvSpPr>
            <a:spLocks noGrp="1"/>
          </p:cNvSpPr>
          <p:nvPr>
            <p:ph type="title"/>
          </p:nvPr>
        </p:nvSpPr>
        <p:spPr/>
        <p:txBody>
          <a:bodyPr/>
          <a:lstStyle/>
          <a:p>
            <a:pPr algn="ctr"/>
            <a:r>
              <a:rPr lang="nb-NO" dirty="0"/>
              <a:t>Boligkontoret</a:t>
            </a:r>
          </a:p>
        </p:txBody>
      </p:sp>
      <p:pic>
        <p:nvPicPr>
          <p:cNvPr id="6" name="Plassholder for innhold 5">
            <a:extLst>
              <a:ext uri="{FF2B5EF4-FFF2-40B4-BE49-F238E27FC236}">
                <a16:creationId xmlns:a16="http://schemas.microsoft.com/office/drawing/2014/main" id="{F5FC8A2A-FE39-480F-90AA-5E44D625B7BA}"/>
              </a:ext>
            </a:extLst>
          </p:cNvPr>
          <p:cNvPicPr>
            <a:picLocks noGrp="1" noChangeAspect="1"/>
          </p:cNvPicPr>
          <p:nvPr>
            <p:ph idx="1"/>
          </p:nvPr>
        </p:nvPicPr>
        <p:blipFill>
          <a:blip r:embed="rId2"/>
          <a:stretch>
            <a:fillRect/>
          </a:stretch>
        </p:blipFill>
        <p:spPr>
          <a:xfrm>
            <a:off x="1343472" y="2132856"/>
            <a:ext cx="7600950" cy="1390650"/>
          </a:xfrm>
        </p:spPr>
      </p:pic>
      <p:sp>
        <p:nvSpPr>
          <p:cNvPr id="4" name="Plassholder for dato 3">
            <a:extLst>
              <a:ext uri="{FF2B5EF4-FFF2-40B4-BE49-F238E27FC236}">
                <a16:creationId xmlns:a16="http://schemas.microsoft.com/office/drawing/2014/main" id="{B4E5D269-08E4-494B-9D70-417EDDA2C9BE}"/>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sp>
        <p:nvSpPr>
          <p:cNvPr id="7" name="TekstSylinder 6">
            <a:extLst>
              <a:ext uri="{FF2B5EF4-FFF2-40B4-BE49-F238E27FC236}">
                <a16:creationId xmlns:a16="http://schemas.microsoft.com/office/drawing/2014/main" id="{816FB2F6-B280-4F82-9966-1F9344D7314D}"/>
              </a:ext>
            </a:extLst>
          </p:cNvPr>
          <p:cNvSpPr txBox="1"/>
          <p:nvPr/>
        </p:nvSpPr>
        <p:spPr>
          <a:xfrm>
            <a:off x="1415480" y="3789040"/>
            <a:ext cx="6192688" cy="1754326"/>
          </a:xfrm>
          <a:prstGeom prst="rect">
            <a:avLst/>
          </a:prstGeom>
          <a:noFill/>
        </p:spPr>
        <p:txBody>
          <a:bodyPr wrap="square" rtlCol="0">
            <a:spAutoFit/>
          </a:bodyPr>
          <a:lstStyle/>
          <a:p>
            <a:r>
              <a:rPr lang="nb-NO" dirty="0"/>
              <a:t>Vi leier i dag </a:t>
            </a:r>
            <a:r>
              <a:rPr lang="nb-NO" dirty="0" err="1"/>
              <a:t>ca</a:t>
            </a:r>
            <a:r>
              <a:rPr lang="nb-NO" dirty="0"/>
              <a:t> 100 enheter for fremleie</a:t>
            </a:r>
          </a:p>
          <a:p>
            <a:r>
              <a:rPr lang="nb-NO" dirty="0"/>
              <a:t>Det bor flyktninger i 10 av våre kommunale enheter</a:t>
            </a:r>
          </a:p>
          <a:p>
            <a:endParaRPr lang="nb-NO" dirty="0"/>
          </a:p>
          <a:p>
            <a:r>
              <a:rPr lang="nb-NO" dirty="0"/>
              <a:t>Pris er relativt på snitt pr i dag</a:t>
            </a:r>
          </a:p>
          <a:p>
            <a:endParaRPr lang="nb-NO" dirty="0"/>
          </a:p>
          <a:p>
            <a:r>
              <a:rPr lang="nb-NO" dirty="0"/>
              <a:t>Vi skal øke husleie til gjengs leie til neste år</a:t>
            </a:r>
          </a:p>
        </p:txBody>
      </p:sp>
    </p:spTree>
    <p:extLst>
      <p:ext uri="{BB962C8B-B14F-4D97-AF65-F5344CB8AC3E}">
        <p14:creationId xmlns:p14="http://schemas.microsoft.com/office/powerpoint/2010/main" val="224071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59496" y="379421"/>
            <a:ext cx="7772400" cy="1470025"/>
          </a:xfrm>
        </p:spPr>
        <p:txBody>
          <a:bodyPr/>
          <a:lstStyle/>
          <a:p>
            <a:pPr algn="ctr"/>
            <a:r>
              <a:rPr lang="nb-NO" b="1" dirty="0">
                <a:solidFill>
                  <a:srgbClr val="996308"/>
                </a:solidFill>
              </a:rPr>
              <a:t>STAB/STØTTE</a:t>
            </a:r>
            <a:endParaRPr lang="nb-NO" b="1" dirty="0">
              <a:solidFill>
                <a:srgbClr val="996308"/>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dertittel 2"/>
          <p:cNvSpPr>
            <a:spLocks noGrp="1"/>
          </p:cNvSpPr>
          <p:nvPr>
            <p:ph type="subTitle" idx="1"/>
          </p:nvPr>
        </p:nvSpPr>
        <p:spPr>
          <a:xfrm>
            <a:off x="551384" y="1556792"/>
            <a:ext cx="10369152" cy="4104457"/>
          </a:xfrm>
        </p:spPr>
        <p:txBody>
          <a:bodyPr>
            <a:normAutofit fontScale="85000" lnSpcReduction="20000"/>
          </a:bodyPr>
          <a:lstStyle/>
          <a:p>
            <a:pPr algn="l"/>
            <a:endParaRPr lang="nb-NO" sz="1300" b="1" dirty="0">
              <a:latin typeface="Verdana" panose="020B0604030504040204" pitchFamily="34" charset="0"/>
              <a:ea typeface="Verdana" panose="020B0604030504040204" pitchFamily="34" charset="0"/>
              <a:cs typeface="Verdana" panose="020B0604030504040204" pitchFamily="34" charset="0"/>
            </a:endParaRPr>
          </a:p>
          <a:p>
            <a:endParaRPr lang="nb-NO" sz="2100" b="1" dirty="0">
              <a:latin typeface="Verdana" panose="020B0604030504040204" pitchFamily="34" charset="0"/>
              <a:ea typeface="Verdana" panose="020B0604030504040204" pitchFamily="34" charset="0"/>
              <a:cs typeface="Verdana" panose="020B0604030504040204" pitchFamily="34" charset="0"/>
            </a:endParaRPr>
          </a:p>
          <a:p>
            <a:pPr marL="450839" marR="0" lvl="0" indent="-450839" algn="l" defTabSz="914377" rtl="0" eaLnBrk="1" fontAlgn="auto" latinLnBrk="0" hangingPunct="1">
              <a:lnSpc>
                <a:spcPct val="100000"/>
              </a:lnSpc>
              <a:spcBef>
                <a:spcPct val="20000"/>
              </a:spcBef>
              <a:spcAft>
                <a:spcPts val="0"/>
              </a:spcAft>
              <a:buClrTx/>
              <a:buSzTx/>
              <a:buFont typeface="PF Square Sans Pro Medium" pitchFamily="50" charset="0"/>
              <a:buChar char="●"/>
              <a:tabLst/>
              <a:defRPr/>
            </a:pPr>
            <a:r>
              <a:rPr kumimoji="0" lang="nb-NO" sz="28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Består av</a:t>
            </a:r>
          </a:p>
          <a:p>
            <a:pPr marL="450839" marR="0" lvl="0" indent="-450839" algn="l" defTabSz="914377" rtl="0" eaLnBrk="1" fontAlgn="auto" latinLnBrk="0" hangingPunct="1">
              <a:lnSpc>
                <a:spcPct val="100000"/>
              </a:lnSpc>
              <a:spcBef>
                <a:spcPct val="20000"/>
              </a:spcBef>
              <a:spcAft>
                <a:spcPts val="0"/>
              </a:spcAft>
              <a:buClrTx/>
              <a:buSzTx/>
              <a:buFont typeface="PF Square Sans Pro Medium" pitchFamily="50" charset="0"/>
              <a:buChar char="●"/>
              <a:tabLst/>
              <a:defRPr/>
            </a:pPr>
            <a:r>
              <a:rPr kumimoji="0" lang="nb-NO" sz="28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Bygg og Eiendom </a:t>
            </a:r>
            <a:r>
              <a:rPr kumimoji="0" lang="nb-NO" sz="24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(43 ansatte)</a:t>
            </a:r>
          </a:p>
          <a:p>
            <a:pPr marL="742932" marR="0" lvl="1" indent="-285744"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nb-NO"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Renhold</a:t>
            </a:r>
          </a:p>
          <a:p>
            <a:pPr marL="742932" marR="0" lvl="1" indent="-285744"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nb-NO"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Drift</a:t>
            </a:r>
          </a:p>
          <a:p>
            <a:pPr marL="742932" marR="0" lvl="1" indent="-285744"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nb-NO"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Boligkontor</a:t>
            </a:r>
          </a:p>
          <a:p>
            <a:pPr marL="450839" marR="0" lvl="0" indent="-450839" algn="l" defTabSz="914377" rtl="0" eaLnBrk="1" fontAlgn="auto" latinLnBrk="0" hangingPunct="1">
              <a:lnSpc>
                <a:spcPct val="100000"/>
              </a:lnSpc>
              <a:spcBef>
                <a:spcPct val="20000"/>
              </a:spcBef>
              <a:spcAft>
                <a:spcPts val="0"/>
              </a:spcAft>
              <a:buClrTx/>
              <a:buSzTx/>
              <a:buFont typeface="PF Square Sans Pro Medium" pitchFamily="50" charset="0"/>
              <a:buChar char="●"/>
              <a:tabLst/>
              <a:defRPr/>
            </a:pPr>
            <a:r>
              <a:rPr kumimoji="0" lang="nb-NO" sz="28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HR </a:t>
            </a:r>
            <a:r>
              <a:rPr kumimoji="0" lang="nb-NO" sz="24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(9 ansatte)</a:t>
            </a:r>
          </a:p>
          <a:p>
            <a:pPr marL="742932" marR="0" lvl="1" indent="-285744"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nb-NO"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Politisk utvalg</a:t>
            </a:r>
          </a:p>
          <a:p>
            <a:pPr marL="742932" marR="0" lvl="1" indent="-285744"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nb-NO"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Lønn/arkiv</a:t>
            </a:r>
          </a:p>
          <a:p>
            <a:pPr marL="742932" marR="0" lvl="1" indent="-285744"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nb-NO" sz="2400" b="0"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Rådmannens kontor</a:t>
            </a:r>
          </a:p>
          <a:p>
            <a:pPr marL="450839" marR="0" lvl="0" indent="-450839" algn="l" defTabSz="914377" rtl="0" eaLnBrk="1" fontAlgn="auto" latinLnBrk="0" hangingPunct="1">
              <a:lnSpc>
                <a:spcPct val="100000"/>
              </a:lnSpc>
              <a:spcBef>
                <a:spcPct val="20000"/>
              </a:spcBef>
              <a:spcAft>
                <a:spcPts val="0"/>
              </a:spcAft>
              <a:buClrTx/>
              <a:buSzTx/>
              <a:buFont typeface="PF Square Sans Pro Medium" pitchFamily="50" charset="0"/>
              <a:buChar char="●"/>
              <a:tabLst/>
              <a:defRPr/>
            </a:pPr>
            <a:r>
              <a:rPr kumimoji="0" lang="nb-NO" sz="28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IKT </a:t>
            </a:r>
            <a:r>
              <a:rPr kumimoji="0" lang="nb-NO" sz="24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rPr>
              <a:t>(7 ansatte)</a:t>
            </a:r>
          </a:p>
          <a:p>
            <a:pPr algn="l"/>
            <a:endParaRPr lang="nb-NO"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kstSylinder 3"/>
          <p:cNvSpPr txBox="1"/>
          <p:nvPr/>
        </p:nvSpPr>
        <p:spPr>
          <a:xfrm>
            <a:off x="1991544" y="6309323"/>
            <a:ext cx="8352928" cy="254044"/>
          </a:xfrm>
          <a:prstGeom prst="rect">
            <a:avLst/>
          </a:prstGeom>
          <a:noFill/>
        </p:spPr>
        <p:txBody>
          <a:bodyPr wrap="square" rtlCol="0">
            <a:spAutoFit/>
          </a:bodyPr>
          <a:lstStyle/>
          <a:p>
            <a:pPr algn="ctr"/>
            <a:r>
              <a:rPr lang="nb-NO" sz="1051" dirty="0">
                <a:solidFill>
                  <a:schemeClr val="bg1"/>
                </a:solidFill>
                <a:latin typeface="Verdana" panose="020B0604030504040204" pitchFamily="34" charset="0"/>
                <a:ea typeface="Verdana" panose="020B0604030504040204" pitchFamily="34" charset="0"/>
                <a:cs typeface="Verdana" panose="020B0604030504040204" pitchFamily="34" charset="0"/>
              </a:rPr>
              <a:t>Besøksadresse: Strandgata 52  |  Postboks 1006, 8805 Sandnessjøen  |  www.alstahaug.kommune.no</a:t>
            </a:r>
          </a:p>
        </p:txBody>
      </p:sp>
      <p:pic>
        <p:nvPicPr>
          <p:cNvPr id="8" name="Bilde 7">
            <a:extLst>
              <a:ext uri="{FF2B5EF4-FFF2-40B4-BE49-F238E27FC236}">
                <a16:creationId xmlns:a16="http://schemas.microsoft.com/office/drawing/2014/main" id="{BDDDA573-A7B7-47A0-8057-897191251918}"/>
              </a:ext>
            </a:extLst>
          </p:cNvPr>
          <p:cNvPicPr>
            <a:picLocks noChangeAspect="1"/>
          </p:cNvPicPr>
          <p:nvPr/>
        </p:nvPicPr>
        <p:blipFill>
          <a:blip r:embed="rId3"/>
          <a:stretch>
            <a:fillRect/>
          </a:stretch>
        </p:blipFill>
        <p:spPr>
          <a:xfrm>
            <a:off x="6076229" y="2271656"/>
            <a:ext cx="5006339" cy="2736899"/>
          </a:xfrm>
          <a:prstGeom prst="rect">
            <a:avLst/>
          </a:prstGeom>
        </p:spPr>
      </p:pic>
    </p:spTree>
    <p:extLst>
      <p:ext uri="{BB962C8B-B14F-4D97-AF65-F5344CB8AC3E}">
        <p14:creationId xmlns:p14="http://schemas.microsoft.com/office/powerpoint/2010/main" val="101314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A633F9B-5578-4AE6-A1EF-51064C807FF2}"/>
              </a:ext>
            </a:extLst>
          </p:cNvPr>
          <p:cNvSpPr>
            <a:spLocks noGrp="1"/>
          </p:cNvSpPr>
          <p:nvPr>
            <p:ph idx="1"/>
          </p:nvPr>
        </p:nvSpPr>
        <p:spPr>
          <a:xfrm>
            <a:off x="335360" y="991410"/>
            <a:ext cx="11521280" cy="5134753"/>
          </a:xfrm>
        </p:spPr>
        <p:txBody>
          <a:bodyPr>
            <a:normAutofit/>
          </a:bodyPr>
          <a:lstStyle/>
          <a:p>
            <a:r>
              <a:rPr lang="nb-NO" dirty="0"/>
              <a:t>Alstahaug kommune har 632 årsverk fordelt på 745 ansatte</a:t>
            </a:r>
          </a:p>
          <a:p>
            <a:pPr marL="457188" lvl="1" indent="0">
              <a:buNone/>
            </a:pPr>
            <a:endParaRPr lang="nb-NO" sz="2000" dirty="0"/>
          </a:p>
          <a:p>
            <a:pPr marL="457188" lvl="1" indent="0">
              <a:buNone/>
            </a:pPr>
            <a:r>
              <a:rPr lang="nb-NO" sz="2000" dirty="0"/>
              <a:t>Vi har en gjennomgående heltidskultur</a:t>
            </a:r>
          </a:p>
          <a:p>
            <a:pPr lvl="1"/>
            <a:r>
              <a:rPr lang="nb-NO" sz="2000" dirty="0"/>
              <a:t>Helse/omsorg		304 ansatte</a:t>
            </a:r>
          </a:p>
          <a:p>
            <a:pPr lvl="1"/>
            <a:r>
              <a:rPr lang="nb-NO" sz="2000" dirty="0"/>
              <a:t>Oppvekst/kultur	282 ansatte</a:t>
            </a:r>
          </a:p>
          <a:p>
            <a:pPr lvl="1"/>
            <a:r>
              <a:rPr lang="nb-NO" sz="2000" dirty="0"/>
              <a:t>Samfunnsutvikling	95 ansatte</a:t>
            </a:r>
          </a:p>
          <a:p>
            <a:pPr lvl="1"/>
            <a:r>
              <a:rPr lang="nb-NO" sz="2000" dirty="0"/>
              <a:t>Stab/støtte (</a:t>
            </a:r>
            <a:r>
              <a:rPr lang="nb-NO" sz="2000" dirty="0" err="1"/>
              <a:t>inkl</a:t>
            </a:r>
            <a:r>
              <a:rPr lang="nb-NO" sz="2000" dirty="0"/>
              <a:t> øk)	66 ansatte</a:t>
            </a:r>
          </a:p>
          <a:p>
            <a:pPr lvl="1"/>
            <a:endParaRPr lang="nb-NO" sz="2000" dirty="0"/>
          </a:p>
          <a:p>
            <a:pPr marL="457188" lvl="1" indent="0">
              <a:buNone/>
            </a:pPr>
            <a:endParaRPr lang="nb-NO" dirty="0"/>
          </a:p>
          <a:p>
            <a:pPr marL="457188" lvl="1" indent="0">
              <a:buNone/>
            </a:pPr>
            <a:endParaRPr lang="nb-NO" dirty="0"/>
          </a:p>
          <a:p>
            <a:pPr marL="457188" lvl="1" indent="0">
              <a:buNone/>
            </a:pPr>
            <a:endParaRPr lang="nb-NO" dirty="0"/>
          </a:p>
          <a:p>
            <a:pPr marL="457188" lvl="1" indent="0">
              <a:buNone/>
            </a:pPr>
            <a:endParaRPr lang="nb-NO" dirty="0"/>
          </a:p>
          <a:p>
            <a:pPr marL="457188" lvl="1" indent="0">
              <a:buNone/>
            </a:pPr>
            <a:endParaRPr lang="nb-NO" dirty="0"/>
          </a:p>
          <a:p>
            <a:pPr marL="457188" lvl="1" indent="0">
              <a:buNone/>
            </a:pPr>
            <a:endParaRPr lang="nb-NO" dirty="0"/>
          </a:p>
          <a:p>
            <a:pPr marL="457188" lvl="1" indent="0">
              <a:buNone/>
            </a:pPr>
            <a:endParaRPr lang="nb-NO" dirty="0"/>
          </a:p>
          <a:p>
            <a:pPr marL="457188" lvl="1" indent="0">
              <a:buNone/>
            </a:pPr>
            <a:endParaRPr lang="nb-NO" dirty="0"/>
          </a:p>
          <a:p>
            <a:pPr marL="457188" lvl="1" indent="0">
              <a:buNone/>
            </a:pPr>
            <a:endParaRPr lang="nb-NO" dirty="0"/>
          </a:p>
          <a:p>
            <a:pPr marL="457188" lvl="1" indent="0">
              <a:buNone/>
            </a:pPr>
            <a:endParaRPr lang="nb-NO" dirty="0"/>
          </a:p>
          <a:p>
            <a:endParaRPr lang="nb-NO" dirty="0"/>
          </a:p>
        </p:txBody>
      </p:sp>
      <p:sp>
        <p:nvSpPr>
          <p:cNvPr id="4" name="Plassholder for dato 3">
            <a:extLst>
              <a:ext uri="{FF2B5EF4-FFF2-40B4-BE49-F238E27FC236}">
                <a16:creationId xmlns:a16="http://schemas.microsoft.com/office/drawing/2014/main" id="{638C8706-DF98-4930-B1E9-FFC832F045B5}"/>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pic>
        <p:nvPicPr>
          <p:cNvPr id="6" name="Bilde 5">
            <a:extLst>
              <a:ext uri="{FF2B5EF4-FFF2-40B4-BE49-F238E27FC236}">
                <a16:creationId xmlns:a16="http://schemas.microsoft.com/office/drawing/2014/main" id="{2D761563-1E60-4E46-8EB2-B2FA9DD975C8}"/>
              </a:ext>
            </a:extLst>
          </p:cNvPr>
          <p:cNvPicPr>
            <a:picLocks noChangeAspect="1"/>
          </p:cNvPicPr>
          <p:nvPr/>
        </p:nvPicPr>
        <p:blipFill>
          <a:blip r:embed="rId2"/>
          <a:stretch>
            <a:fillRect/>
          </a:stretch>
        </p:blipFill>
        <p:spPr>
          <a:xfrm>
            <a:off x="623392" y="3717032"/>
            <a:ext cx="6543675" cy="638175"/>
          </a:xfrm>
          <a:prstGeom prst="rect">
            <a:avLst/>
          </a:prstGeom>
        </p:spPr>
      </p:pic>
      <p:pic>
        <p:nvPicPr>
          <p:cNvPr id="8" name="Bilde 7">
            <a:extLst>
              <a:ext uri="{FF2B5EF4-FFF2-40B4-BE49-F238E27FC236}">
                <a16:creationId xmlns:a16="http://schemas.microsoft.com/office/drawing/2014/main" id="{6B033714-430A-486B-87F1-CE74BB0F33C5}"/>
              </a:ext>
            </a:extLst>
          </p:cNvPr>
          <p:cNvPicPr>
            <a:picLocks noChangeAspect="1"/>
          </p:cNvPicPr>
          <p:nvPr/>
        </p:nvPicPr>
        <p:blipFill>
          <a:blip r:embed="rId3"/>
          <a:stretch>
            <a:fillRect/>
          </a:stretch>
        </p:blipFill>
        <p:spPr>
          <a:xfrm>
            <a:off x="623392" y="4621559"/>
            <a:ext cx="6619875" cy="619125"/>
          </a:xfrm>
          <a:prstGeom prst="rect">
            <a:avLst/>
          </a:prstGeom>
        </p:spPr>
      </p:pic>
      <p:sp>
        <p:nvSpPr>
          <p:cNvPr id="11" name="TekstSylinder 10">
            <a:extLst>
              <a:ext uri="{FF2B5EF4-FFF2-40B4-BE49-F238E27FC236}">
                <a16:creationId xmlns:a16="http://schemas.microsoft.com/office/drawing/2014/main" id="{9D2E7AE2-4283-4BC8-8FE9-1DA169D75B5A}"/>
              </a:ext>
            </a:extLst>
          </p:cNvPr>
          <p:cNvSpPr txBox="1"/>
          <p:nvPr/>
        </p:nvSpPr>
        <p:spPr>
          <a:xfrm>
            <a:off x="8487339" y="3893542"/>
            <a:ext cx="2125228" cy="923330"/>
          </a:xfrm>
          <a:prstGeom prst="rect">
            <a:avLst/>
          </a:prstGeom>
          <a:noFill/>
        </p:spPr>
        <p:txBody>
          <a:bodyPr wrap="square" rtlCol="0">
            <a:spAutoFit/>
          </a:bodyPr>
          <a:lstStyle/>
          <a:p>
            <a:r>
              <a:rPr lang="nb-NO" dirty="0"/>
              <a:t>Sykefravær</a:t>
            </a:r>
          </a:p>
          <a:p>
            <a:endParaRPr lang="nb-NO" dirty="0"/>
          </a:p>
          <a:p>
            <a:r>
              <a:rPr lang="nb-NO" dirty="0"/>
              <a:t>Hittil i år : 6,24 %</a:t>
            </a:r>
          </a:p>
        </p:txBody>
      </p:sp>
    </p:spTree>
    <p:extLst>
      <p:ext uri="{BB962C8B-B14F-4D97-AF65-F5344CB8AC3E}">
        <p14:creationId xmlns:p14="http://schemas.microsoft.com/office/powerpoint/2010/main" val="35151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2D1B11-C424-43BA-AEAA-37CD1A08B564}"/>
              </a:ext>
            </a:extLst>
          </p:cNvPr>
          <p:cNvSpPr>
            <a:spLocks noGrp="1"/>
          </p:cNvSpPr>
          <p:nvPr>
            <p:ph type="title"/>
          </p:nvPr>
        </p:nvSpPr>
        <p:spPr/>
        <p:txBody>
          <a:bodyPr/>
          <a:lstStyle/>
          <a:p>
            <a:pPr algn="ctr"/>
            <a:r>
              <a:rPr lang="nb-NO" dirty="0"/>
              <a:t>HR</a:t>
            </a:r>
          </a:p>
        </p:txBody>
      </p:sp>
      <p:sp>
        <p:nvSpPr>
          <p:cNvPr id="3" name="Plassholder for innhold 2">
            <a:extLst>
              <a:ext uri="{FF2B5EF4-FFF2-40B4-BE49-F238E27FC236}">
                <a16:creationId xmlns:a16="http://schemas.microsoft.com/office/drawing/2014/main" id="{D1C0ACD3-2C1C-44B6-A89F-4261CC4D6864}"/>
              </a:ext>
            </a:extLst>
          </p:cNvPr>
          <p:cNvSpPr>
            <a:spLocks noGrp="1"/>
          </p:cNvSpPr>
          <p:nvPr>
            <p:ph idx="1"/>
          </p:nvPr>
        </p:nvSpPr>
        <p:spPr/>
        <p:txBody>
          <a:bodyPr/>
          <a:lstStyle/>
          <a:p>
            <a:pPr>
              <a:lnSpc>
                <a:spcPct val="114000"/>
              </a:lnSpc>
              <a:spcBef>
                <a:spcPts val="1000"/>
              </a:spcBef>
            </a:pPr>
            <a:r>
              <a:rPr lang="nb-NO" sz="2400" b="1"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Personellinnsats </a:t>
            </a:r>
          </a:p>
          <a:p>
            <a:pPr marL="342900" lvl="0" indent="-342900">
              <a:buFont typeface="Symbol" panose="05050102010706020507" pitchFamily="18" charset="2"/>
              <a:buChar char=""/>
              <a:tabLst>
                <a:tab pos="228600" algn="l"/>
              </a:tabLst>
            </a:pPr>
            <a:r>
              <a:rPr lang="nb-NO" sz="2800" dirty="0">
                <a:solidFill>
                  <a:srgbClr val="44546A"/>
                </a:solidFill>
                <a:effectLst/>
                <a:latin typeface="Times New Roman" panose="02020603050405020304" pitchFamily="18" charset="0"/>
                <a:ea typeface="Calibri" panose="020F0502020204030204" pitchFamily="34" charset="0"/>
              </a:rPr>
              <a:t>HR: 2,5 årsverk på personal, inklusiv HR- sjef</a:t>
            </a:r>
          </a:p>
          <a:p>
            <a:pPr marL="342900" lvl="0" indent="-342900">
              <a:buFont typeface="Symbol" panose="05050102010706020507" pitchFamily="18" charset="2"/>
              <a:buChar char=""/>
              <a:tabLst>
                <a:tab pos="228600" algn="l"/>
              </a:tabLst>
            </a:pPr>
            <a:r>
              <a:rPr lang="nb-NO" sz="2800" dirty="0">
                <a:solidFill>
                  <a:srgbClr val="44546A"/>
                </a:solidFill>
                <a:effectLst/>
                <a:latin typeface="Times New Roman" panose="02020603050405020304" pitchFamily="18" charset="0"/>
                <a:ea typeface="Calibri" panose="020F0502020204030204" pitchFamily="34" charset="0"/>
              </a:rPr>
              <a:t>Lønn: 2,5 årsverk, herunder 50 % salg av tjenester til Dønna. </a:t>
            </a:r>
          </a:p>
          <a:p>
            <a:pPr marL="342900" lvl="0" indent="-342900">
              <a:spcAft>
                <a:spcPts val="900"/>
              </a:spcAft>
              <a:buFont typeface="Symbol" panose="05050102010706020507" pitchFamily="18" charset="2"/>
              <a:buChar char=""/>
              <a:tabLst>
                <a:tab pos="228600" algn="l"/>
              </a:tabLst>
            </a:pPr>
            <a:r>
              <a:rPr lang="nb-NO" sz="2800" dirty="0">
                <a:solidFill>
                  <a:srgbClr val="44546A"/>
                </a:solidFill>
                <a:effectLst/>
                <a:latin typeface="Times New Roman" panose="02020603050405020304" pitchFamily="18" charset="0"/>
                <a:ea typeface="Calibri" panose="020F0502020204030204" pitchFamily="34" charset="0"/>
              </a:rPr>
              <a:t>Arkiv: 3 årsverk, inklusiv arkivleder</a:t>
            </a:r>
          </a:p>
          <a:p>
            <a:pPr marL="342900" lvl="0" indent="-342900">
              <a:spcAft>
                <a:spcPts val="900"/>
              </a:spcAft>
              <a:buFont typeface="Symbol" panose="05050102010706020507" pitchFamily="18" charset="2"/>
              <a:buChar char=""/>
              <a:tabLst>
                <a:tab pos="228600" algn="l"/>
              </a:tabLst>
            </a:pPr>
            <a:r>
              <a:rPr lang="nb-NO" dirty="0">
                <a:solidFill>
                  <a:srgbClr val="44546A"/>
                </a:solidFill>
                <a:latin typeface="Times New Roman" panose="02020603050405020304" pitchFamily="18" charset="0"/>
                <a:ea typeface="Calibri" panose="020F0502020204030204" pitchFamily="34" charset="0"/>
              </a:rPr>
              <a:t>1 årsverk Formannskapssekretær</a:t>
            </a:r>
          </a:p>
          <a:p>
            <a:pPr marL="342900" lvl="0" indent="-342900">
              <a:spcAft>
                <a:spcPts val="900"/>
              </a:spcAft>
              <a:buFont typeface="Symbol" panose="05050102010706020507" pitchFamily="18" charset="2"/>
              <a:buChar char=""/>
              <a:tabLst>
                <a:tab pos="228600" algn="l"/>
              </a:tabLst>
            </a:pPr>
            <a:endParaRPr lang="nb-NO" sz="2800" dirty="0">
              <a:solidFill>
                <a:srgbClr val="44546A"/>
              </a:solidFill>
              <a:effectLst/>
              <a:latin typeface="Times New Roman" panose="02020603050405020304" pitchFamily="18" charset="0"/>
              <a:ea typeface="Calibri" panose="020F0502020204030204" pitchFamily="34" charset="0"/>
            </a:endParaRPr>
          </a:p>
          <a:p>
            <a:r>
              <a:rPr lang="nb-NO" dirty="0"/>
              <a:t>IA avtalen, KS læring, rekruttering/avtaler mm.</a:t>
            </a:r>
          </a:p>
        </p:txBody>
      </p:sp>
      <p:sp>
        <p:nvSpPr>
          <p:cNvPr id="4" name="Plassholder for dato 3">
            <a:extLst>
              <a:ext uri="{FF2B5EF4-FFF2-40B4-BE49-F238E27FC236}">
                <a16:creationId xmlns:a16="http://schemas.microsoft.com/office/drawing/2014/main" id="{04E3D009-B8F8-4912-9EE0-5DB902F561CD}"/>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spTree>
    <p:extLst>
      <p:ext uri="{BB962C8B-B14F-4D97-AF65-F5344CB8AC3E}">
        <p14:creationId xmlns:p14="http://schemas.microsoft.com/office/powerpoint/2010/main" val="191728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11EABC-A49F-413C-89D6-8821B2A040F5}"/>
              </a:ext>
            </a:extLst>
          </p:cNvPr>
          <p:cNvSpPr>
            <a:spLocks noGrp="1"/>
          </p:cNvSpPr>
          <p:nvPr>
            <p:ph type="title"/>
          </p:nvPr>
        </p:nvSpPr>
        <p:spPr/>
        <p:txBody>
          <a:bodyPr/>
          <a:lstStyle/>
          <a:p>
            <a:pPr algn="ctr"/>
            <a:r>
              <a:rPr lang="nb-NO" dirty="0"/>
              <a:t>IKT</a:t>
            </a:r>
          </a:p>
        </p:txBody>
      </p:sp>
      <p:sp>
        <p:nvSpPr>
          <p:cNvPr id="3" name="Plassholder for innhold 2">
            <a:extLst>
              <a:ext uri="{FF2B5EF4-FFF2-40B4-BE49-F238E27FC236}">
                <a16:creationId xmlns:a16="http://schemas.microsoft.com/office/drawing/2014/main" id="{62EE794E-5276-4B80-8E87-8BE031FF63CD}"/>
              </a:ext>
            </a:extLst>
          </p:cNvPr>
          <p:cNvSpPr>
            <a:spLocks noGrp="1"/>
          </p:cNvSpPr>
          <p:nvPr>
            <p:ph idx="1"/>
          </p:nvPr>
        </p:nvSpPr>
        <p:spPr>
          <a:xfrm>
            <a:off x="609600" y="1556792"/>
            <a:ext cx="11247040" cy="4569371"/>
          </a:xfrm>
        </p:spPr>
        <p:txBody>
          <a:bodyPr>
            <a:normAutofit/>
          </a:bodyPr>
          <a:lstStyle/>
          <a:p>
            <a:pPr marL="342900" lvl="0" indent="-342900">
              <a:buFont typeface="Symbol" panose="05050102010706020507" pitchFamily="18" charset="2"/>
              <a:buChar char=""/>
            </a:pPr>
            <a:endParaRPr lang="nb-NO" sz="18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Times New Roman" panose="02020603050405020304" pitchFamily="18" charset="0"/>
                <a:cs typeface="Arial" panose="020B0604020202020204" pitchFamily="34" charset="0"/>
              </a:rPr>
              <a:t>HALD-IKT, Alstahaug er vertskommune i samarbeidet.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nb-NO" sz="1800" dirty="0">
                <a:effectLst/>
                <a:latin typeface="Calibri" panose="020F0502020204030204" pitchFamily="34" charset="0"/>
                <a:ea typeface="Times New Roman" panose="02020603050405020304" pitchFamily="18" charset="0"/>
                <a:cs typeface="Arial" panose="020B0604020202020204" pitchFamily="34" charset="0"/>
              </a:rPr>
              <a:t>Budsjett for lønn, drift og vedlikehold godkjent. Alstahaug dekker 40% , resterende dekkes av Herøy, Dønna og Leirfjord med 20 % hver</a:t>
            </a:r>
            <a:r>
              <a:rPr lang="nb-NO" sz="1800" dirty="0">
                <a:latin typeface="Calibri" panose="020F0502020204030204" pitchFamily="34" charset="0"/>
                <a:ea typeface="Times New Roman" panose="02020603050405020304" pitchFamily="18" charset="0"/>
                <a:cs typeface="Arial" panose="020B0604020202020204" pitchFamily="34" charset="0"/>
              </a:rPr>
              <a:t>. Budsjettmøte avholdt med kommunedirektører i HALD.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Times New Roman" panose="02020603050405020304" pitchFamily="18" charset="0"/>
                <a:cs typeface="Arial" panose="020B0604020202020204" pitchFamily="34" charset="0"/>
              </a:rPr>
              <a:t>Lærlingeordningen fungerer veldig bra for IKT,  de bidrar mens de er under opplæring og flere søker seg tilbake til oss når det er ledig stilling. Pr. </a:t>
            </a:r>
            <a:r>
              <a:rPr lang="nb-NO" sz="1800" dirty="0" err="1">
                <a:effectLst/>
                <a:latin typeface="Calibri" panose="020F0502020204030204" pitchFamily="34" charset="0"/>
                <a:ea typeface="Times New Roman" panose="02020603050405020304" pitchFamily="18" charset="0"/>
                <a:cs typeface="Arial" panose="020B0604020202020204" pitchFamily="34" charset="0"/>
              </a:rPr>
              <a:t>idag</a:t>
            </a:r>
            <a:r>
              <a:rPr lang="nb-NO" sz="1800" dirty="0">
                <a:effectLst/>
                <a:latin typeface="Calibri" panose="020F0502020204030204" pitchFamily="34" charset="0"/>
                <a:ea typeface="Times New Roman" panose="02020603050405020304" pitchFamily="18" charset="0"/>
                <a:cs typeface="Arial" panose="020B0604020202020204" pitchFamily="34" charset="0"/>
              </a:rPr>
              <a:t> har vi to tidligere lærlinger ansatt hos oss.</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Times New Roman" panose="02020603050405020304" pitchFamily="18" charset="0"/>
                <a:cs typeface="Arial" panose="020B0604020202020204" pitchFamily="34" charset="0"/>
              </a:rPr>
              <a:t>Personer med høyskoleutdanning og erfaring er vanskelig å få tak i pga. stor etterspørsel i arbeidsmarkedet.  Bla. derfor er lærlingeordningen viktig for oss.</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Times New Roman" panose="02020603050405020304" pitchFamily="18" charset="0"/>
                <a:cs typeface="Arial" panose="020B0604020202020204" pitchFamily="34" charset="0"/>
              </a:rPr>
              <a:t>Utfordringen er å holde datasikkerheten på et akseptabelt nivå. Vi klarer aldri å sikre oss 100%, men ved hjelp av egeninnsats og ekstern bistand vurdere vi oss som godt sikret mot dataangrep.</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Times New Roman" panose="02020603050405020304" pitchFamily="18" charset="0"/>
                <a:cs typeface="Arial" panose="020B0604020202020204" pitchFamily="34" charset="0"/>
              </a:rPr>
              <a:t>Brukerstøtte er en viktig del av IT-tjenesten da den bidrar til å holde tjenesteproduksjonen i gang på enhetene. Her får vi gode tilbakemeldinger.</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nb-NO" sz="1800" dirty="0">
              <a:effectLst/>
              <a:latin typeface="Calibri" panose="020F0502020204030204" pitchFamily="34" charset="0"/>
              <a:ea typeface="Calibri" panose="020F0502020204030204" pitchFamily="34" charset="0"/>
            </a:endParaRPr>
          </a:p>
        </p:txBody>
      </p:sp>
      <p:sp>
        <p:nvSpPr>
          <p:cNvPr id="4" name="Plassholder for dato 3">
            <a:extLst>
              <a:ext uri="{FF2B5EF4-FFF2-40B4-BE49-F238E27FC236}">
                <a16:creationId xmlns:a16="http://schemas.microsoft.com/office/drawing/2014/main" id="{D39B98EC-30CD-42EE-BBA6-D0714C60889A}"/>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spTree>
    <p:extLst>
      <p:ext uri="{BB962C8B-B14F-4D97-AF65-F5344CB8AC3E}">
        <p14:creationId xmlns:p14="http://schemas.microsoft.com/office/powerpoint/2010/main" val="23148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7EFC63-9B2F-4024-AD28-8C9326BC0B70}"/>
              </a:ext>
            </a:extLst>
          </p:cNvPr>
          <p:cNvSpPr>
            <a:spLocks noGrp="1"/>
          </p:cNvSpPr>
          <p:nvPr>
            <p:ph type="title"/>
          </p:nvPr>
        </p:nvSpPr>
        <p:spPr/>
        <p:txBody>
          <a:bodyPr/>
          <a:lstStyle/>
          <a:p>
            <a:pPr algn="ctr"/>
            <a:r>
              <a:rPr lang="nb-NO" dirty="0"/>
              <a:t>Bygg og Eiendom</a:t>
            </a:r>
          </a:p>
        </p:txBody>
      </p:sp>
      <p:sp>
        <p:nvSpPr>
          <p:cNvPr id="3" name="Plassholder for innhold 2">
            <a:extLst>
              <a:ext uri="{FF2B5EF4-FFF2-40B4-BE49-F238E27FC236}">
                <a16:creationId xmlns:a16="http://schemas.microsoft.com/office/drawing/2014/main" id="{E14339C2-F0D6-4EF5-9FAA-6B1B2F71A8CA}"/>
              </a:ext>
            </a:extLst>
          </p:cNvPr>
          <p:cNvSpPr>
            <a:spLocks noGrp="1"/>
          </p:cNvSpPr>
          <p:nvPr>
            <p:ph idx="1"/>
          </p:nvPr>
        </p:nvSpPr>
        <p:spPr>
          <a:xfrm>
            <a:off x="609600" y="1756387"/>
            <a:ext cx="11247040" cy="4353347"/>
          </a:xfrm>
        </p:spPr>
        <p:txBody>
          <a:bodyPr/>
          <a:lstStyle/>
          <a:p>
            <a:endParaRPr lang="nb-NO" dirty="0"/>
          </a:p>
          <a:p>
            <a:r>
              <a:rPr lang="nb-NO" dirty="0"/>
              <a:t>Renhold</a:t>
            </a:r>
          </a:p>
          <a:p>
            <a:r>
              <a:rPr lang="nb-NO" dirty="0"/>
              <a:t>Drift</a:t>
            </a:r>
          </a:p>
          <a:p>
            <a:r>
              <a:rPr lang="nb-NO" dirty="0"/>
              <a:t>Boligkontoret</a:t>
            </a:r>
          </a:p>
          <a:p>
            <a:r>
              <a:rPr lang="nb-NO" dirty="0"/>
              <a:t>Prosjektledelse og </a:t>
            </a:r>
          </a:p>
          <a:p>
            <a:pPr marL="0" indent="0">
              <a:buNone/>
            </a:pPr>
            <a:r>
              <a:rPr lang="nb-NO" dirty="0"/>
              <a:t>    offentlig innkjøp</a:t>
            </a:r>
          </a:p>
        </p:txBody>
      </p:sp>
      <p:sp>
        <p:nvSpPr>
          <p:cNvPr id="4" name="Plassholder for dato 3">
            <a:extLst>
              <a:ext uri="{FF2B5EF4-FFF2-40B4-BE49-F238E27FC236}">
                <a16:creationId xmlns:a16="http://schemas.microsoft.com/office/drawing/2014/main" id="{1C4E1298-69CE-4F3C-BB3D-11B071B76434}"/>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pic>
        <p:nvPicPr>
          <p:cNvPr id="8" name="Bilde 7">
            <a:extLst>
              <a:ext uri="{FF2B5EF4-FFF2-40B4-BE49-F238E27FC236}">
                <a16:creationId xmlns:a16="http://schemas.microsoft.com/office/drawing/2014/main" id="{3EAB759A-44F6-4065-8DA3-8E4F3AC7CA47}"/>
              </a:ext>
            </a:extLst>
          </p:cNvPr>
          <p:cNvPicPr>
            <a:picLocks noChangeAspect="1"/>
          </p:cNvPicPr>
          <p:nvPr/>
        </p:nvPicPr>
        <p:blipFill>
          <a:blip r:embed="rId2"/>
          <a:stretch>
            <a:fillRect/>
          </a:stretch>
        </p:blipFill>
        <p:spPr>
          <a:xfrm>
            <a:off x="5519936" y="2132856"/>
            <a:ext cx="2293228" cy="2016224"/>
          </a:xfrm>
          <a:prstGeom prst="rect">
            <a:avLst/>
          </a:prstGeom>
        </p:spPr>
      </p:pic>
      <p:pic>
        <p:nvPicPr>
          <p:cNvPr id="10" name="Bilde 9">
            <a:extLst>
              <a:ext uri="{FF2B5EF4-FFF2-40B4-BE49-F238E27FC236}">
                <a16:creationId xmlns:a16="http://schemas.microsoft.com/office/drawing/2014/main" id="{0BDB4F0B-75EF-4CBE-A564-E65EA9424C02}"/>
              </a:ext>
            </a:extLst>
          </p:cNvPr>
          <p:cNvPicPr>
            <a:picLocks noChangeAspect="1"/>
          </p:cNvPicPr>
          <p:nvPr/>
        </p:nvPicPr>
        <p:blipFill>
          <a:blip r:embed="rId3"/>
          <a:stretch>
            <a:fillRect/>
          </a:stretch>
        </p:blipFill>
        <p:spPr>
          <a:xfrm rot="790381">
            <a:off x="8040216" y="2920752"/>
            <a:ext cx="2777798" cy="2627647"/>
          </a:xfrm>
          <a:prstGeom prst="rect">
            <a:avLst/>
          </a:prstGeom>
        </p:spPr>
      </p:pic>
    </p:spTree>
    <p:extLst>
      <p:ext uri="{BB962C8B-B14F-4D97-AF65-F5344CB8AC3E}">
        <p14:creationId xmlns:p14="http://schemas.microsoft.com/office/powerpoint/2010/main" val="342058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A8F4D0-9B31-4FF8-8A3B-CF0DF9703101}"/>
              </a:ext>
            </a:extLst>
          </p:cNvPr>
          <p:cNvSpPr>
            <a:spLocks noGrp="1"/>
          </p:cNvSpPr>
          <p:nvPr>
            <p:ph type="title"/>
          </p:nvPr>
        </p:nvSpPr>
        <p:spPr/>
        <p:txBody>
          <a:bodyPr/>
          <a:lstStyle/>
          <a:p>
            <a:pPr algn="ctr"/>
            <a:r>
              <a:rPr lang="nb-NO" dirty="0"/>
              <a:t>Bygg og Eiendom</a:t>
            </a:r>
          </a:p>
        </p:txBody>
      </p:sp>
      <p:sp>
        <p:nvSpPr>
          <p:cNvPr id="3" name="Plassholder for innhold 2">
            <a:extLst>
              <a:ext uri="{FF2B5EF4-FFF2-40B4-BE49-F238E27FC236}">
                <a16:creationId xmlns:a16="http://schemas.microsoft.com/office/drawing/2014/main" id="{BC848F2A-AD7F-4BD1-AC23-82BED356AC00}"/>
              </a:ext>
            </a:extLst>
          </p:cNvPr>
          <p:cNvSpPr>
            <a:spLocks noGrp="1"/>
          </p:cNvSpPr>
          <p:nvPr>
            <p:ph idx="1"/>
          </p:nvPr>
        </p:nvSpPr>
        <p:spPr/>
        <p:txBody>
          <a:bodyPr>
            <a:normAutofit fontScale="47500" lnSpcReduction="20000"/>
          </a:bodyPr>
          <a:lstStyle/>
          <a:p>
            <a:pPr algn="l"/>
            <a:endParaRPr lang="nb-NO" sz="3600" b="1" dirty="0"/>
          </a:p>
          <a:p>
            <a:pPr algn="l"/>
            <a:r>
              <a:rPr lang="nb-NO" sz="2800" b="1" dirty="0"/>
              <a:t>Alstahaug kommune har nesten 3000 kvm mere formålsbygg-arealer enn snitt landet. Dette tilsier økte kostnader på drift og vedlikehold på </a:t>
            </a:r>
            <a:r>
              <a:rPr lang="nb-NO" sz="2800" b="1" dirty="0" err="1"/>
              <a:t>ca</a:t>
            </a:r>
            <a:r>
              <a:rPr lang="nb-NO" sz="2800" b="1" dirty="0"/>
              <a:t> 3,5 mill. Resultatet er at vi bruker mere penger på eiendomsforvaltning enn sammenlignbare kommuner. I tillegg til for mye kvadrat, er mange av byggene uhensiktsmessig og tilfredsstiller ikke dagens krav (sykehjem, helsehus, barnehager mm )</a:t>
            </a:r>
          </a:p>
          <a:p>
            <a:pPr algn="l"/>
            <a:endParaRPr lang="nb-NO" sz="2800" b="1" dirty="0"/>
          </a:p>
          <a:p>
            <a:pPr algn="l"/>
            <a:r>
              <a:rPr lang="nb-NO" sz="2800" b="1" dirty="0"/>
              <a:t>Vi mangler boliger til utleie til vanskeligstilte i boligmarkedet, og vi har måtte kutte i bostøtten fremover i økonomiplanen. Dette utfordrer det boligsosiale arbeidet vi jobber med. Fra leie til eie er et prosjekt vi ønsker å få til, men ser at det er vanskelig å få på plass i økonomiplanperioden.</a:t>
            </a:r>
          </a:p>
          <a:p>
            <a:pPr algn="l"/>
            <a:endParaRPr lang="nb-NO" sz="2800" b="1" dirty="0"/>
          </a:p>
          <a:p>
            <a:pPr algn="l"/>
            <a:r>
              <a:rPr lang="nb-NO" sz="2800" b="1" dirty="0"/>
              <a:t>Vedlikeholdsetterslepet er økende, og noen av byggene har så dårlig standard at det blir utfordrende å stanse forfallet. Vi har rapporter som beskriver vedlikeholdsbehov i både haller og Sykehjem/omsorgsboliger for om lag 100 millioner. </a:t>
            </a:r>
          </a:p>
          <a:p>
            <a:pPr algn="l"/>
            <a:endParaRPr lang="nb-NO" sz="2800" b="1" dirty="0"/>
          </a:p>
          <a:p>
            <a:pPr algn="l"/>
            <a:r>
              <a:rPr lang="nb-NO" sz="2800" b="1" dirty="0">
                <a:latin typeface="Verdana" panose="020B0604030504040204" pitchFamily="34" charset="0"/>
                <a:ea typeface="Verdana" panose="020B0604030504040204" pitchFamily="34" charset="0"/>
                <a:cs typeface="Verdana" panose="020B0604030504040204" pitchFamily="34" charset="0"/>
              </a:rPr>
              <a:t>Vi har som mål å få på plass skallsikring og SD kontroll i alle større bygg. Dette vil gi en bedre og mere lønnsom drift fremover. </a:t>
            </a:r>
            <a:r>
              <a:rPr lang="nb-NO" sz="2800" b="1" dirty="0"/>
              <a:t>Det er ikke satt av penger til dette i økonomiplanperioden.</a:t>
            </a:r>
          </a:p>
          <a:p>
            <a:pPr algn="l"/>
            <a:endParaRPr lang="nb-NO" sz="2800" b="1" dirty="0">
              <a:latin typeface="Verdana" panose="020B0604030504040204" pitchFamily="34" charset="0"/>
              <a:ea typeface="Verdana" panose="020B0604030504040204" pitchFamily="34" charset="0"/>
              <a:cs typeface="Verdana" panose="020B0604030504040204" pitchFamily="34" charset="0"/>
            </a:endParaRPr>
          </a:p>
          <a:p>
            <a:pPr algn="l"/>
            <a:r>
              <a:rPr lang="nb-NO" sz="2800" b="1" dirty="0">
                <a:latin typeface="Verdana" panose="020B0604030504040204" pitchFamily="34" charset="0"/>
                <a:ea typeface="Verdana" panose="020B0604030504040204" pitchFamily="34" charset="0"/>
                <a:cs typeface="Verdana" panose="020B0604030504040204" pitchFamily="34" charset="0"/>
              </a:rPr>
              <a:t>For kommunale og fylkeskommunale bygg, må en framover både regne med mer ambisiøse mål og strengere krav til mer bærekraftige løsninger for redusert energiforbruk og klimagassutslipp. Dette må oppnås gjennom en bærekraftig oppgradering av eksisterende bygg, gjennom nybygg og ved bedre og mer effektiv arealbruk.</a:t>
            </a:r>
          </a:p>
          <a:p>
            <a:pPr marL="0" indent="0" algn="l">
              <a:buNone/>
            </a:pPr>
            <a:endParaRPr lang="nb-NO" sz="3600" b="1" dirty="0">
              <a:latin typeface="Verdana" panose="020B0604030504040204" pitchFamily="34" charset="0"/>
              <a:ea typeface="Verdana" panose="020B0604030504040204" pitchFamily="34" charset="0"/>
              <a:cs typeface="Verdana" panose="020B0604030504040204" pitchFamily="34" charset="0"/>
            </a:endParaRPr>
          </a:p>
          <a:p>
            <a:pPr marL="0" indent="0" algn="l">
              <a:buNone/>
            </a:pPr>
            <a:r>
              <a:rPr lang="nb-NO" sz="3600" b="1" dirty="0">
                <a:latin typeface="Verdana" panose="020B0604030504040204" pitchFamily="34" charset="0"/>
                <a:ea typeface="Verdana" panose="020B0604030504040204" pitchFamily="34" charset="0"/>
                <a:cs typeface="Verdana" panose="020B0604030504040204" pitchFamily="34" charset="0"/>
              </a:rPr>
              <a:t>		Vår visjon er: </a:t>
            </a:r>
            <a:r>
              <a:rPr lang="nb-NO" sz="3600" b="1" u="sng" dirty="0">
                <a:latin typeface="Verdana" panose="020B0604030504040204" pitchFamily="34" charset="0"/>
                <a:ea typeface="Verdana" panose="020B0604030504040204" pitchFamily="34" charset="0"/>
                <a:cs typeface="Verdana" panose="020B0604030504040204" pitchFamily="34" charset="0"/>
              </a:rPr>
              <a:t>Bærekraftige Bygg for Alstahaug kommune</a:t>
            </a:r>
          </a:p>
          <a:p>
            <a:endParaRPr lang="nb-NO" dirty="0"/>
          </a:p>
        </p:txBody>
      </p:sp>
      <p:sp>
        <p:nvSpPr>
          <p:cNvPr id="4" name="Plassholder for dato 3">
            <a:extLst>
              <a:ext uri="{FF2B5EF4-FFF2-40B4-BE49-F238E27FC236}">
                <a16:creationId xmlns:a16="http://schemas.microsoft.com/office/drawing/2014/main" id="{F2C47580-DBB7-4D54-83C1-ED3C3AB05C9B}"/>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spTree>
    <p:extLst>
      <p:ext uri="{BB962C8B-B14F-4D97-AF65-F5344CB8AC3E}">
        <p14:creationId xmlns:p14="http://schemas.microsoft.com/office/powerpoint/2010/main" val="4916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257C2DC5-36A6-4FD3-A791-6460E58424FF}"/>
              </a:ext>
            </a:extLst>
          </p:cNvPr>
          <p:cNvPicPr>
            <a:picLocks noGrp="1" noChangeAspect="1"/>
          </p:cNvPicPr>
          <p:nvPr>
            <p:ph idx="1"/>
          </p:nvPr>
        </p:nvPicPr>
        <p:blipFill>
          <a:blip r:embed="rId2"/>
          <a:stretch>
            <a:fillRect/>
          </a:stretch>
        </p:blipFill>
        <p:spPr>
          <a:xfrm>
            <a:off x="5447928" y="1626570"/>
            <a:ext cx="5957689" cy="3426989"/>
          </a:xfrm>
        </p:spPr>
      </p:pic>
      <p:sp>
        <p:nvSpPr>
          <p:cNvPr id="4" name="Plassholder for dato 3">
            <a:extLst>
              <a:ext uri="{FF2B5EF4-FFF2-40B4-BE49-F238E27FC236}">
                <a16:creationId xmlns:a16="http://schemas.microsoft.com/office/drawing/2014/main" id="{BD45AD1E-3F32-429C-BBE8-0F5131421248}"/>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pic>
        <p:nvPicPr>
          <p:cNvPr id="8" name="Bilde 7">
            <a:extLst>
              <a:ext uri="{FF2B5EF4-FFF2-40B4-BE49-F238E27FC236}">
                <a16:creationId xmlns:a16="http://schemas.microsoft.com/office/drawing/2014/main" id="{13419412-D1DD-42FA-9087-366E7EBCFB44}"/>
              </a:ext>
            </a:extLst>
          </p:cNvPr>
          <p:cNvPicPr>
            <a:picLocks noChangeAspect="1"/>
          </p:cNvPicPr>
          <p:nvPr/>
        </p:nvPicPr>
        <p:blipFill>
          <a:blip r:embed="rId3"/>
          <a:stretch>
            <a:fillRect/>
          </a:stretch>
        </p:blipFill>
        <p:spPr>
          <a:xfrm>
            <a:off x="911424" y="629816"/>
            <a:ext cx="3770778" cy="5295135"/>
          </a:xfrm>
          <a:prstGeom prst="rect">
            <a:avLst/>
          </a:prstGeom>
        </p:spPr>
      </p:pic>
    </p:spTree>
    <p:extLst>
      <p:ext uri="{BB962C8B-B14F-4D97-AF65-F5344CB8AC3E}">
        <p14:creationId xmlns:p14="http://schemas.microsoft.com/office/powerpoint/2010/main" val="175650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DC56B97A-27E9-49EB-9B39-DB084BB80943}"/>
              </a:ext>
            </a:extLst>
          </p:cNvPr>
          <p:cNvPicPr>
            <a:picLocks noGrp="1" noChangeAspect="1"/>
          </p:cNvPicPr>
          <p:nvPr>
            <p:ph idx="1"/>
          </p:nvPr>
        </p:nvPicPr>
        <p:blipFill>
          <a:blip r:embed="rId2"/>
          <a:stretch>
            <a:fillRect/>
          </a:stretch>
        </p:blipFill>
        <p:spPr>
          <a:xfrm>
            <a:off x="1127448" y="332656"/>
            <a:ext cx="7943577" cy="4934417"/>
          </a:xfrm>
        </p:spPr>
      </p:pic>
      <p:sp>
        <p:nvSpPr>
          <p:cNvPr id="4" name="Plassholder for dato 3">
            <a:extLst>
              <a:ext uri="{FF2B5EF4-FFF2-40B4-BE49-F238E27FC236}">
                <a16:creationId xmlns:a16="http://schemas.microsoft.com/office/drawing/2014/main" id="{2E490E42-A2D9-421D-9A6F-7905493086ED}"/>
              </a:ext>
            </a:extLst>
          </p:cNvPr>
          <p:cNvSpPr>
            <a:spLocks noGrp="1"/>
          </p:cNvSpPr>
          <p:nvPr>
            <p:ph type="dt" sz="half" idx="10"/>
          </p:nvPr>
        </p:nvSpPr>
        <p:spPr/>
        <p:txBody>
          <a:bodyPr/>
          <a:lstStyle/>
          <a:p>
            <a:fld id="{ED2FD605-2CE4-4296-9E87-DAC1BA72224F}" type="datetime4">
              <a:rPr lang="nb-NO" smtClean="0"/>
              <a:t>17. november 2023</a:t>
            </a:fld>
            <a:endParaRPr lang="nb-NO" dirty="0"/>
          </a:p>
        </p:txBody>
      </p:sp>
      <p:pic>
        <p:nvPicPr>
          <p:cNvPr id="8" name="Bilde 7">
            <a:extLst>
              <a:ext uri="{FF2B5EF4-FFF2-40B4-BE49-F238E27FC236}">
                <a16:creationId xmlns:a16="http://schemas.microsoft.com/office/drawing/2014/main" id="{DEE3CAA8-3B18-4B1F-A416-13DD5F97A623}"/>
              </a:ext>
            </a:extLst>
          </p:cNvPr>
          <p:cNvPicPr>
            <a:picLocks noChangeAspect="1"/>
          </p:cNvPicPr>
          <p:nvPr/>
        </p:nvPicPr>
        <p:blipFill>
          <a:blip r:embed="rId3"/>
          <a:stretch>
            <a:fillRect/>
          </a:stretch>
        </p:blipFill>
        <p:spPr>
          <a:xfrm>
            <a:off x="1415480" y="4869160"/>
            <a:ext cx="7214270" cy="1188715"/>
          </a:xfrm>
          <a:prstGeom prst="rect">
            <a:avLst/>
          </a:prstGeom>
        </p:spPr>
      </p:pic>
    </p:spTree>
    <p:extLst>
      <p:ext uri="{BB962C8B-B14F-4D97-AF65-F5344CB8AC3E}">
        <p14:creationId xmlns:p14="http://schemas.microsoft.com/office/powerpoint/2010/main" val="3711156263"/>
      </p:ext>
    </p:extLst>
  </p:cSld>
  <p:clrMapOvr>
    <a:masterClrMapping/>
  </p:clrMapOvr>
</p:sld>
</file>

<file path=ppt/theme/theme1.xml><?xml version="1.0" encoding="utf-8"?>
<a:theme xmlns:a="http://schemas.openxmlformats.org/drawingml/2006/main" name="Alstahaug kommune - PPT-mal 2013">
  <a:themeElements>
    <a:clrScheme name="Alstahaug kommune">
      <a:dk1>
        <a:srgbClr val="1F497D"/>
      </a:dk1>
      <a:lt1>
        <a:sysClr val="window" lastClr="FFFFFF"/>
      </a:lt1>
      <a:dk2>
        <a:srgbClr val="008CCC"/>
      </a:dk2>
      <a:lt2>
        <a:srgbClr val="EEECE1"/>
      </a:lt2>
      <a:accent1>
        <a:srgbClr val="00BCE2"/>
      </a:accent1>
      <a:accent2>
        <a:srgbClr val="F2BF49"/>
      </a:accent2>
      <a:accent3>
        <a:srgbClr val="FCA311"/>
      </a:accent3>
      <a:accent4>
        <a:srgbClr val="99600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tahaug kommune - PowerPoint WideScreen.potx" id="{5C69E8FC-A874-489F-8A8D-04115A4A4D21}" vid="{B3BB3BA8-643B-45F0-BC7B-A3AB2582AC4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 - PowerPointmal - WideScreen</Template>
  <TotalTime>3572</TotalTime>
  <Words>757</Words>
  <Application>Microsoft Office PowerPoint</Application>
  <PresentationFormat>Widescreen</PresentationFormat>
  <Paragraphs>99</Paragraphs>
  <Slides>12</Slides>
  <Notes>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12</vt:i4>
      </vt:variant>
    </vt:vector>
  </HeadingPairs>
  <TitlesOfParts>
    <vt:vector size="20" baseType="lpstr">
      <vt:lpstr>Arial</vt:lpstr>
      <vt:lpstr>Calibri</vt:lpstr>
      <vt:lpstr>Calibri Light</vt:lpstr>
      <vt:lpstr>PF Square Sans Pro Medium</vt:lpstr>
      <vt:lpstr>Symbol</vt:lpstr>
      <vt:lpstr>Times New Roman</vt:lpstr>
      <vt:lpstr>Verdana</vt:lpstr>
      <vt:lpstr>Alstahaug kommune - PPT-mal 2013</vt:lpstr>
      <vt:lpstr>PowerPoint-presentasjon</vt:lpstr>
      <vt:lpstr>STAB/STØTTE</vt:lpstr>
      <vt:lpstr>PowerPoint-presentasjon</vt:lpstr>
      <vt:lpstr>HR</vt:lpstr>
      <vt:lpstr>IKT</vt:lpstr>
      <vt:lpstr>Bygg og Eiendom</vt:lpstr>
      <vt:lpstr>Bygg og Eiendom</vt:lpstr>
      <vt:lpstr>PowerPoint-presentasjon</vt:lpstr>
      <vt:lpstr>PowerPoint-presentasjon</vt:lpstr>
      <vt:lpstr>PowerPoint-presentasjon</vt:lpstr>
      <vt:lpstr>Renhold</vt:lpstr>
      <vt:lpstr>Boligkontoret</vt:lpstr>
    </vt:vector>
  </TitlesOfParts>
  <Manager>support@hald-ikt.no</Manager>
  <Company>HALD-IKT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Monica Skjellstad</dc:creator>
  <cp:lastModifiedBy>Monica Skjellstad</cp:lastModifiedBy>
  <cp:revision>251</cp:revision>
  <cp:lastPrinted>2023-01-11T09:17:20Z</cp:lastPrinted>
  <dcterms:created xsi:type="dcterms:W3CDTF">2021-12-21T09:25:52Z</dcterms:created>
  <dcterms:modified xsi:type="dcterms:W3CDTF">2023-11-17T08:19:30Z</dcterms:modified>
</cp:coreProperties>
</file>