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6"/>
  </p:sldMasterIdLst>
  <p:notesMasterIdLst>
    <p:notesMasterId r:id="rId36"/>
  </p:notesMasterIdLst>
  <p:handoutMasterIdLst>
    <p:handoutMasterId r:id="rId37"/>
  </p:handoutMasterIdLst>
  <p:sldIdLst>
    <p:sldId id="256" r:id="rId7"/>
    <p:sldId id="425" r:id="rId8"/>
    <p:sldId id="422" r:id="rId9"/>
    <p:sldId id="533" r:id="rId10"/>
    <p:sldId id="440" r:id="rId11"/>
    <p:sldId id="541" r:id="rId12"/>
    <p:sldId id="542" r:id="rId13"/>
    <p:sldId id="543" r:id="rId14"/>
    <p:sldId id="535" r:id="rId15"/>
    <p:sldId id="536" r:id="rId16"/>
    <p:sldId id="537" r:id="rId17"/>
    <p:sldId id="538" r:id="rId18"/>
    <p:sldId id="539" r:id="rId19"/>
    <p:sldId id="544" r:id="rId20"/>
    <p:sldId id="545" r:id="rId21"/>
    <p:sldId id="427" r:id="rId22"/>
    <p:sldId id="444" r:id="rId23"/>
    <p:sldId id="546" r:id="rId24"/>
    <p:sldId id="439" r:id="rId25"/>
    <p:sldId id="547" r:id="rId26"/>
    <p:sldId id="548" r:id="rId27"/>
    <p:sldId id="549" r:id="rId28"/>
    <p:sldId id="550" r:id="rId29"/>
    <p:sldId id="551" r:id="rId30"/>
    <p:sldId id="552" r:id="rId31"/>
    <p:sldId id="553" r:id="rId32"/>
    <p:sldId id="554" r:id="rId33"/>
    <p:sldId id="555" r:id="rId34"/>
    <p:sldId id="556" r:id="rId35"/>
  </p:sldIdLst>
  <p:sldSz cx="12192000" cy="6858000"/>
  <p:notesSz cx="6858000" cy="9144000"/>
  <p:custDataLst>
    <p:tags r:id="rId38"/>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AA6FB"/>
    <a:srgbClr val="008CCC"/>
    <a:srgbClr val="1F497D"/>
    <a:srgbClr val="996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9" autoAdjust="0"/>
    <p:restoredTop sz="95405" autoAdjust="0"/>
  </p:normalViewPr>
  <p:slideViewPr>
    <p:cSldViewPr>
      <p:cViewPr varScale="1">
        <p:scale>
          <a:sx n="86" d="100"/>
          <a:sy n="86" d="100"/>
        </p:scale>
        <p:origin x="586" y="58"/>
      </p:cViewPr>
      <p:guideLst>
        <p:guide orient="horz" pos="2160"/>
        <p:guide pos="3840"/>
      </p:guideLst>
    </p:cSldViewPr>
  </p:slideViewPr>
  <p:notesTextViewPr>
    <p:cViewPr>
      <p:scale>
        <a:sx n="1" d="1"/>
        <a:sy n="1" d="1"/>
      </p:scale>
      <p:origin x="0" y="0"/>
    </p:cViewPr>
  </p:notesTextViewPr>
  <p:sorterViewPr>
    <p:cViewPr>
      <p:scale>
        <a:sx n="100" d="100"/>
        <a:sy n="100" d="100"/>
      </p:scale>
      <p:origin x="0" y="-15787"/>
    </p:cViewPr>
  </p:sorterViewPr>
  <p:notesViewPr>
    <p:cSldViewPr>
      <p:cViewPr varScale="1">
        <p:scale>
          <a:sx n="65" d="100"/>
          <a:sy n="65" d="100"/>
        </p:scale>
        <p:origin x="2578"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SLED\Documents\Clients\Alstadhaug%20kommune\Scoremodel%20brukertilfredshed\Gjennomsnittlig%20score%20alle%20kommuner%20Juli%2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strRef>
              <c:f>TotalscoreKategori!$B$3</c:f>
              <c:strCache>
                <c:ptCount val="1"/>
                <c:pt idx="0">
                  <c:v>Alstahaug</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TotalscoreKategori!$C$1:$I$1</c:f>
              <c:strCache>
                <c:ptCount val="7"/>
                <c:pt idx="0">
                  <c:v>Gevinster fra IKT</c:v>
                </c:pt>
                <c:pt idx="1">
                  <c:v>Tilfredshet IKT-tilbudet generelt</c:v>
                </c:pt>
                <c:pt idx="2">
                  <c:v>Brukerstøtte</c:v>
                </c:pt>
                <c:pt idx="3">
                  <c:v>Opplæring</c:v>
                </c:pt>
                <c:pt idx="4">
                  <c:v>Tilfredshet IKT-systemer</c:v>
                </c:pt>
                <c:pt idx="5">
                  <c:v>Egenvurdering av kompetanse</c:v>
                </c:pt>
                <c:pt idx="6">
                  <c:v>Kvalitet IKT-avdeling</c:v>
                </c:pt>
              </c:strCache>
            </c:strRef>
          </c:cat>
          <c:val>
            <c:numRef>
              <c:f>TotalscoreKategori!$K$3:$Q$3</c:f>
              <c:numCache>
                <c:formatCode>0%</c:formatCode>
                <c:ptCount val="7"/>
                <c:pt idx="0">
                  <c:v>0.75187125483397588</c:v>
                </c:pt>
                <c:pt idx="1">
                  <c:v>0.71698232323232336</c:v>
                </c:pt>
                <c:pt idx="2">
                  <c:v>0.82981759846324277</c:v>
                </c:pt>
                <c:pt idx="3">
                  <c:v>0.62297916136151432</c:v>
                </c:pt>
                <c:pt idx="4">
                  <c:v>0.75451319241399339</c:v>
                </c:pt>
                <c:pt idx="5">
                  <c:v>0.64856745835686047</c:v>
                </c:pt>
                <c:pt idx="6">
                  <c:v>0.65833333333333333</c:v>
                </c:pt>
              </c:numCache>
            </c:numRef>
          </c:val>
        </c:ser>
        <c:dLbls>
          <c:showLegendKey val="0"/>
          <c:showVal val="0"/>
          <c:showCatName val="0"/>
          <c:showSerName val="0"/>
          <c:showPercent val="0"/>
          <c:showBubbleSize val="0"/>
        </c:dLbls>
        <c:gapWidth val="61"/>
        <c:axId val="671473432"/>
        <c:axId val="671471864"/>
      </c:barChart>
      <c:lineChart>
        <c:grouping val="standard"/>
        <c:varyColors val="0"/>
        <c:ser>
          <c:idx val="1"/>
          <c:order val="0"/>
          <c:tx>
            <c:strRef>
              <c:f>TotalscoreKategori!$B$2</c:f>
              <c:strCache>
                <c:ptCount val="1"/>
                <c:pt idx="0">
                  <c:v>Gjennomsnitt, alle kommuner</c:v>
                </c:pt>
              </c:strCache>
            </c:strRef>
          </c:tx>
          <c:spPr>
            <a:ln w="28575" cap="rnd">
              <a:solidFill>
                <a:schemeClr val="accent3"/>
              </a:solidFill>
              <a:round/>
            </a:ln>
            <a:effectLst/>
          </c:spPr>
          <c:marker>
            <c:symbol val="none"/>
          </c:marker>
          <c:dLbls>
            <c:dLbl>
              <c:idx val="0"/>
              <c:layout>
                <c:manualLayout>
                  <c:x val="-3.6833777865724664E-2"/>
                  <c:y val="-7.624905941885562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t"/>
              <c:showLegendKey val="0"/>
              <c:showVal val="1"/>
              <c:showCatName val="0"/>
              <c:showSerName val="0"/>
              <c:showPercent val="0"/>
              <c:showBubbleSize val="0"/>
            </c:dLbl>
            <c:dLbl>
              <c:idx val="3"/>
              <c:layout>
                <c:manualLayout>
                  <c:x val="-3.6833777865724664E-2"/>
                  <c:y val="-2.53968459307294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833777865724664E-2"/>
                  <c:y val="-2.53968459307294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TotalscoreKategori!$C$1:$I$1</c:f>
              <c:strCache>
                <c:ptCount val="7"/>
                <c:pt idx="0">
                  <c:v>Gevinster fra IKT</c:v>
                </c:pt>
                <c:pt idx="1">
                  <c:v>Tilfredshet IKT-tilbudet generelt</c:v>
                </c:pt>
                <c:pt idx="2">
                  <c:v>Brukerstøtte</c:v>
                </c:pt>
                <c:pt idx="3">
                  <c:v>Opplæring</c:v>
                </c:pt>
                <c:pt idx="4">
                  <c:v>Tilfredshet IKT-systemer</c:v>
                </c:pt>
                <c:pt idx="5">
                  <c:v>Egenvurdering av kompetanse</c:v>
                </c:pt>
                <c:pt idx="6">
                  <c:v>Kvalitet IKT-avdeling</c:v>
                </c:pt>
              </c:strCache>
            </c:strRef>
          </c:cat>
          <c:val>
            <c:numRef>
              <c:f>TotalscoreKategori!$K$2:$Q$2</c:f>
              <c:numCache>
                <c:formatCode>0%</c:formatCode>
                <c:ptCount val="7"/>
                <c:pt idx="0">
                  <c:v>0.64679069894530417</c:v>
                </c:pt>
                <c:pt idx="1">
                  <c:v>0.68001125910430427</c:v>
                </c:pt>
                <c:pt idx="2">
                  <c:v>0.5883624662244018</c:v>
                </c:pt>
                <c:pt idx="3">
                  <c:v>0.52046305621053357</c:v>
                </c:pt>
                <c:pt idx="4">
                  <c:v>0.58732059172388573</c:v>
                </c:pt>
                <c:pt idx="5">
                  <c:v>0.51961809746156096</c:v>
                </c:pt>
                <c:pt idx="6">
                  <c:v>0.61337807461013205</c:v>
                </c:pt>
              </c:numCache>
            </c:numRef>
          </c:val>
          <c:smooth val="0"/>
        </c:ser>
        <c:dLbls>
          <c:showLegendKey val="0"/>
          <c:showVal val="0"/>
          <c:showCatName val="0"/>
          <c:showSerName val="0"/>
          <c:showPercent val="0"/>
          <c:showBubbleSize val="0"/>
        </c:dLbls>
        <c:marker val="1"/>
        <c:smooth val="0"/>
        <c:axId val="671473432"/>
        <c:axId val="671471864"/>
      </c:lineChart>
      <c:catAx>
        <c:axId val="671473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1000" b="1" i="0" u="none" strike="noStrike" kern="1200" baseline="0">
                <a:solidFill>
                  <a:schemeClr val="tx1">
                    <a:lumMod val="50000"/>
                  </a:schemeClr>
                </a:solidFill>
                <a:latin typeface="+mn-lt"/>
                <a:ea typeface="+mn-ea"/>
                <a:cs typeface="+mn-cs"/>
              </a:defRPr>
            </a:pPr>
            <a:endParaRPr lang="nb-NO"/>
          </a:p>
        </c:txPr>
        <c:crossAx val="671471864"/>
        <c:crosses val="autoZero"/>
        <c:auto val="1"/>
        <c:lblAlgn val="ctr"/>
        <c:lblOffset val="100"/>
        <c:noMultiLvlLbl val="0"/>
      </c:catAx>
      <c:valAx>
        <c:axId val="671471864"/>
        <c:scaling>
          <c:orientation val="minMax"/>
        </c:scaling>
        <c:delete val="1"/>
        <c:axPos val="l"/>
        <c:numFmt formatCode="0%" sourceLinked="1"/>
        <c:majorTickMark val="none"/>
        <c:minorTickMark val="none"/>
        <c:tickLblPos val="nextTo"/>
        <c:crossAx val="6714734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1"/>
          <c:tx>
            <c:strRef>
              <c:f>TotalscoreSektor!$B$3</c:f>
              <c:strCache>
                <c:ptCount val="1"/>
                <c:pt idx="0">
                  <c:v>Alstahaug</c:v>
                </c:pt>
              </c:strCache>
            </c:strRef>
          </c:tx>
          <c:spPr>
            <a:solidFill>
              <a:srgbClr val="008CCC">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TotalscoreSektor!$C$1:$F$1</c:f>
              <c:strCache>
                <c:ptCount val="4"/>
                <c:pt idx="0">
                  <c:v>Totalscore helse og velferd</c:v>
                </c:pt>
                <c:pt idx="1">
                  <c:v>Totalscore skole og oppvekst</c:v>
                </c:pt>
                <c:pt idx="2">
                  <c:v>Totalscore plan, bygg og geodata</c:v>
                </c:pt>
                <c:pt idx="3">
                  <c:v>Totalscore, stab</c:v>
                </c:pt>
              </c:strCache>
            </c:strRef>
          </c:cat>
          <c:val>
            <c:numRef>
              <c:f>TotalscoreSektor!$H$3:$K$3</c:f>
              <c:numCache>
                <c:formatCode>0%</c:formatCode>
                <c:ptCount val="4"/>
                <c:pt idx="0">
                  <c:v>0.71647192883492794</c:v>
                </c:pt>
                <c:pt idx="1">
                  <c:v>0.63</c:v>
                </c:pt>
                <c:pt idx="2">
                  <c:v>0.70322896457407325</c:v>
                </c:pt>
                <c:pt idx="3">
                  <c:v>0.80578588935574236</c:v>
                </c:pt>
              </c:numCache>
            </c:numRef>
          </c:val>
        </c:ser>
        <c:dLbls>
          <c:showLegendKey val="0"/>
          <c:showVal val="0"/>
          <c:showCatName val="0"/>
          <c:showSerName val="0"/>
          <c:showPercent val="0"/>
          <c:showBubbleSize val="0"/>
        </c:dLbls>
        <c:gapWidth val="61"/>
        <c:axId val="671474608"/>
        <c:axId val="671462456"/>
      </c:barChart>
      <c:lineChart>
        <c:grouping val="standard"/>
        <c:varyColors val="0"/>
        <c:ser>
          <c:idx val="1"/>
          <c:order val="0"/>
          <c:tx>
            <c:strRef>
              <c:f>TotalscoreSektor!$B$2</c:f>
              <c:strCache>
                <c:ptCount val="1"/>
                <c:pt idx="0">
                  <c:v>Gjennomsnitt, alle kommuner</c:v>
                </c:pt>
              </c:strCache>
            </c:strRef>
          </c:tx>
          <c:spPr>
            <a:ln w="28575" cap="rnd">
              <a:solidFill>
                <a:schemeClr val="accent2"/>
              </a:solidFill>
              <a:round/>
            </a:ln>
            <a:effectLst/>
          </c:spPr>
          <c:marker>
            <c:symbol val="none"/>
          </c:marker>
          <c:cat>
            <c:strRef>
              <c:f>TotalscoreSektor!$C$1:$F$1</c:f>
              <c:strCache>
                <c:ptCount val="4"/>
                <c:pt idx="0">
                  <c:v>Totalscore helse og velferd</c:v>
                </c:pt>
                <c:pt idx="1">
                  <c:v>Totalscore skole og oppvekst</c:v>
                </c:pt>
                <c:pt idx="2">
                  <c:v>Totalscore plan, bygg og geodata</c:v>
                </c:pt>
                <c:pt idx="3">
                  <c:v>Totalscore, stab</c:v>
                </c:pt>
              </c:strCache>
            </c:strRef>
          </c:cat>
          <c:val>
            <c:numRef>
              <c:f>TotalscoreSektor!$H$2:$K$2</c:f>
              <c:numCache>
                <c:formatCode>0%</c:formatCode>
                <c:ptCount val="4"/>
                <c:pt idx="0">
                  <c:v>0.58910349348514235</c:v>
                </c:pt>
                <c:pt idx="1">
                  <c:v>0.54402625748420752</c:v>
                </c:pt>
                <c:pt idx="2">
                  <c:v>0.6074512967011334</c:v>
                </c:pt>
                <c:pt idx="3">
                  <c:v>0.65299633986562988</c:v>
                </c:pt>
              </c:numCache>
            </c:numRef>
          </c:val>
          <c:smooth val="0"/>
        </c:ser>
        <c:dLbls>
          <c:showLegendKey val="0"/>
          <c:showVal val="0"/>
          <c:showCatName val="0"/>
          <c:showSerName val="0"/>
          <c:showPercent val="0"/>
          <c:showBubbleSize val="0"/>
        </c:dLbls>
        <c:marker val="1"/>
        <c:smooth val="0"/>
        <c:axId val="671474608"/>
        <c:axId val="671462456"/>
      </c:lineChart>
      <c:catAx>
        <c:axId val="67147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1000" b="1" i="0" u="none" strike="noStrike" kern="1200" baseline="0">
                <a:solidFill>
                  <a:schemeClr val="tx1"/>
                </a:solidFill>
                <a:latin typeface="+mn-lt"/>
                <a:ea typeface="+mn-ea"/>
                <a:cs typeface="+mn-cs"/>
              </a:defRPr>
            </a:pPr>
            <a:endParaRPr lang="nb-NO"/>
          </a:p>
        </c:txPr>
        <c:crossAx val="671462456"/>
        <c:crosses val="autoZero"/>
        <c:auto val="1"/>
        <c:lblAlgn val="ctr"/>
        <c:lblOffset val="100"/>
        <c:noMultiLvlLbl val="0"/>
      </c:catAx>
      <c:valAx>
        <c:axId val="671462456"/>
        <c:scaling>
          <c:orientation val="minMax"/>
        </c:scaling>
        <c:delete val="1"/>
        <c:axPos val="l"/>
        <c:numFmt formatCode="0%" sourceLinked="1"/>
        <c:majorTickMark val="none"/>
        <c:minorTickMark val="none"/>
        <c:tickLblPos val="nextTo"/>
        <c:crossAx val="6714746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D7C0CD-9AA4-443C-9774-839F56AC4E56}" type="datetimeFigureOut">
              <a:rPr lang="nb-NO" smtClean="0"/>
              <a:t>12.12.2017</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4F36A-3D08-4035-BE21-CDE1EB8782A2}" type="slidenum">
              <a:rPr lang="nb-NO" smtClean="0"/>
              <a:t>‹#›</a:t>
            </a:fld>
            <a:endParaRPr lang="nb-NO"/>
          </a:p>
        </p:txBody>
      </p:sp>
    </p:spTree>
    <p:extLst>
      <p:ext uri="{BB962C8B-B14F-4D97-AF65-F5344CB8AC3E}">
        <p14:creationId xmlns:p14="http://schemas.microsoft.com/office/powerpoint/2010/main" val="489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65E2E-F69B-4924-9AE5-6931B7D18CEF}" type="datetimeFigureOut">
              <a:rPr lang="nb-NO" smtClean="0"/>
              <a:t>12.12.2017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46F12-14C7-4F61-B0F6-037DBE3B66CA}" type="slidenum">
              <a:rPr lang="nb-NO" smtClean="0"/>
              <a:t>‹#›</a:t>
            </a:fld>
            <a:endParaRPr lang="nb-NO"/>
          </a:p>
        </p:txBody>
      </p:sp>
    </p:spTree>
    <p:extLst>
      <p:ext uri="{BB962C8B-B14F-4D97-AF65-F5344CB8AC3E}">
        <p14:creationId xmlns:p14="http://schemas.microsoft.com/office/powerpoint/2010/main" val="262874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1</a:t>
            </a:fld>
            <a:endParaRPr lang="nb-NO" dirty="0"/>
          </a:p>
        </p:txBody>
      </p:sp>
    </p:spTree>
    <p:extLst>
      <p:ext uri="{BB962C8B-B14F-4D97-AF65-F5344CB8AC3E}">
        <p14:creationId xmlns:p14="http://schemas.microsoft.com/office/powerpoint/2010/main" val="233828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12</a:t>
            </a:fld>
            <a:endParaRPr lang="nb-NO"/>
          </a:p>
        </p:txBody>
      </p:sp>
    </p:spTree>
    <p:extLst>
      <p:ext uri="{BB962C8B-B14F-4D97-AF65-F5344CB8AC3E}">
        <p14:creationId xmlns:p14="http://schemas.microsoft.com/office/powerpoint/2010/main" val="1613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13</a:t>
            </a:fld>
            <a:endParaRPr lang="nb-NO"/>
          </a:p>
        </p:txBody>
      </p:sp>
    </p:spTree>
    <p:extLst>
      <p:ext uri="{BB962C8B-B14F-4D97-AF65-F5344CB8AC3E}">
        <p14:creationId xmlns:p14="http://schemas.microsoft.com/office/powerpoint/2010/main" val="318550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739775"/>
            <a:ext cx="6583362" cy="3703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u="none" strike="noStrike" kern="1200" dirty="0" smtClean="0">
                <a:solidFill>
                  <a:schemeClr val="tx1"/>
                </a:solidFill>
                <a:effectLst/>
                <a:latin typeface="+mn-lt"/>
                <a:ea typeface="+mn-ea"/>
                <a:cs typeface="+mn-cs"/>
              </a:rPr>
              <a:t>Kvalitet IKT-</a:t>
            </a:r>
            <a:r>
              <a:rPr lang="nb-NO" sz="1200" b="1" i="0" u="none" strike="noStrike" kern="1200" dirty="0" err="1" smtClean="0">
                <a:solidFill>
                  <a:schemeClr val="tx1"/>
                </a:solidFill>
                <a:effectLst/>
                <a:latin typeface="+mn-lt"/>
                <a:ea typeface="+mn-ea"/>
                <a:cs typeface="+mn-cs"/>
              </a:rPr>
              <a:t>avdeling</a:t>
            </a:r>
            <a:r>
              <a:rPr lang="nb-NO" sz="1200" b="0" i="0" u="none" strike="noStrike" kern="1200" dirty="0" err="1" smtClean="0">
                <a:solidFill>
                  <a:schemeClr val="tx1"/>
                </a:solidFill>
                <a:effectLst/>
                <a:latin typeface="+mn-lt"/>
                <a:ea typeface="+mn-ea"/>
                <a:cs typeface="+mn-cs"/>
              </a:rPr>
              <a:t>I</a:t>
            </a:r>
            <a:r>
              <a:rPr lang="nb-NO" sz="1200" b="0" i="0" u="none" strike="noStrike" kern="1200" dirty="0" smtClean="0">
                <a:solidFill>
                  <a:schemeClr val="tx1"/>
                </a:solidFill>
                <a:effectLst/>
                <a:latin typeface="+mn-lt"/>
                <a:ea typeface="+mn-ea"/>
                <a:cs typeface="+mn-cs"/>
              </a:rPr>
              <a:t> hvilken grad IKT-avdelingen: …bidrar til strategisk arbeid innen IKT</a:t>
            </a:r>
            <a:r>
              <a:rPr lang="nb-NO" dirty="0" smtClean="0"/>
              <a:t> </a:t>
            </a:r>
            <a:r>
              <a:rPr lang="nb-NO" sz="1200" b="0" i="0" u="none" strike="noStrike" kern="1200" dirty="0" smtClean="0">
                <a:solidFill>
                  <a:schemeClr val="tx1"/>
                </a:solidFill>
                <a:effectLst/>
                <a:latin typeface="+mn-lt"/>
                <a:ea typeface="+mn-ea"/>
                <a:cs typeface="+mn-cs"/>
              </a:rPr>
              <a:t>…jobber proaktivt og unngår brannslokking</a:t>
            </a:r>
            <a:r>
              <a:rPr lang="nb-NO" dirty="0" smtClean="0"/>
              <a:t> </a:t>
            </a:r>
            <a:r>
              <a:rPr lang="nb-NO" sz="1200" b="0" i="0" u="none" strike="noStrike" kern="1200" dirty="0" smtClean="0">
                <a:solidFill>
                  <a:schemeClr val="tx1"/>
                </a:solidFill>
                <a:effectLst/>
                <a:latin typeface="+mn-lt"/>
                <a:ea typeface="+mn-ea"/>
                <a:cs typeface="+mn-cs"/>
              </a:rPr>
              <a:t>…oppfyller krav fra virksomhetssiden</a:t>
            </a:r>
            <a:r>
              <a:rPr lang="nb-NO" dirty="0" smtClean="0"/>
              <a:t> </a:t>
            </a:r>
            <a:r>
              <a:rPr lang="nb-NO" sz="1200" b="0" i="0" u="none" strike="noStrike" kern="1200" dirty="0" smtClean="0">
                <a:solidFill>
                  <a:schemeClr val="tx1"/>
                </a:solidFill>
                <a:effectLst/>
                <a:latin typeface="+mn-lt"/>
                <a:ea typeface="+mn-ea"/>
                <a:cs typeface="+mn-cs"/>
              </a:rPr>
              <a:t>…legger til rette for digitalisering av fylkeskommunen</a:t>
            </a:r>
            <a:r>
              <a:rPr lang="nb-NO" dirty="0" smtClean="0"/>
              <a:t> </a:t>
            </a:r>
            <a:r>
              <a:rPr lang="nb-NO" sz="1200" b="0" i="0" u="none" strike="noStrike" kern="1200" dirty="0" smtClean="0">
                <a:solidFill>
                  <a:schemeClr val="tx1"/>
                </a:solidFill>
                <a:effectLst/>
                <a:latin typeface="+mn-lt"/>
                <a:ea typeface="+mn-ea"/>
                <a:cs typeface="+mn-cs"/>
              </a:rPr>
              <a:t>...legger til rette for gevinstrealisering</a:t>
            </a:r>
            <a:r>
              <a:rPr lang="nb-NO" dirty="0" smtClean="0"/>
              <a:t> </a:t>
            </a:r>
            <a:r>
              <a:rPr lang="nb-NO" sz="1200" b="0" i="0" u="none" strike="noStrike" kern="1200" dirty="0" smtClean="0">
                <a:solidFill>
                  <a:schemeClr val="tx1"/>
                </a:solidFill>
                <a:effectLst/>
                <a:latin typeface="+mn-lt"/>
                <a:ea typeface="+mn-ea"/>
                <a:cs typeface="+mn-cs"/>
              </a:rPr>
              <a:t>…leverer tjenester av høy kvalitet</a:t>
            </a:r>
            <a:r>
              <a:rPr lang="nb-NO" dirty="0" smtClean="0"/>
              <a:t> </a:t>
            </a:r>
            <a:r>
              <a:rPr lang="nb-NO" sz="1200" b="0" i="0" u="none" strike="noStrike" kern="1200" dirty="0" smtClean="0">
                <a:solidFill>
                  <a:schemeClr val="tx1"/>
                </a:solidFill>
                <a:effectLst/>
                <a:latin typeface="+mn-lt"/>
                <a:ea typeface="+mn-ea"/>
                <a:cs typeface="+mn-cs"/>
              </a:rPr>
              <a:t>…bidrar til at fylkeskommunen utnytter ressursene godt</a:t>
            </a:r>
            <a:r>
              <a:rPr lang="nb-NO" dirty="0" smtClean="0"/>
              <a:t> </a:t>
            </a:r>
            <a:r>
              <a:rPr lang="nb-NO" sz="1200" b="0" i="0" u="none" strike="noStrike" kern="1200" dirty="0" smtClean="0">
                <a:solidFill>
                  <a:schemeClr val="tx1"/>
                </a:solidFill>
                <a:effectLst/>
                <a:latin typeface="+mn-lt"/>
                <a:ea typeface="+mn-ea"/>
                <a:cs typeface="+mn-cs"/>
              </a:rPr>
              <a:t>…er effektivt organisert med tydelige prosesser, roller og ansvarsfordeling</a:t>
            </a:r>
            <a:r>
              <a:rPr lang="nb-NO" dirty="0" smtClean="0"/>
              <a:t> </a:t>
            </a:r>
            <a:r>
              <a:rPr lang="nb-NO" sz="1200" b="0" i="0" u="none" strike="noStrike" kern="1200" dirty="0" smtClean="0">
                <a:solidFill>
                  <a:schemeClr val="tx1"/>
                </a:solidFill>
                <a:effectLst/>
                <a:latin typeface="+mn-lt"/>
                <a:ea typeface="+mn-ea"/>
                <a:cs typeface="+mn-cs"/>
              </a:rPr>
              <a:t>…gir deg en tydelig oversikt over IKT-tjenester og tilknyttede kostnader</a:t>
            </a:r>
            <a:r>
              <a:rPr lang="nb-NO" dirty="0" smtClean="0"/>
              <a:t> </a:t>
            </a:r>
            <a:r>
              <a:rPr lang="nb-NO" sz="1200" b="0" i="0" u="none" strike="noStrike" kern="1200" dirty="0" smtClean="0">
                <a:solidFill>
                  <a:schemeClr val="tx1"/>
                </a:solidFill>
                <a:effectLst/>
                <a:latin typeface="+mn-lt"/>
                <a:ea typeface="+mn-ea"/>
                <a:cs typeface="+mn-cs"/>
              </a:rPr>
              <a:t>…er innovative</a:t>
            </a:r>
            <a:r>
              <a:rPr lang="nb-NO" dirty="0" smtClean="0"/>
              <a:t> </a:t>
            </a:r>
            <a:r>
              <a:rPr lang="nb-NO" sz="1200" b="0" i="0" u="none" strike="noStrike" kern="1200" dirty="0" smtClean="0">
                <a:solidFill>
                  <a:schemeClr val="tx1"/>
                </a:solidFill>
                <a:effectLst/>
                <a:latin typeface="+mn-lt"/>
                <a:ea typeface="+mn-ea"/>
                <a:cs typeface="+mn-cs"/>
              </a:rPr>
              <a:t>…fremstår som kompetente i anskaffelsesprosesser</a:t>
            </a:r>
            <a:r>
              <a:rPr lang="nb-NO" dirty="0" smtClean="0"/>
              <a:t> </a:t>
            </a:r>
          </a:p>
          <a:p>
            <a:endParaRPr lang="nb-NO" dirty="0"/>
          </a:p>
        </p:txBody>
      </p:sp>
      <p:sp>
        <p:nvSpPr>
          <p:cNvPr id="4" name="Slide Number Placeholder 3"/>
          <p:cNvSpPr>
            <a:spLocks noGrp="1"/>
          </p:cNvSpPr>
          <p:nvPr>
            <p:ph type="sldNum" sz="quarter" idx="10"/>
          </p:nvPr>
        </p:nvSpPr>
        <p:spPr/>
        <p:txBody>
          <a:bodyPr/>
          <a:lstStyle/>
          <a:p>
            <a:pPr>
              <a:buClr>
                <a:srgbClr val="1F497D"/>
              </a:buClr>
            </a:pPr>
            <a:fld id="{D51FD0A5-E9FF-449F-9E6C-EA6FECB95E81}" type="slidenum">
              <a:rPr lang="nb-NO" smtClean="0"/>
              <a:pPr>
                <a:buClr>
                  <a:srgbClr val="1F497D"/>
                </a:buClr>
              </a:pPr>
              <a:t>14</a:t>
            </a:fld>
            <a:endParaRPr lang="nb-NO" dirty="0"/>
          </a:p>
        </p:txBody>
      </p:sp>
    </p:spTree>
    <p:extLst>
      <p:ext uri="{BB962C8B-B14F-4D97-AF65-F5344CB8AC3E}">
        <p14:creationId xmlns:p14="http://schemas.microsoft.com/office/powerpoint/2010/main" val="342765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739775"/>
            <a:ext cx="6583362" cy="3703638"/>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buClr>
                <a:srgbClr val="1F497D"/>
              </a:buClr>
            </a:pPr>
            <a:fld id="{D51FD0A5-E9FF-449F-9E6C-EA6FECB95E81}" type="slidenum">
              <a:rPr lang="nb-NO" smtClean="0"/>
              <a:pPr>
                <a:buClr>
                  <a:srgbClr val="1F497D"/>
                </a:buClr>
              </a:pPr>
              <a:t>15</a:t>
            </a:fld>
            <a:endParaRPr lang="nb-NO" dirty="0"/>
          </a:p>
        </p:txBody>
      </p:sp>
    </p:spTree>
    <p:extLst>
      <p:ext uri="{BB962C8B-B14F-4D97-AF65-F5344CB8AC3E}">
        <p14:creationId xmlns:p14="http://schemas.microsoft.com/office/powerpoint/2010/main" val="235807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16</a:t>
            </a:fld>
            <a:endParaRPr lang="nb-NO"/>
          </a:p>
        </p:txBody>
      </p:sp>
    </p:spTree>
    <p:extLst>
      <p:ext uri="{BB962C8B-B14F-4D97-AF65-F5344CB8AC3E}">
        <p14:creationId xmlns:p14="http://schemas.microsoft.com/office/powerpoint/2010/main" val="205861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19</a:t>
            </a:fld>
            <a:endParaRPr lang="nb-NO"/>
          </a:p>
        </p:txBody>
      </p:sp>
    </p:spTree>
    <p:extLst>
      <p:ext uri="{BB962C8B-B14F-4D97-AF65-F5344CB8AC3E}">
        <p14:creationId xmlns:p14="http://schemas.microsoft.com/office/powerpoint/2010/main" val="251350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21</a:t>
            </a:fld>
            <a:endParaRPr lang="nb-NO"/>
          </a:p>
        </p:txBody>
      </p:sp>
    </p:spTree>
    <p:extLst>
      <p:ext uri="{BB962C8B-B14F-4D97-AF65-F5344CB8AC3E}">
        <p14:creationId xmlns:p14="http://schemas.microsoft.com/office/powerpoint/2010/main" val="37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2</a:t>
            </a:fld>
            <a:endParaRPr lang="nb-NO" dirty="0"/>
          </a:p>
        </p:txBody>
      </p:sp>
    </p:spTree>
    <p:extLst>
      <p:ext uri="{BB962C8B-B14F-4D97-AF65-F5344CB8AC3E}">
        <p14:creationId xmlns:p14="http://schemas.microsoft.com/office/powerpoint/2010/main" val="99733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3</a:t>
            </a:fld>
            <a:endParaRPr lang="nb-NO" dirty="0"/>
          </a:p>
        </p:txBody>
      </p:sp>
    </p:spTree>
    <p:extLst>
      <p:ext uri="{BB962C8B-B14F-4D97-AF65-F5344CB8AC3E}">
        <p14:creationId xmlns:p14="http://schemas.microsoft.com/office/powerpoint/2010/main" val="176650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5</a:t>
            </a:fld>
            <a:endParaRPr lang="nb-NO"/>
          </a:p>
        </p:txBody>
      </p:sp>
    </p:spTree>
    <p:extLst>
      <p:ext uri="{BB962C8B-B14F-4D97-AF65-F5344CB8AC3E}">
        <p14:creationId xmlns:p14="http://schemas.microsoft.com/office/powerpoint/2010/main" val="278034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Mangler fremdeles</a:t>
            </a:r>
            <a:r>
              <a:rPr lang="nb-NO" baseline="0" dirty="0" smtClean="0"/>
              <a:t> innspill fra ledelse og helse </a:t>
            </a:r>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6</a:t>
            </a:fld>
            <a:endParaRPr lang="nb-NO"/>
          </a:p>
        </p:txBody>
      </p:sp>
    </p:spTree>
    <p:extLst>
      <p:ext uri="{BB962C8B-B14F-4D97-AF65-F5344CB8AC3E}">
        <p14:creationId xmlns:p14="http://schemas.microsoft.com/office/powerpoint/2010/main" val="352498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7</a:t>
            </a:fld>
            <a:endParaRPr lang="nb-NO"/>
          </a:p>
        </p:txBody>
      </p:sp>
    </p:spTree>
    <p:extLst>
      <p:ext uri="{BB962C8B-B14F-4D97-AF65-F5344CB8AC3E}">
        <p14:creationId xmlns:p14="http://schemas.microsoft.com/office/powerpoint/2010/main" val="98336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p:txBody>
      </p:sp>
      <p:sp>
        <p:nvSpPr>
          <p:cNvPr id="4" name="Slide Number Placeholder 3"/>
          <p:cNvSpPr>
            <a:spLocks noGrp="1"/>
          </p:cNvSpPr>
          <p:nvPr>
            <p:ph type="sldNum" sz="quarter" idx="10"/>
          </p:nvPr>
        </p:nvSpPr>
        <p:spPr/>
        <p:txBody>
          <a:bodyPr/>
          <a:lstStyle/>
          <a:p>
            <a:fld id="{97F46F12-14C7-4F61-B0F6-037DBE3B66CA}" type="slidenum">
              <a:rPr lang="nb-NO" smtClean="0"/>
              <a:t>9</a:t>
            </a:fld>
            <a:endParaRPr lang="nb-NO"/>
          </a:p>
        </p:txBody>
      </p:sp>
    </p:spTree>
    <p:extLst>
      <p:ext uri="{BB962C8B-B14F-4D97-AF65-F5344CB8AC3E}">
        <p14:creationId xmlns:p14="http://schemas.microsoft.com/office/powerpoint/2010/main" val="35536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10</a:t>
            </a:fld>
            <a:endParaRPr lang="nb-NO"/>
          </a:p>
        </p:txBody>
      </p:sp>
    </p:spTree>
    <p:extLst>
      <p:ext uri="{BB962C8B-B14F-4D97-AF65-F5344CB8AC3E}">
        <p14:creationId xmlns:p14="http://schemas.microsoft.com/office/powerpoint/2010/main" val="186773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7F46F12-14C7-4F61-B0F6-037DBE3B66CA}" type="slidenum">
              <a:rPr lang="nb-NO" smtClean="0"/>
              <a:t>11</a:t>
            </a:fld>
            <a:endParaRPr lang="nb-NO"/>
          </a:p>
        </p:txBody>
      </p:sp>
    </p:spTree>
    <p:extLst>
      <p:ext uri="{BB962C8B-B14F-4D97-AF65-F5344CB8AC3E}">
        <p14:creationId xmlns:p14="http://schemas.microsoft.com/office/powerpoint/2010/main" val="545159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56780574"/>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66"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tel 1"/>
          <p:cNvSpPr>
            <a:spLocks noGrp="1"/>
          </p:cNvSpPr>
          <p:nvPr>
            <p:ph type="ctrTitle"/>
          </p:nvPr>
        </p:nvSpPr>
        <p:spPr>
          <a:xfrm>
            <a:off x="914400" y="2130428"/>
            <a:ext cx="10363200" cy="1470025"/>
          </a:xfrm>
        </p:spPr>
        <p:txBody>
          <a:bodyPr/>
          <a:lstStyle/>
          <a:p>
            <a:r>
              <a:rPr lang="nb-NO" smtClean="0"/>
              <a:t>Klikk for å redigere tittelstil</a:t>
            </a:r>
            <a:endParaRPr lang="nb-NO" dirty="0"/>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p>
            <a:fld id="{78B34D05-4EE7-4D69-81B8-25F15317C49A}" type="datetime4">
              <a:rPr lang="nb-NO" smtClean="0"/>
              <a:t>tir 12 desember 2017</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dirty="0"/>
          </a:p>
        </p:txBody>
      </p:sp>
      <p:pic>
        <p:nvPicPr>
          <p:cNvPr id="8" name="Picture 7"/>
          <p:cNvPicPr>
            <a:picLocks noChangeAspect="1"/>
          </p:cNvPicPr>
          <p:nvPr userDrawn="1"/>
        </p:nvPicPr>
        <p:blipFill>
          <a:blip r:embed="rId6"/>
          <a:stretch>
            <a:fillRect/>
          </a:stretch>
        </p:blipFill>
        <p:spPr>
          <a:xfrm>
            <a:off x="9839325" y="403753"/>
            <a:ext cx="1657350" cy="733425"/>
          </a:xfrm>
          <a:prstGeom prst="rect">
            <a:avLst/>
          </a:prstGeom>
        </p:spPr>
      </p:pic>
    </p:spTree>
    <p:extLst>
      <p:ext uri="{BB962C8B-B14F-4D97-AF65-F5344CB8AC3E}">
        <p14:creationId xmlns:p14="http://schemas.microsoft.com/office/powerpoint/2010/main" val="3206279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53220707-C76B-46EB-822E-ABFB1C5F5895}" type="datetime4">
              <a:rPr lang="nb-NO" smtClean="0"/>
              <a:t>tir 12 desember 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15033536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1124747"/>
            <a:ext cx="2743200" cy="5001419"/>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41"/>
            <a:ext cx="8026400" cy="5851525"/>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pPr algn="ctr"/>
            <a:fld id="{7E29B1E9-84D0-4B17-8F97-B1AA2FCB23D5}" type="datetime4">
              <a:rPr lang="nb-NO" smtClean="0"/>
              <a:t>tir 12 desember 2017</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8C7876B1-03E0-4611-99AD-828048586517}" type="slidenum">
              <a:rPr lang="nb-NO" smtClean="0"/>
              <a:pPr/>
              <a:t>‹#›</a:t>
            </a:fld>
            <a:endParaRPr lang="nb-NO" dirty="0"/>
          </a:p>
        </p:txBody>
      </p:sp>
    </p:spTree>
    <p:extLst>
      <p:ext uri="{BB962C8B-B14F-4D97-AF65-F5344CB8AC3E}">
        <p14:creationId xmlns:p14="http://schemas.microsoft.com/office/powerpoint/2010/main" val="26036131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 analyse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15"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30009" y="274638"/>
            <a:ext cx="11731984" cy="715962"/>
          </a:xfrm>
          <a:prstGeom prst="rect">
            <a:avLst/>
          </a:prstGeom>
        </p:spPr>
        <p:txBody>
          <a:bodyPr anchor="t">
            <a:normAutofit/>
          </a:bodyPr>
          <a:lstStyle>
            <a:lvl1pPr algn="l">
              <a:lnSpc>
                <a:spcPct val="90000"/>
              </a:lnSpc>
              <a:defRPr sz="2000">
                <a:solidFill>
                  <a:schemeClr val="tx1"/>
                </a:solidFill>
                <a:latin typeface="Arial" pitchFamily="34" charset="0"/>
                <a:cs typeface="Arial" pitchFamily="34" charset="0"/>
              </a:defRPr>
            </a:lvl1pPr>
          </a:lstStyle>
          <a:p>
            <a:r>
              <a:rPr lang="en-US" smtClean="0"/>
              <a:t>Klikk for å legge til overskrift</a:t>
            </a:r>
            <a:endParaRPr lang="nb-NO"/>
          </a:p>
        </p:txBody>
      </p:sp>
      <p:sp>
        <p:nvSpPr>
          <p:cNvPr id="15" name="Text Placeholder 14"/>
          <p:cNvSpPr>
            <a:spLocks noGrp="1"/>
          </p:cNvSpPr>
          <p:nvPr>
            <p:ph type="body" sz="quarter" idx="11" hasCustomPrompt="1"/>
          </p:nvPr>
        </p:nvSpPr>
        <p:spPr>
          <a:xfrm>
            <a:off x="5100085" y="0"/>
            <a:ext cx="6861908" cy="288000"/>
          </a:xfrm>
          <a:prstGeom prst="rect">
            <a:avLst/>
          </a:prstGeom>
        </p:spPr>
        <p:txBody>
          <a:bodyPr anchor="ctr"/>
          <a:lstStyle>
            <a:lvl1pPr marL="0" indent="0" algn="r">
              <a:buFontTx/>
              <a:buNone/>
              <a:defRPr sz="1400" i="1">
                <a:solidFill>
                  <a:srgbClr val="D9D9D9"/>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Klikk for å legge til kapittelnummer og -beskrivelse</a:t>
            </a:r>
            <a:endParaRPr lang="en-GB"/>
          </a:p>
        </p:txBody>
      </p:sp>
      <p:sp>
        <p:nvSpPr>
          <p:cNvPr id="16" name="Slide Number Placeholder 15"/>
          <p:cNvSpPr>
            <a:spLocks noGrp="1"/>
          </p:cNvSpPr>
          <p:nvPr>
            <p:ph type="sldNum" sz="quarter" idx="12"/>
          </p:nvPr>
        </p:nvSpPr>
        <p:spPr/>
        <p:txBody>
          <a:bodyPr/>
          <a:lstStyle>
            <a:lvl1pPr>
              <a:defRPr>
                <a:latin typeface="Arial" pitchFamily="34" charset="0"/>
                <a:cs typeface="Arial" pitchFamily="34" charset="0"/>
              </a:defRPr>
            </a:lvl1pPr>
          </a:lstStyle>
          <a:p>
            <a:fld id="{9239A2D9-4074-4618-8F61-8F3B583D3B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5389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354793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90"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a:xfrm>
            <a:off x="4595349" y="6309323"/>
            <a:ext cx="2844800" cy="365125"/>
          </a:xfrm>
        </p:spPr>
        <p:txBody>
          <a:bodyPr/>
          <a:lstStyle/>
          <a:p>
            <a:fld id="{ED2FD605-2CE4-4296-9E87-DAC1BA72224F}" type="datetime4">
              <a:rPr lang="nb-NO" smtClean="0"/>
              <a:t>tir 12 desember 2017</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a:p>
        </p:txBody>
      </p:sp>
      <p:pic>
        <p:nvPicPr>
          <p:cNvPr id="8" name="Picture 7"/>
          <p:cNvPicPr>
            <a:picLocks noChangeAspect="1"/>
          </p:cNvPicPr>
          <p:nvPr userDrawn="1"/>
        </p:nvPicPr>
        <p:blipFill>
          <a:blip r:embed="rId6"/>
          <a:stretch>
            <a:fillRect/>
          </a:stretch>
        </p:blipFill>
        <p:spPr>
          <a:xfrm>
            <a:off x="9839325" y="403753"/>
            <a:ext cx="1657350" cy="733425"/>
          </a:xfrm>
          <a:prstGeom prst="rect">
            <a:avLst/>
          </a:prstGeom>
        </p:spPr>
      </p:pic>
    </p:spTree>
    <p:extLst>
      <p:ext uri="{BB962C8B-B14F-4D97-AF65-F5344CB8AC3E}">
        <p14:creationId xmlns:p14="http://schemas.microsoft.com/office/powerpoint/2010/main" val="18154096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3"/>
            <a:ext cx="10363200" cy="1362075"/>
          </a:xfrm>
        </p:spPr>
        <p:txBody>
          <a:bodyPr anchor="t"/>
          <a:lstStyle>
            <a:lvl1pPr algn="l">
              <a:defRPr sz="3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DD609773-8F3E-4450-B9AD-90D17BE08032}" type="datetime4">
              <a:rPr lang="nb-NO" smtClean="0"/>
              <a:t>tir 12 desember 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21049988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40C2D5D-942C-4503-A155-BE33B9C2AE94}" type="datetime4">
              <a:rPr lang="nb-NO" smtClean="0"/>
              <a:t>tir 12 desember 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7522115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716B5F0-40A2-40E8-BBE3-CA823F7E7394}" type="datetime4">
              <a:rPr lang="nb-NO" smtClean="0"/>
              <a:t>tir 12 desember 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3194528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409216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20"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20101253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92162718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414"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Plassholder for dato 1"/>
          <p:cNvSpPr>
            <a:spLocks noGrp="1"/>
          </p:cNvSpPr>
          <p:nvPr>
            <p:ph type="dt" sz="half" idx="10"/>
          </p:nvPr>
        </p:nvSpPr>
        <p:spPr/>
        <p:txBody>
          <a:bodyPr/>
          <a:lstStyle/>
          <a:p>
            <a:fld id="{3A9DB650-7F8A-4707-86DE-BAFC0A887D1B}" type="datetime4">
              <a:rPr lang="nb-NO" smtClean="0"/>
              <a:t>tir 12 desember 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1575200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1500" b="1"/>
            </a:lvl1pPr>
          </a:lstStyle>
          <a:p>
            <a:r>
              <a:rPr lang="nb-NO" smtClean="0"/>
              <a:t>Klikk for å redigere tittelstil</a:t>
            </a:r>
            <a:endParaRPr lang="nb-NO" dirty="0"/>
          </a:p>
        </p:txBody>
      </p:sp>
      <p:sp>
        <p:nvSpPr>
          <p:cNvPr id="3" name="Plassholder for innhold 2"/>
          <p:cNvSpPr>
            <a:spLocks noGrp="1"/>
          </p:cNvSpPr>
          <p:nvPr>
            <p:ph idx="1"/>
          </p:nvPr>
        </p:nvSpPr>
        <p:spPr>
          <a:xfrm>
            <a:off x="4766733" y="1052739"/>
            <a:ext cx="6815667" cy="50734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1946896E-D35F-42FC-82E0-D48250C65BBF}" type="datetime4">
              <a:rPr lang="nb-NO" smtClean="0"/>
              <a:t>tir 12 desember 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5439674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797141755"/>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438"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tel 1"/>
          <p:cNvSpPr>
            <a:spLocks noGrp="1"/>
          </p:cNvSpPr>
          <p:nvPr>
            <p:ph type="title"/>
          </p:nvPr>
        </p:nvSpPr>
        <p:spPr>
          <a:xfrm>
            <a:off x="2389717" y="4800600"/>
            <a:ext cx="7315200" cy="566738"/>
          </a:xfrm>
        </p:spPr>
        <p:txBody>
          <a:bodyPr anchor="b"/>
          <a:lstStyle>
            <a:lvl1pPr algn="l">
              <a:defRPr sz="15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97177A7-C3FC-4E48-BB24-DEB74B13FB2B}" type="datetime4">
              <a:rPr lang="nb-NO" smtClean="0"/>
              <a:t>tir 12 desember 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30640006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1379302220"/>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61" name="think-cell Slide" r:id="rId17" imgW="530" imgH="528" progId="TCLayout.ActiveDocument.1">
                  <p:embed/>
                </p:oleObj>
              </mc:Choice>
              <mc:Fallback>
                <p:oleObj name="think-cell Slide" r:id="rId17" imgW="530" imgH="528" progId="TCLayout.ActiveDocument.1">
                  <p:embed/>
                  <p:pic>
                    <p:nvPicPr>
                      <p:cNvPr id="0" name=""/>
                      <p:cNvPicPr/>
                      <p:nvPr/>
                    </p:nvPicPr>
                    <p:blipFill>
                      <a:blip r:embed="rId18"/>
                      <a:stretch>
                        <a:fillRect/>
                      </a:stretch>
                    </p:blipFill>
                    <p:spPr>
                      <a:xfrm>
                        <a:off x="1589" y="1590"/>
                        <a:ext cx="1587" cy="1587"/>
                      </a:xfrm>
                      <a:prstGeom prst="rect">
                        <a:avLst/>
                      </a:prstGeom>
                    </p:spPr>
                  </p:pic>
                </p:oleObj>
              </mc:Fallback>
            </mc:AlternateContent>
          </a:graphicData>
        </a:graphic>
      </p:graphicFrame>
      <p:sp>
        <p:nvSpPr>
          <p:cNvPr id="2" name="Plassholder for tittel 1"/>
          <p:cNvSpPr>
            <a:spLocks noGrp="1"/>
          </p:cNvSpPr>
          <p:nvPr>
            <p:ph type="title"/>
          </p:nvPr>
        </p:nvSpPr>
        <p:spPr>
          <a:xfrm>
            <a:off x="335360" y="332656"/>
            <a:ext cx="9230816"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609600" y="1772816"/>
            <a:ext cx="11247040" cy="4353347"/>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59829" y="6309323"/>
            <a:ext cx="2844800" cy="365125"/>
          </a:xfrm>
          <a:prstGeom prst="rect">
            <a:avLst/>
          </a:prstGeom>
        </p:spPr>
        <p:txBody>
          <a:bodyPr vert="horz" lIns="91440" tIns="45720" rIns="91440" bIns="45720" rtlCol="0" anchor="ctr"/>
          <a:lstStyle>
            <a:lvl1pPr algn="ct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942DE359-F9C0-4DCB-B025-CB9632E91B7F}" type="datetime4">
              <a:rPr lang="nb-NO" smtClean="0"/>
              <a:pPr/>
              <a:t>tir 12 desember 2017</a:t>
            </a:fld>
            <a:endParaRPr lang="nb-NO" dirty="0"/>
          </a:p>
        </p:txBody>
      </p:sp>
      <p:sp>
        <p:nvSpPr>
          <p:cNvPr id="5" name="Plassholder for bunntekst 4"/>
          <p:cNvSpPr>
            <a:spLocks noGrp="1"/>
          </p:cNvSpPr>
          <p:nvPr>
            <p:ph type="ftr" sz="quarter" idx="3"/>
          </p:nvPr>
        </p:nvSpPr>
        <p:spPr>
          <a:xfrm>
            <a:off x="719403" y="6304238"/>
            <a:ext cx="38608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b-NO" dirty="0"/>
          </a:p>
        </p:txBody>
      </p:sp>
      <p:sp>
        <p:nvSpPr>
          <p:cNvPr id="6" name="Plassholder for lysbildenummer 5"/>
          <p:cNvSpPr>
            <a:spLocks noGrp="1"/>
          </p:cNvSpPr>
          <p:nvPr>
            <p:ph type="sldNum" sz="quarter" idx="4"/>
          </p:nvPr>
        </p:nvSpPr>
        <p:spPr>
          <a:xfrm>
            <a:off x="8723808" y="6309323"/>
            <a:ext cx="2844800" cy="365125"/>
          </a:xfrm>
          <a:prstGeom prst="rect">
            <a:avLst/>
          </a:prstGeom>
        </p:spPr>
        <p:txBody>
          <a:bodyPr vert="horz" lIns="91440" tIns="45720" rIns="91440" bIns="45720" rtlCol="0" anchor="ctr"/>
          <a:lstStyle>
            <a:lvl1pPr algn="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C7876B1-03E0-4611-99AD-828048586517}" type="slidenum">
              <a:rPr lang="nb-NO" smtClean="0"/>
              <a:pPr/>
              <a:t>‹#›</a:t>
            </a:fld>
            <a:endParaRPr lang="nb-NO" dirty="0"/>
          </a:p>
        </p:txBody>
      </p:sp>
      <p:pic>
        <p:nvPicPr>
          <p:cNvPr id="8" name="Picture 7"/>
          <p:cNvPicPr>
            <a:picLocks noChangeAspect="1"/>
          </p:cNvPicPr>
          <p:nvPr userDrawn="1"/>
        </p:nvPicPr>
        <p:blipFill>
          <a:blip r:embed="rId19"/>
          <a:stretch>
            <a:fillRect/>
          </a:stretch>
        </p:blipFill>
        <p:spPr>
          <a:xfrm>
            <a:off x="9839325" y="403753"/>
            <a:ext cx="1657350" cy="733425"/>
          </a:xfrm>
          <a:prstGeom prst="rect">
            <a:avLst/>
          </a:prstGeom>
        </p:spPr>
      </p:pic>
    </p:spTree>
    <p:extLst>
      <p:ext uri="{BB962C8B-B14F-4D97-AF65-F5344CB8AC3E}">
        <p14:creationId xmlns:p14="http://schemas.microsoft.com/office/powerpoint/2010/main" val="14054702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sldNum="0" hdr="0" ftr="0"/>
  <p:txStyles>
    <p:titleStyle>
      <a:lvl1pPr algn="l" defTabSz="685800" rtl="0" eaLnBrk="1" latinLnBrk="0" hangingPunct="1">
        <a:spcBef>
          <a:spcPct val="0"/>
        </a:spcBef>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hart" Target="../charts/chart1.xml"/><Relationship Id="rId2" Type="http://schemas.openxmlformats.org/officeDocument/2006/relationships/tags" Target="../tags/tag31.xml"/><Relationship Id="rId1" Type="http://schemas.openxmlformats.org/officeDocument/2006/relationships/vmlDrawing" Target="../drawings/vmlDrawing15.vml"/><Relationship Id="rId6" Type="http://schemas.openxmlformats.org/officeDocument/2006/relationships/image" Target="../media/image8.emf"/><Relationship Id="rId5" Type="http://schemas.openxmlformats.org/officeDocument/2006/relationships/oleObject" Target="../embeddings/oleObject15.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hart" Target="../charts/chart2.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8.emf"/><Relationship Id="rId5" Type="http://schemas.openxmlformats.org/officeDocument/2006/relationships/oleObject" Target="../embeddings/oleObject16.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slide" Target="slide5.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 Target="slide3.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tags" Target="../tags/tag37.xml"/><Relationship Id="rId11" Type="http://schemas.openxmlformats.org/officeDocument/2006/relationships/image" Target="../media/image1.emf"/><Relationship Id="rId5" Type="http://schemas.openxmlformats.org/officeDocument/2006/relationships/tags" Target="../tags/tag36.xml"/><Relationship Id="rId10" Type="http://schemas.openxmlformats.org/officeDocument/2006/relationships/oleObject" Target="../embeddings/oleObject17.bin"/><Relationship Id="rId4" Type="http://schemas.openxmlformats.org/officeDocument/2006/relationships/tags" Target="../tags/tag35.xml"/><Relationship Id="rId9" Type="http://schemas.openxmlformats.org/officeDocument/2006/relationships/notesSlide" Target="../notesSlides/notesSlide14.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vmlDrawing" Target="../drawings/vmlDrawing19.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slide" Target="slide5.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slide" Target="slide3.xml"/><Relationship Id="rId2" Type="http://schemas.openxmlformats.org/officeDocument/2006/relationships/tags" Target="../tags/tag41.xml"/><Relationship Id="rId1" Type="http://schemas.openxmlformats.org/officeDocument/2006/relationships/vmlDrawing" Target="../drawings/vmlDrawing20.vml"/><Relationship Id="rId6" Type="http://schemas.openxmlformats.org/officeDocument/2006/relationships/tags" Target="../tags/tag45.xml"/><Relationship Id="rId11" Type="http://schemas.openxmlformats.org/officeDocument/2006/relationships/image" Target="../media/image1.emf"/><Relationship Id="rId5" Type="http://schemas.openxmlformats.org/officeDocument/2006/relationships/tags" Target="../tags/tag44.xml"/><Relationship Id="rId10" Type="http://schemas.openxmlformats.org/officeDocument/2006/relationships/oleObject" Target="../embeddings/oleObject20.bin"/><Relationship Id="rId4" Type="http://schemas.openxmlformats.org/officeDocument/2006/relationships/tags" Target="../tags/tag43.xml"/><Relationship Id="rId9" Type="http://schemas.openxmlformats.org/officeDocument/2006/relationships/notesSlide" Target="../notesSlides/notesSlide15.xml"/><Relationship Id="rId1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slide" Target="slide5.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 Target="slide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tags" Target="../tags/tag14.xml"/><Relationship Id="rId11" Type="http://schemas.openxmlformats.org/officeDocument/2006/relationships/image" Target="../media/image1.emf"/><Relationship Id="rId5" Type="http://schemas.openxmlformats.org/officeDocument/2006/relationships/tags" Target="../tags/tag13.xml"/><Relationship Id="rId15" Type="http://schemas.openxmlformats.org/officeDocument/2006/relationships/slide" Target="slide19.xml"/><Relationship Id="rId10" Type="http://schemas.openxmlformats.org/officeDocument/2006/relationships/oleObject" Target="../embeddings/oleObject9.bin"/><Relationship Id="rId4" Type="http://schemas.openxmlformats.org/officeDocument/2006/relationships/tags" Target="../tags/tag12.xml"/><Relationship Id="rId9" Type="http://schemas.openxmlformats.org/officeDocument/2006/relationships/notesSlide" Target="../notesSlides/notesSlide2.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vmlDrawing" Target="../drawings/vmlDrawing21.v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vmlDrawing" Target="../drawings/vmlDrawing22.v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xml"/><Relationship Id="rId1" Type="http://schemas.openxmlformats.org/officeDocument/2006/relationships/vmlDrawing" Target="../drawings/vmlDrawing23.v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vmlDrawing" Target="../drawings/vmlDrawing24.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vmlDrawing" Target="../drawings/vmlDrawing25.v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slide" Target="slide16.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 Target="slide5.xml"/><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tags" Target="../tags/tag20.xml"/><Relationship Id="rId11" Type="http://schemas.openxmlformats.org/officeDocument/2006/relationships/image" Target="../media/image1.emf"/><Relationship Id="rId5" Type="http://schemas.openxmlformats.org/officeDocument/2006/relationships/tags" Target="../tags/tag19.xml"/><Relationship Id="rId10" Type="http://schemas.openxmlformats.org/officeDocument/2006/relationships/oleObject" Target="../embeddings/oleObject10.bin"/><Relationship Id="rId4" Type="http://schemas.openxmlformats.org/officeDocument/2006/relationships/tags" Target="../tags/tag18.xml"/><Relationship Id="rId9" Type="http://schemas.openxmlformats.org/officeDocument/2006/relationships/notesSlide" Target="../notesSlides/notesSlide3.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slide" Target="slide16.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 Target="slide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tags" Target="../tags/tag26.xml"/><Relationship Id="rId11" Type="http://schemas.openxmlformats.org/officeDocument/2006/relationships/image" Target="../media/image1.emf"/><Relationship Id="rId5" Type="http://schemas.openxmlformats.org/officeDocument/2006/relationships/tags" Target="../tags/tag25.xml"/><Relationship Id="rId10" Type="http://schemas.openxmlformats.org/officeDocument/2006/relationships/oleObject" Target="../embeddings/oleObject11.bin"/><Relationship Id="rId4" Type="http://schemas.openxmlformats.org/officeDocument/2006/relationships/tags" Target="../tags/tag24.xml"/><Relationship Id="rId9" Type="http://schemas.openxmlformats.org/officeDocument/2006/relationships/notesSlide" Target="../notesSlides/notesSlide4.xml"/><Relationship Id="rId14" Type="http://schemas.openxmlformats.org/officeDocument/2006/relationships/slide" Target="slide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tags" Target="../tags/tag28.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tags" Target="../tags/tag30.xml"/><Relationship Id="rId1" Type="http://schemas.openxmlformats.org/officeDocument/2006/relationships/vmlDrawing" Target="../drawings/vmlDrawing1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90992296"/>
              </p:ext>
            </p:extLst>
          </p:nvPr>
        </p:nvGraphicFramePr>
        <p:xfrm>
          <a:off x="1525192" y="858442"/>
          <a:ext cx="1190" cy="1190"/>
        </p:xfrm>
        <a:graphic>
          <a:graphicData uri="http://schemas.openxmlformats.org/presentationml/2006/ole">
            <mc:AlternateContent xmlns:mc="http://schemas.openxmlformats.org/markup-compatibility/2006">
              <mc:Choice xmlns:v="urn:schemas-microsoft-com:vml" Requires="v">
                <p:oleObj spid="_x0000_s6464" name="think-cell Slide" r:id="rId6" imgW="530" imgH="528" progId="TCLayout.ActiveDocument.1">
                  <p:embed/>
                </p:oleObj>
              </mc:Choice>
              <mc:Fallback>
                <p:oleObj name="think-cell Slide" r:id="rId6" imgW="530" imgH="528" progId="TCLayout.ActiveDocument.1">
                  <p:embed/>
                  <p:pic>
                    <p:nvPicPr>
                      <p:cNvPr id="0" name=""/>
                      <p:cNvPicPr/>
                      <p:nvPr/>
                    </p:nvPicPr>
                    <p:blipFill>
                      <a:blip r:embed="rId7"/>
                      <a:stretch>
                        <a:fillRect/>
                      </a:stretch>
                    </p:blipFill>
                    <p:spPr>
                      <a:xfrm>
                        <a:off x="1525192" y="858442"/>
                        <a:ext cx="1190" cy="1190"/>
                      </a:xfrm>
                      <a:prstGeom prst="rect">
                        <a:avLst/>
                      </a:prstGeom>
                    </p:spPr>
                  </p:pic>
                </p:oleObj>
              </mc:Fallback>
            </mc:AlternateContent>
          </a:graphicData>
        </a:graphic>
      </p:graphicFrame>
      <p:sp>
        <p:nvSpPr>
          <p:cNvPr id="2" name="Tittel 1"/>
          <p:cNvSpPr>
            <a:spLocks noGrp="1"/>
          </p:cNvSpPr>
          <p:nvPr>
            <p:ph type="ctrTitle"/>
          </p:nvPr>
        </p:nvSpPr>
        <p:spPr>
          <a:xfrm>
            <a:off x="3001008" y="1484786"/>
            <a:ext cx="5829300" cy="1102519"/>
          </a:xfrm>
        </p:spPr>
        <p:txBody>
          <a:bodyPr/>
          <a:lstStyle/>
          <a:p>
            <a:pPr algn="l"/>
            <a:r>
              <a:rPr lang="nb-NO" b="1" dirty="0" smtClean="0">
                <a:solidFill>
                  <a:srgbClr val="996308"/>
                </a:solidFill>
              </a:rPr>
              <a:t>Alstahaug Digital strategi</a:t>
            </a:r>
            <a:endParaRPr lang="nb-NO" b="1" dirty="0">
              <a:solidFill>
                <a:srgbClr val="996308"/>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dertittel 2"/>
          <p:cNvSpPr>
            <a:spLocks noGrp="1"/>
          </p:cNvSpPr>
          <p:nvPr>
            <p:ph type="subTitle" idx="1"/>
          </p:nvPr>
        </p:nvSpPr>
        <p:spPr>
          <a:xfrm>
            <a:off x="3239616" y="2672916"/>
            <a:ext cx="4800600" cy="1314450"/>
          </a:xfrm>
        </p:spPr>
        <p:txBody>
          <a:bodyPr/>
          <a:lstStyle/>
          <a:p>
            <a:pPr algn="l"/>
            <a:r>
              <a:rPr lang="nb-NO" b="1" dirty="0" smtClean="0"/>
              <a:t>Lang versjon</a:t>
            </a:r>
            <a:endParaRPr lang="nb-NO" b="1" dirty="0"/>
          </a:p>
          <a:p>
            <a:pPr algn="l"/>
            <a:r>
              <a:rPr lang="nb-NO" b="1" dirty="0" smtClean="0">
                <a:latin typeface="Verdana" panose="020B0604030504040204" pitchFamily="34" charset="0"/>
                <a:ea typeface="Verdana" panose="020B0604030504040204" pitchFamily="34" charset="0"/>
                <a:cs typeface="Verdana" panose="020B0604030504040204" pitchFamily="34" charset="0"/>
              </a:rPr>
              <a:t>Oktober 2017</a:t>
            </a:r>
            <a:endParaRPr lang="nb-NO"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kstSylinder 3"/>
          <p:cNvSpPr txBox="1"/>
          <p:nvPr/>
        </p:nvSpPr>
        <p:spPr>
          <a:xfrm>
            <a:off x="2927648" y="6525344"/>
            <a:ext cx="6264696" cy="213585"/>
          </a:xfrm>
          <a:prstGeom prst="rect">
            <a:avLst/>
          </a:prstGeom>
          <a:noFill/>
        </p:spPr>
        <p:txBody>
          <a:bodyPr wrap="square" rtlCol="0">
            <a:spAutoFit/>
          </a:bodyPr>
          <a:lstStyle/>
          <a:p>
            <a:pPr algn="ctr"/>
            <a:r>
              <a:rPr lang="nb-NO" sz="788" dirty="0">
                <a:solidFill>
                  <a:schemeClr val="bg1"/>
                </a:solidFill>
                <a:latin typeface="Verdana" panose="020B0604030504040204" pitchFamily="34" charset="0"/>
                <a:ea typeface="Verdana" panose="020B0604030504040204" pitchFamily="34" charset="0"/>
                <a:cs typeface="Verdana" panose="020B0604030504040204" pitchFamily="34" charset="0"/>
              </a:rPr>
              <a:t>Besøksadresse: Strandgata 52  |  Rådhuset, 8805 Sandnessjøen  |  Tlf. 75 07 50 00  |  www.alstahaug.kommune.no</a:t>
            </a:r>
          </a:p>
        </p:txBody>
      </p:sp>
    </p:spTree>
    <p:extLst>
      <p:ext uri="{BB962C8B-B14F-4D97-AF65-F5344CB8AC3E}">
        <p14:creationId xmlns:p14="http://schemas.microsoft.com/office/powerpoint/2010/main" val="101314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Kommunen har manglende digital ledelse </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Rectangle 3"/>
          <p:cNvSpPr/>
          <p:nvPr/>
        </p:nvSpPr>
        <p:spPr>
          <a:xfrm>
            <a:off x="551384" y="1627128"/>
            <a:ext cx="10947727" cy="217696"/>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BESKRIVELSE AV FUNNET</a:t>
            </a:r>
            <a:endParaRPr lang="nb-NO" sz="1477" dirty="0">
              <a:solidFill>
                <a:prstClr val="white"/>
              </a:solidFill>
              <a:latin typeface="Trebuchet MS" panose="020B0603020202020204" pitchFamily="34" charset="0"/>
            </a:endParaRPr>
          </a:p>
        </p:txBody>
      </p:sp>
      <p:sp>
        <p:nvSpPr>
          <p:cNvPr id="5" name="Rectangle 4"/>
          <p:cNvSpPr/>
          <p:nvPr/>
        </p:nvSpPr>
        <p:spPr>
          <a:xfrm>
            <a:off x="551384" y="4083753"/>
            <a:ext cx="10871916" cy="199407"/>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VIKTIG Å TA MED VIDERE (BEHOV)</a:t>
            </a:r>
            <a:endParaRPr lang="nb-NO" sz="1477" dirty="0">
              <a:solidFill>
                <a:prstClr val="white"/>
              </a:solidFill>
              <a:latin typeface="Trebuchet MS" panose="020B0603020202020204" pitchFamily="34" charset="0"/>
            </a:endParaRPr>
          </a:p>
        </p:txBody>
      </p:sp>
      <p:sp>
        <p:nvSpPr>
          <p:cNvPr id="6" name="Oval Callout 5"/>
          <p:cNvSpPr/>
          <p:nvPr/>
        </p:nvSpPr>
        <p:spPr>
          <a:xfrm>
            <a:off x="9768408" y="1988840"/>
            <a:ext cx="1567730" cy="1150567"/>
          </a:xfrm>
          <a:prstGeom prst="wedgeEllipseCallout">
            <a:avLst>
              <a:gd name="adj1" fmla="val -73219"/>
              <a:gd name="adj2" fmla="val -3143"/>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Prosjekter meldes inn fra her og der og de som ivrer mest får penger</a:t>
            </a:r>
            <a:endParaRPr lang="nb-NO" sz="1015" i="1" dirty="0">
              <a:solidFill>
                <a:prstClr val="white"/>
              </a:solidFill>
            </a:endParaRPr>
          </a:p>
        </p:txBody>
      </p:sp>
      <p:sp>
        <p:nvSpPr>
          <p:cNvPr id="7" name="Oval Callout 6"/>
          <p:cNvSpPr/>
          <p:nvPr/>
        </p:nvSpPr>
        <p:spPr>
          <a:xfrm>
            <a:off x="7608168" y="1916832"/>
            <a:ext cx="1689247" cy="1512168"/>
          </a:xfrm>
          <a:prstGeom prst="wedgeEllipseCallout">
            <a:avLst>
              <a:gd name="adj1" fmla="val 53453"/>
              <a:gd name="adj2" fmla="val -37077"/>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Vi mangler en helhetlig strategisk tilnærming. Mange av systemene vi har i dag overlapper med hverandre</a:t>
            </a:r>
            <a:endParaRPr lang="nb-NO" sz="1015" i="1" dirty="0">
              <a:solidFill>
                <a:prstClr val="white"/>
              </a:solidFill>
            </a:endParaRPr>
          </a:p>
        </p:txBody>
      </p:sp>
      <p:sp>
        <p:nvSpPr>
          <p:cNvPr id="9" name="TextBox 8"/>
          <p:cNvSpPr txBox="1"/>
          <p:nvPr/>
        </p:nvSpPr>
        <p:spPr>
          <a:xfrm>
            <a:off x="576197" y="1916832"/>
            <a:ext cx="7146077" cy="1615827"/>
          </a:xfrm>
          <a:prstGeom prst="rect">
            <a:avLst/>
          </a:prstGeom>
          <a:noFill/>
        </p:spPr>
        <p:txBody>
          <a:bodyPr wrap="square" rtlCol="0">
            <a:spAutoFit/>
          </a:bodyPr>
          <a:lstStyle/>
          <a:p>
            <a:pPr marL="108000" indent="-108000" defTabSz="721775" eaLnBrk="0" hangingPunct="0">
              <a:spcBef>
                <a:spcPts val="600"/>
              </a:spcBef>
              <a:buClr>
                <a:srgbClr val="293947"/>
              </a:buClr>
              <a:buFont typeface="Arial" panose="020B0604020202020204" pitchFamily="34" charset="0"/>
              <a:buChar char="•"/>
            </a:pPr>
            <a:r>
              <a:rPr lang="nb-NO" sz="1400" dirty="0">
                <a:solidFill>
                  <a:prstClr val="black"/>
                </a:solidFill>
              </a:rPr>
              <a:t>Det er ingen definert </a:t>
            </a:r>
            <a:r>
              <a:rPr lang="nb-NO" sz="1400" dirty="0" smtClean="0">
                <a:solidFill>
                  <a:prstClr val="black"/>
                </a:solidFill>
              </a:rPr>
              <a:t>styringsmodell for digitalisering </a:t>
            </a:r>
            <a:r>
              <a:rPr lang="nb-NO" sz="1400" dirty="0">
                <a:solidFill>
                  <a:prstClr val="black"/>
                </a:solidFill>
              </a:rPr>
              <a:t>i kommunen, og </a:t>
            </a:r>
            <a:r>
              <a:rPr lang="nb-NO" sz="1400" dirty="0" smtClean="0">
                <a:solidFill>
                  <a:prstClr val="black"/>
                </a:solidFill>
              </a:rPr>
              <a:t>det arbeides ikke strategisk med digitalisering </a:t>
            </a:r>
            <a:endParaRPr lang="nb-NO" sz="1400" dirty="0">
              <a:solidFill>
                <a:prstClr val="black"/>
              </a:solidFill>
            </a:endParaRPr>
          </a:p>
          <a:p>
            <a:pPr marL="108000" indent="-108000" defTabSz="721775" eaLnBrk="0" hangingPunct="0">
              <a:spcBef>
                <a:spcPts val="600"/>
              </a:spcBef>
              <a:buClr>
                <a:srgbClr val="293947"/>
              </a:buClr>
              <a:buFont typeface="Arial" panose="020B0604020202020204" pitchFamily="34" charset="0"/>
              <a:buChar char="•"/>
            </a:pPr>
            <a:r>
              <a:rPr lang="nb-NO" sz="1400" dirty="0">
                <a:solidFill>
                  <a:schemeClr val="bg2">
                    <a:lumMod val="10000"/>
                  </a:schemeClr>
                </a:solidFill>
              </a:rPr>
              <a:t>D</a:t>
            </a:r>
            <a:r>
              <a:rPr lang="nb-NO" sz="1400" dirty="0" smtClean="0">
                <a:solidFill>
                  <a:prstClr val="black"/>
                </a:solidFill>
              </a:rPr>
              <a:t>et </a:t>
            </a:r>
            <a:r>
              <a:rPr lang="nb-NO" sz="1400" dirty="0">
                <a:solidFill>
                  <a:prstClr val="black"/>
                </a:solidFill>
              </a:rPr>
              <a:t>finnes ingen helhetlig plan for innføring av digitale løsninger </a:t>
            </a:r>
            <a:r>
              <a:rPr lang="nb-NO" sz="1400" dirty="0" smtClean="0">
                <a:solidFill>
                  <a:prstClr val="black"/>
                </a:solidFill>
              </a:rPr>
              <a:t>og prioritering av disse</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prstClr val="black"/>
                </a:solidFill>
              </a:rPr>
              <a:t>Styringsgruppe/prosjektgruppe og prosjektlederansvar håndteres ulikt fra prosjekt til prosjekt</a:t>
            </a:r>
            <a:endParaRPr lang="nb-NO" sz="1400" dirty="0">
              <a:solidFill>
                <a:prstClr val="black"/>
              </a:solidFill>
            </a:endParaRP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prstClr val="black"/>
                </a:solidFill>
              </a:rPr>
              <a:t>Manglende digital ledelse fører til at gevinster fra digitaliseringsarbeidet i liten måles og følges opp</a:t>
            </a:r>
          </a:p>
        </p:txBody>
      </p:sp>
      <p:sp>
        <p:nvSpPr>
          <p:cNvPr id="10" name="TextBox 9"/>
          <p:cNvSpPr txBox="1"/>
          <p:nvPr/>
        </p:nvSpPr>
        <p:spPr>
          <a:xfrm>
            <a:off x="576197" y="4371785"/>
            <a:ext cx="10746477" cy="1107996"/>
          </a:xfrm>
          <a:prstGeom prst="rect">
            <a:avLst/>
          </a:prstGeom>
          <a:noFill/>
        </p:spPr>
        <p:txBody>
          <a:bodyPr wrap="square" rtlCol="0">
            <a:spAutoFit/>
          </a:bodyPr>
          <a:lstStyle/>
          <a:p>
            <a:pPr marL="108000" indent="-108000" defTabSz="721775" eaLnBrk="0" hangingPunct="0">
              <a:spcBef>
                <a:spcPts val="600"/>
              </a:spcBef>
              <a:buClr>
                <a:srgbClr val="293947"/>
              </a:buClr>
              <a:buFont typeface="Arial" panose="020B0604020202020204" pitchFamily="34" charset="0"/>
              <a:buChar char="•"/>
            </a:pPr>
            <a:r>
              <a:rPr lang="nb-NO" sz="1400" dirty="0">
                <a:solidFill>
                  <a:prstClr val="black"/>
                </a:solidFill>
              </a:rPr>
              <a:t>Behov for en tydelig organisering av digitaliseringsarbeidet, slik at forvaltning og utvikling får et fokus som understøtter </a:t>
            </a:r>
            <a:r>
              <a:rPr lang="nb-NO" sz="1400" dirty="0" smtClean="0">
                <a:solidFill>
                  <a:prstClr val="black"/>
                </a:solidFill>
              </a:rPr>
              <a:t>sektorenes behov</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prstClr val="black"/>
                </a:solidFill>
              </a:rPr>
              <a:t>Behov </a:t>
            </a:r>
            <a:r>
              <a:rPr lang="nb-NO" sz="1400" dirty="0">
                <a:solidFill>
                  <a:prstClr val="black"/>
                </a:solidFill>
              </a:rPr>
              <a:t>for en tydelig prioriteringsprosess, hvor </a:t>
            </a:r>
            <a:r>
              <a:rPr lang="nb-NO" sz="1400" dirty="0" smtClean="0">
                <a:solidFill>
                  <a:prstClr val="black"/>
                </a:solidFill>
              </a:rPr>
              <a:t>kommunen </a:t>
            </a:r>
            <a:r>
              <a:rPr lang="nb-NO" sz="1400" dirty="0">
                <a:solidFill>
                  <a:prstClr val="black"/>
                </a:solidFill>
              </a:rPr>
              <a:t>gjennom </a:t>
            </a:r>
            <a:r>
              <a:rPr lang="nb-NO" sz="1400" dirty="0" smtClean="0">
                <a:solidFill>
                  <a:prstClr val="black"/>
                </a:solidFill>
              </a:rPr>
              <a:t>bevisste </a:t>
            </a:r>
            <a:r>
              <a:rPr lang="nb-NO" sz="1400" dirty="0">
                <a:solidFill>
                  <a:prstClr val="black"/>
                </a:solidFill>
              </a:rPr>
              <a:t>valg beslutter hvilke initiativ innen digitalisering som skal </a:t>
            </a:r>
            <a:r>
              <a:rPr lang="nb-NO" sz="1400" dirty="0" smtClean="0">
                <a:solidFill>
                  <a:prstClr val="black"/>
                </a:solidFill>
              </a:rPr>
              <a:t>iverksettes</a:t>
            </a:r>
            <a:endParaRPr lang="nb-NO" sz="1400" dirty="0">
              <a:solidFill>
                <a:prstClr val="black"/>
              </a:solidFill>
            </a:endParaRP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chemeClr val="bg2">
                    <a:lumMod val="10000"/>
                  </a:schemeClr>
                </a:solidFill>
              </a:rPr>
              <a:t>Helhetlig ledelse og styring, der man vurderer innkjøp også med tanke på allerede innkjøpte systemer </a:t>
            </a:r>
          </a:p>
        </p:txBody>
      </p:sp>
      <p:sp>
        <p:nvSpPr>
          <p:cNvPr id="11" name="Rectangle 10"/>
          <p:cNvSpPr/>
          <p:nvPr/>
        </p:nvSpPr>
        <p:spPr>
          <a:xfrm>
            <a:off x="263352" y="385867"/>
            <a:ext cx="1666832" cy="262829"/>
          </a:xfrm>
          <a:prstGeom prst="rect">
            <a:avLst/>
          </a:prstGeom>
        </p:spPr>
        <p:txBody>
          <a:bodyPr wrap="square">
            <a:spAutoFit/>
          </a:bodyPr>
          <a:lstStyle/>
          <a:p>
            <a:pPr defTabSz="397101" fontAlgn="auto">
              <a:spcBef>
                <a:spcPts val="0"/>
              </a:spcBef>
              <a:spcAft>
                <a:spcPts val="0"/>
              </a:spcAft>
            </a:pPr>
            <a:r>
              <a:rPr lang="nb-NO" sz="1108" b="1" kern="0" dirty="0">
                <a:solidFill>
                  <a:srgbClr val="000000"/>
                </a:solidFill>
                <a:latin typeface="Calibri" panose="020F0502020204030204" pitchFamily="34" charset="0"/>
                <a:cs typeface="Calibri" panose="020F0502020204030204" pitchFamily="34" charset="0"/>
                <a:sym typeface="Helvetica Light"/>
              </a:rPr>
              <a:t>HOVEDFUNN NR. 1 </a:t>
            </a:r>
          </a:p>
        </p:txBody>
      </p:sp>
      <p:sp>
        <p:nvSpPr>
          <p:cNvPr id="12" name="Oval Callout 11"/>
          <p:cNvSpPr/>
          <p:nvPr/>
        </p:nvSpPr>
        <p:spPr>
          <a:xfrm>
            <a:off x="9048328" y="3068960"/>
            <a:ext cx="1368152" cy="936104"/>
          </a:xfrm>
          <a:prstGeom prst="wedgeEllipseCallout">
            <a:avLst>
              <a:gd name="adj1" fmla="val -61989"/>
              <a:gd name="adj2" fmla="val 29546"/>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nb-NO" sz="1015" i="1" dirty="0" smtClean="0">
                <a:solidFill>
                  <a:prstClr val="white"/>
                </a:solidFill>
              </a:rPr>
              <a:t>IKT-avdelingen </a:t>
            </a:r>
            <a:r>
              <a:rPr lang="nb-NO" sz="1015" i="1" dirty="0">
                <a:solidFill>
                  <a:prstClr val="white"/>
                </a:solidFill>
              </a:rPr>
              <a:t>kan ikke ha hovedansvaret for prosjektene </a:t>
            </a:r>
          </a:p>
        </p:txBody>
      </p:sp>
    </p:spTree>
    <p:extLst>
      <p:ext uri="{BB962C8B-B14F-4D97-AF65-F5344CB8AC3E}">
        <p14:creationId xmlns:p14="http://schemas.microsoft.com/office/powerpoint/2010/main" val="1649722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Kommunen benytter seg ikke av prosjektmetode</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Rectangle 3"/>
          <p:cNvSpPr/>
          <p:nvPr/>
        </p:nvSpPr>
        <p:spPr>
          <a:xfrm>
            <a:off x="551384" y="1627128"/>
            <a:ext cx="10947727" cy="217696"/>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BESKRIVELSE AV FUNNET</a:t>
            </a:r>
            <a:endParaRPr lang="nb-NO" sz="1477" dirty="0">
              <a:solidFill>
                <a:prstClr val="white"/>
              </a:solidFill>
              <a:latin typeface="Trebuchet MS" panose="020B0603020202020204" pitchFamily="34" charset="0"/>
            </a:endParaRPr>
          </a:p>
        </p:txBody>
      </p:sp>
      <p:sp>
        <p:nvSpPr>
          <p:cNvPr id="5" name="Rectangle 4"/>
          <p:cNvSpPr/>
          <p:nvPr/>
        </p:nvSpPr>
        <p:spPr>
          <a:xfrm>
            <a:off x="551384" y="4083753"/>
            <a:ext cx="10871916" cy="199407"/>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VIKTIG Å TA MED VIDERE (BEHOV)</a:t>
            </a:r>
            <a:endParaRPr lang="nb-NO" sz="1477" dirty="0">
              <a:solidFill>
                <a:prstClr val="white"/>
              </a:solidFill>
              <a:latin typeface="Trebuchet MS" panose="020B0603020202020204" pitchFamily="34" charset="0"/>
            </a:endParaRPr>
          </a:p>
        </p:txBody>
      </p:sp>
      <p:sp>
        <p:nvSpPr>
          <p:cNvPr id="6" name="Oval Callout 5"/>
          <p:cNvSpPr/>
          <p:nvPr/>
        </p:nvSpPr>
        <p:spPr>
          <a:xfrm>
            <a:off x="9984432" y="1988840"/>
            <a:ext cx="1567730" cy="1150567"/>
          </a:xfrm>
          <a:prstGeom prst="wedgeEllipseCallout">
            <a:avLst>
              <a:gd name="adj1" fmla="val -31361"/>
              <a:gd name="adj2" fmla="val 74461"/>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Gode verktøy er en forutsetning for en god digital utvikling</a:t>
            </a:r>
            <a:endParaRPr lang="nb-NO" sz="1015" i="1" dirty="0">
              <a:solidFill>
                <a:prstClr val="white"/>
              </a:solidFill>
            </a:endParaRPr>
          </a:p>
        </p:txBody>
      </p:sp>
      <p:sp>
        <p:nvSpPr>
          <p:cNvPr id="7" name="Oval Callout 6"/>
          <p:cNvSpPr/>
          <p:nvPr/>
        </p:nvSpPr>
        <p:spPr>
          <a:xfrm>
            <a:off x="7896200" y="2204864"/>
            <a:ext cx="1689247" cy="1525379"/>
          </a:xfrm>
          <a:prstGeom prst="wedgeEllipseCallout">
            <a:avLst>
              <a:gd name="adj1" fmla="val 53453"/>
              <a:gd name="adj2" fmla="val -37077"/>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Vi inkluderer nesten ikke ansatte </a:t>
            </a:r>
            <a:r>
              <a:rPr lang="nb-NO" sz="1015" i="1" dirty="0">
                <a:solidFill>
                  <a:prstClr val="white"/>
                </a:solidFill>
              </a:rPr>
              <a:t>og tjenestemottakere </a:t>
            </a:r>
            <a:r>
              <a:rPr lang="nb-NO" sz="1015" i="1" dirty="0" smtClean="0">
                <a:solidFill>
                  <a:prstClr val="white"/>
                </a:solidFill>
              </a:rPr>
              <a:t>i </a:t>
            </a:r>
            <a:r>
              <a:rPr lang="nb-NO" sz="1015" i="1" dirty="0">
                <a:solidFill>
                  <a:prstClr val="white"/>
                </a:solidFill>
              </a:rPr>
              <a:t>prosjektene i dag </a:t>
            </a:r>
          </a:p>
        </p:txBody>
      </p:sp>
      <p:sp>
        <p:nvSpPr>
          <p:cNvPr id="9" name="TextBox 8"/>
          <p:cNvSpPr txBox="1"/>
          <p:nvPr/>
        </p:nvSpPr>
        <p:spPr>
          <a:xfrm>
            <a:off x="576199" y="1929235"/>
            <a:ext cx="6671930" cy="1538883"/>
          </a:xfrm>
          <a:prstGeom prst="rect">
            <a:avLst/>
          </a:prstGeom>
          <a:noFill/>
        </p:spPr>
        <p:txBody>
          <a:bodyPr wrap="square" rtlCol="0">
            <a:spAutoFit/>
          </a:bodyPr>
          <a:lstStyle/>
          <a:p>
            <a:pPr marL="108000" indent="-108000" defTabSz="721775" eaLnBrk="0" hangingPunct="0">
              <a:spcBef>
                <a:spcPts val="600"/>
              </a:spcBef>
              <a:buClr>
                <a:srgbClr val="293947"/>
              </a:buClr>
              <a:buFont typeface="Arial" panose="020B0604020202020204" pitchFamily="34" charset="0"/>
              <a:buChar char="•"/>
            </a:pPr>
            <a:r>
              <a:rPr lang="nb-NO" sz="1400" dirty="0">
                <a:solidFill>
                  <a:srgbClr val="000000"/>
                </a:solidFill>
              </a:rPr>
              <a:t>Det mangler </a:t>
            </a:r>
            <a:r>
              <a:rPr lang="nb-NO" sz="1400" dirty="0" smtClean="0">
                <a:solidFill>
                  <a:srgbClr val="000000"/>
                </a:solidFill>
              </a:rPr>
              <a:t>metode for </a:t>
            </a:r>
            <a:r>
              <a:rPr lang="nb-NO" sz="1400" dirty="0">
                <a:solidFill>
                  <a:srgbClr val="000000"/>
                </a:solidFill>
              </a:rPr>
              <a:t>prosjektstyring og gjennomføring av </a:t>
            </a:r>
            <a:r>
              <a:rPr lang="nb-NO" sz="1400" dirty="0" smtClean="0">
                <a:solidFill>
                  <a:srgbClr val="000000"/>
                </a:solidFill>
              </a:rPr>
              <a:t>prosjekter innenfor digitalisering/IKT</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rgbClr val="000000"/>
                </a:solidFill>
              </a:rPr>
              <a:t>Kommunen har dedikerte prosjektledere, men ikke en tydelig prosjektmetode på tvers av sektorene </a:t>
            </a:r>
            <a:endParaRPr lang="nb-NO" sz="1400" dirty="0">
              <a:solidFill>
                <a:srgbClr val="000000"/>
              </a:solidFill>
            </a:endParaRPr>
          </a:p>
          <a:p>
            <a:pPr marL="108000" indent="-108000" defTabSz="721775" eaLnBrk="0" hangingPunct="0">
              <a:spcBef>
                <a:spcPts val="600"/>
              </a:spcBef>
              <a:buClr>
                <a:srgbClr val="293947"/>
              </a:buClr>
              <a:buFont typeface="Arial" panose="020B0604020202020204" pitchFamily="34" charset="0"/>
              <a:buChar char="•"/>
            </a:pPr>
            <a:r>
              <a:rPr lang="nb-NO" sz="1400" dirty="0">
                <a:solidFill>
                  <a:schemeClr val="bg2">
                    <a:lumMod val="10000"/>
                  </a:schemeClr>
                </a:solidFill>
              </a:rPr>
              <a:t>Kommunen benytter ikke metode for gevinstrealisering, og det stilles ikke krav til oppfølging eller evaluering av gjennomførte </a:t>
            </a:r>
            <a:r>
              <a:rPr lang="nb-NO" sz="1400" dirty="0" smtClean="0">
                <a:solidFill>
                  <a:schemeClr val="bg2">
                    <a:lumMod val="10000"/>
                  </a:schemeClr>
                </a:solidFill>
              </a:rPr>
              <a:t>prosjekter</a:t>
            </a:r>
            <a:endParaRPr lang="nb-NO" sz="1400" dirty="0">
              <a:solidFill>
                <a:schemeClr val="bg2">
                  <a:lumMod val="10000"/>
                </a:schemeClr>
              </a:solidFill>
            </a:endParaRPr>
          </a:p>
        </p:txBody>
      </p:sp>
      <p:sp>
        <p:nvSpPr>
          <p:cNvPr id="10" name="TextBox 9"/>
          <p:cNvSpPr txBox="1"/>
          <p:nvPr/>
        </p:nvSpPr>
        <p:spPr>
          <a:xfrm>
            <a:off x="576198" y="4371785"/>
            <a:ext cx="10746477" cy="1184940"/>
          </a:xfrm>
          <a:prstGeom prst="rect">
            <a:avLst/>
          </a:prstGeom>
          <a:noFill/>
        </p:spPr>
        <p:txBody>
          <a:bodyPr wrap="square" rtlCol="0">
            <a:spAutoFit/>
          </a:bodyPr>
          <a:lstStyle/>
          <a:p>
            <a:pPr marL="108000" indent="-108000">
              <a:spcBef>
                <a:spcPts val="600"/>
              </a:spcBef>
              <a:buFont typeface="Arial" panose="020B0604020202020204" pitchFamily="34" charset="0"/>
              <a:buChar char="•"/>
            </a:pPr>
            <a:r>
              <a:rPr lang="nb-NO" altLang="nb-NO" sz="1400" dirty="0" smtClean="0">
                <a:solidFill>
                  <a:prstClr val="black"/>
                </a:solidFill>
                <a:cs typeface="Trebuchet MS" panose="020B0603020202020204" pitchFamily="34" charset="0"/>
              </a:rPr>
              <a:t>Behov </a:t>
            </a:r>
            <a:r>
              <a:rPr lang="nb-NO" altLang="nb-NO" sz="1400" dirty="0">
                <a:solidFill>
                  <a:prstClr val="black"/>
                </a:solidFill>
                <a:cs typeface="Trebuchet MS" panose="020B0603020202020204" pitchFamily="34" charset="0"/>
              </a:rPr>
              <a:t>for en tydelig </a:t>
            </a:r>
            <a:r>
              <a:rPr lang="nb-NO" altLang="nb-NO" sz="1400" dirty="0" smtClean="0">
                <a:solidFill>
                  <a:prstClr val="black"/>
                </a:solidFill>
                <a:cs typeface="Trebuchet MS" panose="020B0603020202020204" pitchFamily="34" charset="0"/>
              </a:rPr>
              <a:t>prosjekt- og gevinstrealiseringsmetode</a:t>
            </a:r>
            <a:endParaRPr lang="nb-NO" altLang="nb-NO" sz="1400" dirty="0">
              <a:solidFill>
                <a:prstClr val="black"/>
              </a:solidFill>
              <a:cs typeface="Trebuchet MS" panose="020B0603020202020204" pitchFamily="34" charset="0"/>
            </a:endParaRPr>
          </a:p>
          <a:p>
            <a:pPr marL="108000" indent="-108000">
              <a:spcBef>
                <a:spcPts val="600"/>
              </a:spcBef>
              <a:buFont typeface="Arial" panose="020B0604020202020204" pitchFamily="34" charset="0"/>
              <a:buChar char="•"/>
            </a:pPr>
            <a:r>
              <a:rPr lang="nb-NO" altLang="nb-NO" sz="1400" dirty="0">
                <a:solidFill>
                  <a:prstClr val="black"/>
                </a:solidFill>
                <a:cs typeface="Trebuchet MS" panose="020B0603020202020204" pitchFamily="34" charset="0"/>
              </a:rPr>
              <a:t>T</a:t>
            </a:r>
            <a:r>
              <a:rPr lang="nb-NO" altLang="nb-NO" sz="1400" dirty="0" smtClean="0">
                <a:solidFill>
                  <a:prstClr val="black"/>
                </a:solidFill>
                <a:cs typeface="Trebuchet MS" panose="020B0603020202020204" pitchFamily="34" charset="0"/>
              </a:rPr>
              <a:t>ydelig </a:t>
            </a:r>
            <a:r>
              <a:rPr lang="nb-NO" altLang="nb-NO" sz="1400" dirty="0">
                <a:solidFill>
                  <a:prstClr val="black"/>
                </a:solidFill>
                <a:cs typeface="Trebuchet MS" panose="020B0603020202020204" pitchFamily="34" charset="0"/>
              </a:rPr>
              <a:t>prosjektorganisering med både </a:t>
            </a:r>
            <a:r>
              <a:rPr lang="nb-NO" altLang="nb-NO" sz="1400" dirty="0" smtClean="0">
                <a:solidFill>
                  <a:prstClr val="black"/>
                </a:solidFill>
                <a:cs typeface="Trebuchet MS" panose="020B0603020202020204" pitchFamily="34" charset="0"/>
              </a:rPr>
              <a:t>teknisk kompetanse </a:t>
            </a:r>
            <a:r>
              <a:rPr lang="nb-NO" altLang="nb-NO" sz="1400" dirty="0">
                <a:solidFill>
                  <a:prstClr val="black"/>
                </a:solidFill>
                <a:cs typeface="Trebuchet MS" panose="020B0603020202020204" pitchFamily="34" charset="0"/>
              </a:rPr>
              <a:t>og fagkompetanse</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rgbClr val="000000"/>
                </a:solidFill>
              </a:rPr>
              <a:t>Større grad av </a:t>
            </a:r>
            <a:r>
              <a:rPr lang="nb-NO" sz="1400" dirty="0">
                <a:solidFill>
                  <a:srgbClr val="000000"/>
                </a:solidFill>
              </a:rPr>
              <a:t>brukerinvolvering </a:t>
            </a:r>
            <a:r>
              <a:rPr lang="nb-NO" sz="1400" dirty="0" smtClean="0">
                <a:solidFill>
                  <a:srgbClr val="000000"/>
                </a:solidFill>
              </a:rPr>
              <a:t>ved gjennomføringen </a:t>
            </a:r>
            <a:r>
              <a:rPr lang="nb-NO" sz="1400" dirty="0">
                <a:solidFill>
                  <a:srgbClr val="000000"/>
                </a:solidFill>
              </a:rPr>
              <a:t>av </a:t>
            </a:r>
            <a:r>
              <a:rPr lang="nb-NO" sz="1400" dirty="0" smtClean="0">
                <a:solidFill>
                  <a:srgbClr val="000000"/>
                </a:solidFill>
              </a:rPr>
              <a:t>prosjekter, og fokus på tverrfaglig deltakelse</a:t>
            </a:r>
          </a:p>
          <a:p>
            <a:pPr marL="108000" indent="-108000" defTabSz="721775" eaLnBrk="0" hangingPunct="0">
              <a:spcBef>
                <a:spcPts val="600"/>
              </a:spcBef>
              <a:buClr>
                <a:srgbClr val="293947"/>
              </a:buClr>
              <a:buFont typeface="Arial" panose="020B0604020202020204" pitchFamily="34" charset="0"/>
              <a:buChar char="•"/>
            </a:pPr>
            <a:r>
              <a:rPr lang="nb-NO" altLang="nb-NO" sz="1400" dirty="0">
                <a:solidFill>
                  <a:srgbClr val="000000"/>
                </a:solidFill>
              </a:rPr>
              <a:t>Behov for å vurdere om prosesser og rutiner i praksis brukes </a:t>
            </a:r>
            <a:r>
              <a:rPr lang="nb-NO" altLang="nb-NO" sz="1400" dirty="0" smtClean="0">
                <a:solidFill>
                  <a:srgbClr val="000000"/>
                </a:solidFill>
              </a:rPr>
              <a:t>likt</a:t>
            </a:r>
            <a:endParaRPr lang="nb-NO" altLang="nb-NO" sz="1400" dirty="0">
              <a:solidFill>
                <a:srgbClr val="000000"/>
              </a:solidFill>
            </a:endParaRPr>
          </a:p>
        </p:txBody>
      </p:sp>
      <p:sp>
        <p:nvSpPr>
          <p:cNvPr id="11" name="Rectangle 10"/>
          <p:cNvSpPr/>
          <p:nvPr/>
        </p:nvSpPr>
        <p:spPr>
          <a:xfrm>
            <a:off x="263352" y="385867"/>
            <a:ext cx="1666832" cy="262829"/>
          </a:xfrm>
          <a:prstGeom prst="rect">
            <a:avLst/>
          </a:prstGeom>
        </p:spPr>
        <p:txBody>
          <a:bodyPr wrap="square">
            <a:spAutoFit/>
          </a:bodyPr>
          <a:lstStyle/>
          <a:p>
            <a:pPr defTabSz="397101" fontAlgn="auto">
              <a:spcBef>
                <a:spcPts val="0"/>
              </a:spcBef>
              <a:spcAft>
                <a:spcPts val="0"/>
              </a:spcAft>
            </a:pPr>
            <a:r>
              <a:rPr lang="nb-NO" sz="1108" b="1" kern="0" dirty="0">
                <a:solidFill>
                  <a:srgbClr val="000000"/>
                </a:solidFill>
                <a:latin typeface="Calibri" panose="020F0502020204030204" pitchFamily="34" charset="0"/>
                <a:cs typeface="Calibri" panose="020F0502020204030204" pitchFamily="34" charset="0"/>
                <a:sym typeface="Helvetica Light"/>
              </a:rPr>
              <a:t>HOVEDFUNN NR. </a:t>
            </a:r>
            <a:r>
              <a:rPr lang="nb-NO" sz="1108" b="1" kern="0" dirty="0" smtClean="0">
                <a:solidFill>
                  <a:srgbClr val="000000"/>
                </a:solidFill>
                <a:latin typeface="Calibri" panose="020F0502020204030204" pitchFamily="34" charset="0"/>
                <a:cs typeface="Calibri" panose="020F0502020204030204" pitchFamily="34" charset="0"/>
                <a:sym typeface="Helvetica Light"/>
              </a:rPr>
              <a:t>2 </a:t>
            </a:r>
            <a:endParaRPr lang="nb-NO" sz="1108" b="1" kern="0" dirty="0">
              <a:solidFill>
                <a:srgbClr val="000000"/>
              </a:solidFill>
              <a:latin typeface="Calibri" panose="020F0502020204030204" pitchFamily="34" charset="0"/>
              <a:cs typeface="Calibri" panose="020F0502020204030204" pitchFamily="34" charset="0"/>
              <a:sym typeface="Helvetica Light"/>
            </a:endParaRPr>
          </a:p>
        </p:txBody>
      </p:sp>
    </p:spTree>
    <p:extLst>
      <p:ext uri="{BB962C8B-B14F-4D97-AF65-F5344CB8AC3E}">
        <p14:creationId xmlns:p14="http://schemas.microsoft.com/office/powerpoint/2010/main" val="1841303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Det er lite samhandling i digitaliseringsarbeidet</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Rectangle 3"/>
          <p:cNvSpPr/>
          <p:nvPr/>
        </p:nvSpPr>
        <p:spPr>
          <a:xfrm>
            <a:off x="551384" y="1627128"/>
            <a:ext cx="10947727" cy="217696"/>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BESKRIVELSE AV FUNNET</a:t>
            </a:r>
            <a:endParaRPr lang="nb-NO" sz="1477" dirty="0">
              <a:solidFill>
                <a:prstClr val="white"/>
              </a:solidFill>
              <a:latin typeface="Trebuchet MS" panose="020B0603020202020204" pitchFamily="34" charset="0"/>
            </a:endParaRPr>
          </a:p>
        </p:txBody>
      </p:sp>
      <p:sp>
        <p:nvSpPr>
          <p:cNvPr id="5" name="Rectangle 4"/>
          <p:cNvSpPr/>
          <p:nvPr/>
        </p:nvSpPr>
        <p:spPr>
          <a:xfrm>
            <a:off x="551384" y="4083753"/>
            <a:ext cx="10871916" cy="199407"/>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VIKTIG Å TA MED VIDERE (BEHOV)</a:t>
            </a:r>
            <a:endParaRPr lang="nb-NO" sz="1477" dirty="0">
              <a:solidFill>
                <a:prstClr val="white"/>
              </a:solidFill>
              <a:latin typeface="Trebuchet MS" panose="020B0603020202020204" pitchFamily="34" charset="0"/>
            </a:endParaRPr>
          </a:p>
        </p:txBody>
      </p:sp>
      <p:sp>
        <p:nvSpPr>
          <p:cNvPr id="6" name="Oval Callout 5"/>
          <p:cNvSpPr/>
          <p:nvPr/>
        </p:nvSpPr>
        <p:spPr>
          <a:xfrm>
            <a:off x="10344472" y="1988840"/>
            <a:ext cx="1567730" cy="1150567"/>
          </a:xfrm>
          <a:prstGeom prst="wedgeEllipseCallout">
            <a:avLst>
              <a:gd name="adj1" fmla="val -31361"/>
              <a:gd name="adj2" fmla="val 74461"/>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Digitalisering skjer sektorvis – vi tenker ikke langsiktig</a:t>
            </a:r>
            <a:endParaRPr lang="nb-NO" sz="1015" i="1" dirty="0">
              <a:solidFill>
                <a:prstClr val="white"/>
              </a:solidFill>
            </a:endParaRPr>
          </a:p>
        </p:txBody>
      </p:sp>
      <p:sp>
        <p:nvSpPr>
          <p:cNvPr id="7" name="Oval Callout 6"/>
          <p:cNvSpPr/>
          <p:nvPr/>
        </p:nvSpPr>
        <p:spPr>
          <a:xfrm>
            <a:off x="7320136" y="1988840"/>
            <a:ext cx="1689247" cy="1525379"/>
          </a:xfrm>
          <a:prstGeom prst="wedgeEllipseCallout">
            <a:avLst>
              <a:gd name="adj1" fmla="val 53453"/>
              <a:gd name="adj2" fmla="val -37077"/>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Vi trenger en større digital kompetanse som også er mobil mellom sektorene  </a:t>
            </a:r>
            <a:endParaRPr lang="nb-NO" sz="1015" i="1" dirty="0">
              <a:solidFill>
                <a:prstClr val="white"/>
              </a:solidFill>
            </a:endParaRPr>
          </a:p>
        </p:txBody>
      </p:sp>
      <p:sp>
        <p:nvSpPr>
          <p:cNvPr id="9" name="TextBox 8"/>
          <p:cNvSpPr txBox="1"/>
          <p:nvPr/>
        </p:nvSpPr>
        <p:spPr>
          <a:xfrm>
            <a:off x="551384" y="1844824"/>
            <a:ext cx="6610680" cy="2262158"/>
          </a:xfrm>
          <a:prstGeom prst="rect">
            <a:avLst/>
          </a:prstGeom>
          <a:noFill/>
        </p:spPr>
        <p:txBody>
          <a:bodyPr wrap="square" rtlCol="0">
            <a:spAutoFit/>
          </a:bodyPr>
          <a:lstStyle/>
          <a:p>
            <a:pPr marL="108000" indent="-108000" defTabSz="721775" eaLnBrk="0" hangingPunct="0">
              <a:spcBef>
                <a:spcPts val="600"/>
              </a:spcBef>
              <a:buClr>
                <a:srgbClr val="293947"/>
              </a:buClr>
              <a:buFont typeface="Arial" panose="020B0604020202020204" pitchFamily="34" charset="0"/>
              <a:buChar char="•"/>
            </a:pPr>
            <a:r>
              <a:rPr lang="nb-NO" sz="1400" dirty="0">
                <a:solidFill>
                  <a:srgbClr val="000000"/>
                </a:solidFill>
              </a:rPr>
              <a:t>Det er </a:t>
            </a:r>
            <a:r>
              <a:rPr lang="nb-NO" sz="1400" dirty="0" smtClean="0">
                <a:solidFill>
                  <a:srgbClr val="000000"/>
                </a:solidFill>
              </a:rPr>
              <a:t>liten </a:t>
            </a:r>
            <a:r>
              <a:rPr lang="nb-NO" sz="1400" dirty="0">
                <a:solidFill>
                  <a:srgbClr val="000000"/>
                </a:solidFill>
              </a:rPr>
              <a:t>samhandling mellom kommunens </a:t>
            </a:r>
            <a:r>
              <a:rPr lang="nb-NO" sz="1400" dirty="0" smtClean="0">
                <a:solidFill>
                  <a:srgbClr val="000000"/>
                </a:solidFill>
              </a:rPr>
              <a:t>sektorer knyttet </a:t>
            </a:r>
            <a:r>
              <a:rPr lang="nb-NO" sz="1400" dirty="0">
                <a:solidFill>
                  <a:srgbClr val="000000"/>
                </a:solidFill>
              </a:rPr>
              <a:t>til bruk av verktøy og utvikling av digitale løsninger</a:t>
            </a:r>
          </a:p>
          <a:p>
            <a:pPr marL="108000" indent="-108000" defTabSz="721775" eaLnBrk="0" hangingPunct="0">
              <a:spcBef>
                <a:spcPts val="600"/>
              </a:spcBef>
              <a:buClr>
                <a:srgbClr val="293947"/>
              </a:buClr>
              <a:buFont typeface="Arial" panose="020B0604020202020204" pitchFamily="34" charset="0"/>
              <a:buChar char="•"/>
            </a:pPr>
            <a:r>
              <a:rPr lang="nb-NO" sz="1400" dirty="0">
                <a:solidFill>
                  <a:srgbClr val="000000"/>
                </a:solidFill>
              </a:rPr>
              <a:t>Flere </a:t>
            </a:r>
            <a:r>
              <a:rPr lang="nb-NO" sz="1400" dirty="0" smtClean="0">
                <a:solidFill>
                  <a:srgbClr val="000000"/>
                </a:solidFill>
              </a:rPr>
              <a:t>sektorer </a:t>
            </a:r>
            <a:r>
              <a:rPr lang="nb-NO" sz="1400" dirty="0">
                <a:solidFill>
                  <a:srgbClr val="000000"/>
                </a:solidFill>
              </a:rPr>
              <a:t>ser klare fordeler med et tettere samarbeid men har ikke prioritert å ta tak i </a:t>
            </a:r>
            <a:r>
              <a:rPr lang="nb-NO" sz="1400" dirty="0" smtClean="0">
                <a:solidFill>
                  <a:srgbClr val="000000"/>
                </a:solidFill>
              </a:rPr>
              <a:t>dette</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rgbClr val="000000"/>
                </a:solidFill>
              </a:rPr>
              <a:t>Sektorene </a:t>
            </a:r>
            <a:r>
              <a:rPr lang="nb-NO" sz="1400" dirty="0">
                <a:solidFill>
                  <a:srgbClr val="000000"/>
                </a:solidFill>
              </a:rPr>
              <a:t>bestiller systemer med utgangspunkt i eget behov, og vurderer i liten grad om andre systemer i kommunen kan løse behovet, eller om det er mulig å integrere med fagsystemer i andre deler av </a:t>
            </a:r>
            <a:r>
              <a:rPr lang="nb-NO" sz="1400" dirty="0" smtClean="0">
                <a:solidFill>
                  <a:srgbClr val="000000"/>
                </a:solidFill>
              </a:rPr>
              <a:t>kommunen</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rgbClr val="000000"/>
                </a:solidFill>
              </a:rPr>
              <a:t>IKT </a:t>
            </a:r>
            <a:r>
              <a:rPr lang="nb-NO" sz="1400" dirty="0">
                <a:solidFill>
                  <a:srgbClr val="000000"/>
                </a:solidFill>
              </a:rPr>
              <a:t>kobles inn for lite/for sent i </a:t>
            </a:r>
            <a:r>
              <a:rPr lang="nb-NO" sz="1400" dirty="0" smtClean="0">
                <a:solidFill>
                  <a:srgbClr val="000000"/>
                </a:solidFill>
              </a:rPr>
              <a:t>prosjektene på grunn av feilvurdering av </a:t>
            </a:r>
            <a:r>
              <a:rPr lang="nb-NO" sz="1400" dirty="0">
                <a:solidFill>
                  <a:srgbClr val="000000"/>
                </a:solidFill>
              </a:rPr>
              <a:t>behovet for </a:t>
            </a:r>
            <a:r>
              <a:rPr lang="nb-NO" sz="1400" dirty="0" smtClean="0">
                <a:solidFill>
                  <a:srgbClr val="000000"/>
                </a:solidFill>
              </a:rPr>
              <a:t>bistand/samhandling.</a:t>
            </a:r>
            <a:endParaRPr lang="nb-NO" sz="1400" dirty="0">
              <a:solidFill>
                <a:srgbClr val="000000"/>
              </a:solidFill>
            </a:endParaRPr>
          </a:p>
        </p:txBody>
      </p:sp>
      <p:sp>
        <p:nvSpPr>
          <p:cNvPr id="10" name="TextBox 9"/>
          <p:cNvSpPr txBox="1"/>
          <p:nvPr/>
        </p:nvSpPr>
        <p:spPr>
          <a:xfrm>
            <a:off x="565440" y="4371785"/>
            <a:ext cx="10746477" cy="892552"/>
          </a:xfrm>
          <a:prstGeom prst="rect">
            <a:avLst/>
          </a:prstGeom>
          <a:noFill/>
        </p:spPr>
        <p:txBody>
          <a:bodyPr wrap="square" rtlCol="0">
            <a:spAutoFit/>
          </a:bodyPr>
          <a:lstStyle/>
          <a:p>
            <a:pPr marL="108000" indent="-108000" defTabSz="721775" eaLnBrk="0" hangingPunct="0">
              <a:spcBef>
                <a:spcPts val="600"/>
              </a:spcBef>
              <a:buClr>
                <a:srgbClr val="293947"/>
              </a:buClr>
              <a:buFont typeface="Arial" panose="020B0604020202020204" pitchFamily="34" charset="0"/>
              <a:buChar char="•"/>
            </a:pPr>
            <a:r>
              <a:rPr lang="nb-NO" altLang="nb-NO" sz="1400" dirty="0" smtClean="0">
                <a:solidFill>
                  <a:srgbClr val="000000"/>
                </a:solidFill>
              </a:rPr>
              <a:t>Tverrfaglig samhandling og utnyttelse av kommunens eksisterende ressurser</a:t>
            </a:r>
            <a:endParaRPr lang="nb-NO" altLang="nb-NO" sz="1400" dirty="0">
              <a:solidFill>
                <a:srgbClr val="000000"/>
              </a:solidFill>
            </a:endParaRPr>
          </a:p>
          <a:p>
            <a:pPr marL="108000" indent="-108000" defTabSz="721775" eaLnBrk="0" hangingPunct="0">
              <a:spcBef>
                <a:spcPts val="600"/>
              </a:spcBef>
              <a:buClr>
                <a:srgbClr val="293947"/>
              </a:buClr>
              <a:buFont typeface="Arial" panose="020B0604020202020204" pitchFamily="34" charset="0"/>
              <a:buChar char="•"/>
            </a:pPr>
            <a:r>
              <a:rPr lang="nb-NO" altLang="nb-NO" sz="1400" dirty="0">
                <a:solidFill>
                  <a:srgbClr val="000000"/>
                </a:solidFill>
              </a:rPr>
              <a:t>Behov for </a:t>
            </a:r>
            <a:r>
              <a:rPr lang="nb-NO" altLang="nb-NO" sz="1400" dirty="0" err="1" smtClean="0">
                <a:solidFill>
                  <a:srgbClr val="000000"/>
                </a:solidFill>
              </a:rPr>
              <a:t>styrings-og</a:t>
            </a:r>
            <a:r>
              <a:rPr lang="nb-NO" altLang="nb-NO" sz="1400" dirty="0" smtClean="0">
                <a:solidFill>
                  <a:srgbClr val="000000"/>
                </a:solidFill>
              </a:rPr>
              <a:t> </a:t>
            </a:r>
            <a:r>
              <a:rPr lang="nb-NO" altLang="nb-NO" sz="1400" dirty="0" err="1" smtClean="0">
                <a:solidFill>
                  <a:srgbClr val="000000"/>
                </a:solidFill>
              </a:rPr>
              <a:t>vedlikeholdsmodell</a:t>
            </a:r>
            <a:r>
              <a:rPr lang="nb-NO" altLang="nb-NO" sz="1400" dirty="0" smtClean="0">
                <a:solidFill>
                  <a:srgbClr val="000000"/>
                </a:solidFill>
              </a:rPr>
              <a:t> som understøtte kommunens samlede digitale tjenester</a:t>
            </a:r>
            <a:endParaRPr lang="nb-NO" altLang="nb-NO" sz="1400" dirty="0">
              <a:solidFill>
                <a:srgbClr val="000000"/>
              </a:solidFill>
            </a:endParaRPr>
          </a:p>
          <a:p>
            <a:pPr marL="108000" indent="-108000" defTabSz="721775" eaLnBrk="0" hangingPunct="0">
              <a:spcBef>
                <a:spcPts val="600"/>
              </a:spcBef>
              <a:buClr>
                <a:srgbClr val="293947"/>
              </a:buClr>
              <a:buFont typeface="Arial" panose="020B0604020202020204" pitchFamily="34" charset="0"/>
              <a:buChar char="•"/>
            </a:pPr>
            <a:r>
              <a:rPr lang="nb-NO" altLang="nb-NO" sz="1400" dirty="0">
                <a:solidFill>
                  <a:srgbClr val="000000"/>
                </a:solidFill>
              </a:rPr>
              <a:t>Vurdere behov på tvers av sektorer før anskaffelse av systemer og </a:t>
            </a:r>
            <a:r>
              <a:rPr lang="nb-NO" altLang="nb-NO" sz="1400" dirty="0" smtClean="0">
                <a:solidFill>
                  <a:srgbClr val="000000"/>
                </a:solidFill>
              </a:rPr>
              <a:t>tjenester</a:t>
            </a:r>
          </a:p>
        </p:txBody>
      </p:sp>
      <p:sp>
        <p:nvSpPr>
          <p:cNvPr id="11" name="Rectangle 10"/>
          <p:cNvSpPr/>
          <p:nvPr/>
        </p:nvSpPr>
        <p:spPr>
          <a:xfrm>
            <a:off x="263352" y="385867"/>
            <a:ext cx="1666832" cy="262829"/>
          </a:xfrm>
          <a:prstGeom prst="rect">
            <a:avLst/>
          </a:prstGeom>
        </p:spPr>
        <p:txBody>
          <a:bodyPr wrap="square">
            <a:spAutoFit/>
          </a:bodyPr>
          <a:lstStyle/>
          <a:p>
            <a:pPr defTabSz="397101" fontAlgn="auto">
              <a:spcBef>
                <a:spcPts val="0"/>
              </a:spcBef>
              <a:spcAft>
                <a:spcPts val="0"/>
              </a:spcAft>
            </a:pPr>
            <a:r>
              <a:rPr lang="nb-NO" sz="1108" b="1" kern="0" dirty="0">
                <a:solidFill>
                  <a:srgbClr val="000000"/>
                </a:solidFill>
                <a:latin typeface="Calibri" panose="020F0502020204030204" pitchFamily="34" charset="0"/>
                <a:cs typeface="Calibri" panose="020F0502020204030204" pitchFamily="34" charset="0"/>
                <a:sym typeface="Helvetica Light"/>
              </a:rPr>
              <a:t>HOVEDFUNN NR. 3</a:t>
            </a:r>
          </a:p>
        </p:txBody>
      </p:sp>
      <p:sp>
        <p:nvSpPr>
          <p:cNvPr id="12" name="Oval Callout 11"/>
          <p:cNvSpPr/>
          <p:nvPr/>
        </p:nvSpPr>
        <p:spPr>
          <a:xfrm>
            <a:off x="8976320" y="2708920"/>
            <a:ext cx="1512168" cy="1296144"/>
          </a:xfrm>
          <a:prstGeom prst="wedgeEllipseCallout">
            <a:avLst>
              <a:gd name="adj1" fmla="val -61989"/>
              <a:gd name="adj2" fmla="val 29546"/>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Vi har prøvd oss på samarbeid tidligere med det er vanskelig å dra med andre sektorer</a:t>
            </a:r>
            <a:endParaRPr lang="nb-NO" sz="1015" i="1" dirty="0">
              <a:solidFill>
                <a:prstClr val="white"/>
              </a:solidFill>
            </a:endParaRPr>
          </a:p>
        </p:txBody>
      </p:sp>
    </p:spTree>
    <p:extLst>
      <p:ext uri="{BB962C8B-B14F-4D97-AF65-F5344CB8AC3E}">
        <p14:creationId xmlns:p14="http://schemas.microsoft.com/office/powerpoint/2010/main" val="292522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32656"/>
            <a:ext cx="9505056" cy="1143000"/>
          </a:xfrm>
        </p:spPr>
        <p:txBody>
          <a:bodyPr/>
          <a:lstStyle/>
          <a:p>
            <a:r>
              <a:rPr lang="nb-NO" dirty="0" smtClean="0"/>
              <a:t>Kommunen mangler definerte mål for digitaliseringsarbeidet</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Rectangle 3"/>
          <p:cNvSpPr/>
          <p:nvPr/>
        </p:nvSpPr>
        <p:spPr>
          <a:xfrm>
            <a:off x="551384" y="1627128"/>
            <a:ext cx="10947727" cy="217696"/>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BESKRIVELSE AV FUNNET</a:t>
            </a:r>
            <a:endParaRPr lang="nb-NO" sz="1477" dirty="0">
              <a:solidFill>
                <a:prstClr val="white"/>
              </a:solidFill>
              <a:latin typeface="Trebuchet MS" panose="020B0603020202020204" pitchFamily="34" charset="0"/>
            </a:endParaRPr>
          </a:p>
        </p:txBody>
      </p:sp>
      <p:sp>
        <p:nvSpPr>
          <p:cNvPr id="5" name="Rectangle 4"/>
          <p:cNvSpPr/>
          <p:nvPr/>
        </p:nvSpPr>
        <p:spPr>
          <a:xfrm>
            <a:off x="551384" y="4083753"/>
            <a:ext cx="10871916" cy="199407"/>
          </a:xfrm>
          <a:prstGeom prst="rect">
            <a:avLst/>
          </a:prstGeom>
          <a:solidFill>
            <a:schemeClr val="accent3">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buFont typeface="Symbol" pitchFamily="18" charset="2"/>
              <a:buNone/>
            </a:pPr>
            <a:r>
              <a:rPr lang="nb-NO" sz="1108" dirty="0">
                <a:solidFill>
                  <a:prstClr val="white"/>
                </a:solidFill>
                <a:latin typeface="Trebuchet MS" panose="020B0603020202020204" pitchFamily="34" charset="0"/>
              </a:rPr>
              <a:t>VIKTIG Å TA MED VIDERE (BEHOV)</a:t>
            </a:r>
            <a:endParaRPr lang="nb-NO" sz="1477" dirty="0">
              <a:solidFill>
                <a:prstClr val="white"/>
              </a:solidFill>
              <a:latin typeface="Trebuchet MS" panose="020B0603020202020204" pitchFamily="34" charset="0"/>
            </a:endParaRPr>
          </a:p>
        </p:txBody>
      </p:sp>
      <p:sp>
        <p:nvSpPr>
          <p:cNvPr id="6" name="Oval Callout 5"/>
          <p:cNvSpPr/>
          <p:nvPr/>
        </p:nvSpPr>
        <p:spPr>
          <a:xfrm>
            <a:off x="9696400" y="2060848"/>
            <a:ext cx="1567730" cy="1150567"/>
          </a:xfrm>
          <a:prstGeom prst="wedgeEllipseCallout">
            <a:avLst>
              <a:gd name="adj1" fmla="val -31361"/>
              <a:gd name="adj2" fmla="val 74461"/>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Vi har pekt ut enkeltområder det skal satses på, men ikke definert mål </a:t>
            </a:r>
            <a:endParaRPr lang="nb-NO" sz="1015" i="1" dirty="0">
              <a:solidFill>
                <a:prstClr val="white"/>
              </a:solidFill>
            </a:endParaRPr>
          </a:p>
        </p:txBody>
      </p:sp>
      <p:sp>
        <p:nvSpPr>
          <p:cNvPr id="7" name="Oval Callout 6"/>
          <p:cNvSpPr/>
          <p:nvPr/>
        </p:nvSpPr>
        <p:spPr>
          <a:xfrm>
            <a:off x="7608168" y="2204864"/>
            <a:ext cx="1689247" cy="1525379"/>
          </a:xfrm>
          <a:prstGeom prst="wedgeEllipseCallout">
            <a:avLst>
              <a:gd name="adj1" fmla="val 53453"/>
              <a:gd name="adj2" fmla="val -37077"/>
            </a:avLst>
          </a:prstGeom>
          <a:solidFill>
            <a:srgbClr val="0070C0"/>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buFont typeface="Symbol" pitchFamily="18" charset="2"/>
              <a:buNone/>
            </a:pPr>
            <a:r>
              <a:rPr lang="nb-NO" sz="1015" i="1" dirty="0" smtClean="0">
                <a:solidFill>
                  <a:prstClr val="white"/>
                </a:solidFill>
              </a:rPr>
              <a:t>Vi har ikke formulert mange mål, men ønsker på en måte å være i dialog, og automatisere</a:t>
            </a:r>
            <a:endParaRPr lang="nb-NO" sz="1015" i="1" dirty="0">
              <a:solidFill>
                <a:prstClr val="white"/>
              </a:solidFill>
            </a:endParaRPr>
          </a:p>
        </p:txBody>
      </p:sp>
      <p:sp>
        <p:nvSpPr>
          <p:cNvPr id="9" name="TextBox 8"/>
          <p:cNvSpPr txBox="1"/>
          <p:nvPr/>
        </p:nvSpPr>
        <p:spPr>
          <a:xfrm>
            <a:off x="575074" y="1929235"/>
            <a:ext cx="6552728" cy="1831271"/>
          </a:xfrm>
          <a:prstGeom prst="rect">
            <a:avLst/>
          </a:prstGeom>
          <a:noFill/>
        </p:spPr>
        <p:txBody>
          <a:bodyPr wrap="square" rtlCol="0">
            <a:spAutoFit/>
          </a:bodyPr>
          <a:lstStyle/>
          <a:p>
            <a:pPr marL="108000" indent="-108000" defTabSz="721775" eaLnBrk="0" hangingPunct="0">
              <a:spcBef>
                <a:spcPts val="600"/>
              </a:spcBef>
              <a:buClr>
                <a:srgbClr val="293947"/>
              </a:buClr>
              <a:buFont typeface="Arial" panose="020B0604020202020204" pitchFamily="34" charset="0"/>
              <a:buChar char="•"/>
            </a:pPr>
            <a:r>
              <a:rPr lang="nb-NO" sz="1400" dirty="0">
                <a:solidFill>
                  <a:srgbClr val="000000"/>
                </a:solidFill>
              </a:rPr>
              <a:t>Mål for digital </a:t>
            </a:r>
            <a:r>
              <a:rPr lang="nb-NO" sz="1400" dirty="0" smtClean="0">
                <a:solidFill>
                  <a:srgbClr val="000000"/>
                </a:solidFill>
              </a:rPr>
              <a:t>utvikling er </a:t>
            </a:r>
            <a:r>
              <a:rPr lang="nb-NO" sz="1400" dirty="0">
                <a:solidFill>
                  <a:srgbClr val="000000"/>
                </a:solidFill>
              </a:rPr>
              <a:t>i varierende grad definert i </a:t>
            </a:r>
            <a:r>
              <a:rPr lang="nb-NO" sz="1400" dirty="0" smtClean="0">
                <a:solidFill>
                  <a:srgbClr val="000000"/>
                </a:solidFill>
              </a:rPr>
              <a:t>sektorene</a:t>
            </a:r>
            <a:endParaRPr lang="nb-NO" sz="1400" dirty="0">
              <a:solidFill>
                <a:srgbClr val="000000"/>
              </a:solidFill>
            </a:endParaRP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rgbClr val="000000"/>
                </a:solidFill>
              </a:rPr>
              <a:t>Blant </a:t>
            </a:r>
            <a:r>
              <a:rPr lang="nb-NO" sz="1400" dirty="0">
                <a:solidFill>
                  <a:srgbClr val="000000"/>
                </a:solidFill>
              </a:rPr>
              <a:t>de </a:t>
            </a:r>
            <a:r>
              <a:rPr lang="nb-NO" sz="1400" dirty="0" smtClean="0">
                <a:solidFill>
                  <a:srgbClr val="000000"/>
                </a:solidFill>
              </a:rPr>
              <a:t>sektorene </a:t>
            </a:r>
            <a:r>
              <a:rPr lang="nb-NO" sz="1400" dirty="0">
                <a:solidFill>
                  <a:srgbClr val="000000"/>
                </a:solidFill>
              </a:rPr>
              <a:t>som har definerte mål er det usikkert hvor godt forankret disse er nedover i </a:t>
            </a:r>
            <a:r>
              <a:rPr lang="nb-NO" sz="1400" dirty="0" smtClean="0">
                <a:solidFill>
                  <a:srgbClr val="000000"/>
                </a:solidFill>
              </a:rPr>
              <a:t>organisasjonen</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chemeClr val="bg2">
                    <a:lumMod val="10000"/>
                  </a:schemeClr>
                </a:solidFill>
              </a:rPr>
              <a:t>Mange uttrykker høye ambisjoner for digitaliseringsarbeidet men har ikke konkretisert hva de vil oppnå eller hvordan de skal komme seg dit. </a:t>
            </a:r>
          </a:p>
          <a:p>
            <a:pPr marL="108000" indent="-108000" defTabSz="721775" eaLnBrk="0" hangingPunct="0">
              <a:spcBef>
                <a:spcPts val="600"/>
              </a:spcBef>
              <a:buClr>
                <a:srgbClr val="293947"/>
              </a:buClr>
              <a:buFont typeface="Arial" panose="020B0604020202020204" pitchFamily="34" charset="0"/>
              <a:buChar char="•"/>
            </a:pPr>
            <a:r>
              <a:rPr lang="nb-NO" sz="1400" dirty="0" smtClean="0">
                <a:solidFill>
                  <a:schemeClr val="bg2">
                    <a:lumMod val="10000"/>
                  </a:schemeClr>
                </a:solidFill>
              </a:rPr>
              <a:t>Nasjonale satsninger innenfor digitaliseringsarbeidet nevnes av flere, men det er ikke definert hvor kommunen skal posisjonere seg i forhold til disse </a:t>
            </a:r>
            <a:endParaRPr lang="nb-NO" sz="1400" dirty="0">
              <a:solidFill>
                <a:schemeClr val="bg2">
                  <a:lumMod val="10000"/>
                </a:schemeClr>
              </a:solidFill>
            </a:endParaRPr>
          </a:p>
        </p:txBody>
      </p:sp>
      <p:sp>
        <p:nvSpPr>
          <p:cNvPr id="10" name="TextBox 9"/>
          <p:cNvSpPr txBox="1"/>
          <p:nvPr/>
        </p:nvSpPr>
        <p:spPr>
          <a:xfrm>
            <a:off x="575073" y="4371785"/>
            <a:ext cx="10746477" cy="600164"/>
          </a:xfrm>
          <a:prstGeom prst="rect">
            <a:avLst/>
          </a:prstGeom>
          <a:noFill/>
        </p:spPr>
        <p:txBody>
          <a:bodyPr wrap="square" rtlCol="0">
            <a:spAutoFit/>
          </a:bodyPr>
          <a:lstStyle/>
          <a:p>
            <a:pPr marL="108000" indent="-108000" defTabSz="721775" eaLnBrk="0" hangingPunct="0">
              <a:spcBef>
                <a:spcPts val="600"/>
              </a:spcBef>
              <a:buClr>
                <a:srgbClr val="293947"/>
              </a:buClr>
              <a:buFont typeface="Arial" panose="020B0604020202020204" pitchFamily="34" charset="0"/>
              <a:buChar char="•"/>
            </a:pPr>
            <a:r>
              <a:rPr lang="nb-NO" altLang="nb-NO" sz="1400" dirty="0">
                <a:solidFill>
                  <a:srgbClr val="000000"/>
                </a:solidFill>
              </a:rPr>
              <a:t>Klare mål for digitalisering både på kort og lang sikt</a:t>
            </a:r>
          </a:p>
          <a:p>
            <a:pPr marL="108000" indent="-108000" defTabSz="721775" eaLnBrk="0" hangingPunct="0">
              <a:spcBef>
                <a:spcPts val="600"/>
              </a:spcBef>
              <a:buClr>
                <a:srgbClr val="293947"/>
              </a:buClr>
              <a:buFont typeface="Arial" panose="020B0604020202020204" pitchFamily="34" charset="0"/>
              <a:buChar char="•"/>
            </a:pPr>
            <a:r>
              <a:rPr lang="nb-NO" altLang="nb-NO" sz="1400" dirty="0">
                <a:solidFill>
                  <a:srgbClr val="000000"/>
                </a:solidFill>
                <a:cs typeface="Trebuchet MS" panose="020B0603020202020204" pitchFamily="34" charset="0"/>
              </a:rPr>
              <a:t>Mål som er </a:t>
            </a:r>
            <a:r>
              <a:rPr lang="nb-NO" altLang="nb-NO" sz="1400" dirty="0" smtClean="0">
                <a:solidFill>
                  <a:srgbClr val="000000"/>
                </a:solidFill>
                <a:cs typeface="Trebuchet MS" panose="020B0603020202020204" pitchFamily="34" charset="0"/>
              </a:rPr>
              <a:t>gjennomforankret </a:t>
            </a:r>
            <a:r>
              <a:rPr lang="nb-NO" altLang="nb-NO" sz="1400" dirty="0">
                <a:solidFill>
                  <a:srgbClr val="000000"/>
                </a:solidFill>
                <a:cs typeface="Trebuchet MS" panose="020B0603020202020204" pitchFamily="34" charset="0"/>
              </a:rPr>
              <a:t>i alle deler av </a:t>
            </a:r>
            <a:r>
              <a:rPr lang="nb-NO" altLang="nb-NO" sz="1400" dirty="0" smtClean="0">
                <a:solidFill>
                  <a:srgbClr val="000000"/>
                </a:solidFill>
                <a:cs typeface="Trebuchet MS" panose="020B0603020202020204" pitchFamily="34" charset="0"/>
              </a:rPr>
              <a:t>sektorene </a:t>
            </a:r>
            <a:endParaRPr lang="nb-NO" altLang="nb-NO" sz="1400" dirty="0">
              <a:solidFill>
                <a:srgbClr val="000000"/>
              </a:solidFill>
              <a:cs typeface="Trebuchet MS" panose="020B0603020202020204" pitchFamily="34" charset="0"/>
            </a:endParaRPr>
          </a:p>
        </p:txBody>
      </p:sp>
      <p:sp>
        <p:nvSpPr>
          <p:cNvPr id="11" name="Rectangle 10"/>
          <p:cNvSpPr/>
          <p:nvPr/>
        </p:nvSpPr>
        <p:spPr>
          <a:xfrm>
            <a:off x="263352" y="385867"/>
            <a:ext cx="1666832" cy="262829"/>
          </a:xfrm>
          <a:prstGeom prst="rect">
            <a:avLst/>
          </a:prstGeom>
        </p:spPr>
        <p:txBody>
          <a:bodyPr wrap="square">
            <a:spAutoFit/>
          </a:bodyPr>
          <a:lstStyle/>
          <a:p>
            <a:pPr defTabSz="397101" fontAlgn="auto">
              <a:spcBef>
                <a:spcPts val="0"/>
              </a:spcBef>
              <a:spcAft>
                <a:spcPts val="0"/>
              </a:spcAft>
            </a:pPr>
            <a:r>
              <a:rPr lang="nb-NO" sz="1108" b="1" kern="0" dirty="0">
                <a:solidFill>
                  <a:srgbClr val="000000"/>
                </a:solidFill>
                <a:latin typeface="Calibri" panose="020F0502020204030204" pitchFamily="34" charset="0"/>
                <a:cs typeface="Calibri" panose="020F0502020204030204" pitchFamily="34" charset="0"/>
                <a:sym typeface="Helvetica Light"/>
              </a:rPr>
              <a:t>HOVEDFUNN NR. </a:t>
            </a:r>
            <a:r>
              <a:rPr lang="nb-NO" sz="1108" b="1" kern="0" dirty="0" smtClean="0">
                <a:solidFill>
                  <a:srgbClr val="000000"/>
                </a:solidFill>
                <a:latin typeface="Calibri" panose="020F0502020204030204" pitchFamily="34" charset="0"/>
                <a:cs typeface="Calibri" panose="020F0502020204030204" pitchFamily="34" charset="0"/>
                <a:sym typeface="Helvetica Light"/>
              </a:rPr>
              <a:t>4 </a:t>
            </a:r>
            <a:endParaRPr lang="nb-NO" sz="1108" b="1" kern="0" dirty="0">
              <a:solidFill>
                <a:srgbClr val="000000"/>
              </a:solidFill>
              <a:latin typeface="Calibri" panose="020F0502020204030204" pitchFamily="34" charset="0"/>
              <a:cs typeface="Calibri" panose="020F0502020204030204" pitchFamily="34" charset="0"/>
              <a:sym typeface="Helvetica Light"/>
            </a:endParaRPr>
          </a:p>
        </p:txBody>
      </p:sp>
    </p:spTree>
    <p:extLst>
      <p:ext uri="{BB962C8B-B14F-4D97-AF65-F5344CB8AC3E}">
        <p14:creationId xmlns:p14="http://schemas.microsoft.com/office/powerpoint/2010/main" val="318225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144754" y="1593"/>
          <a:ext cx="1719" cy="1587"/>
        </p:xfrm>
        <a:graphic>
          <a:graphicData uri="http://schemas.openxmlformats.org/presentationml/2006/ole">
            <mc:AlternateContent xmlns:mc="http://schemas.openxmlformats.org/markup-compatibility/2006">
              <mc:Choice xmlns:v="urn:schemas-microsoft-com:vml" Requires="v">
                <p:oleObj spid="_x0000_s12493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44754" y="1593"/>
                        <a:ext cx="1719" cy="1587"/>
                      </a:xfrm>
                      <a:prstGeom prst="rect">
                        <a:avLst/>
                      </a:prstGeom>
                    </p:spPr>
                  </p:pic>
                </p:oleObj>
              </mc:Fallback>
            </mc:AlternateContent>
          </a:graphicData>
        </a:graphic>
      </p:graphicFrame>
      <p:grpSp>
        <p:nvGrpSpPr>
          <p:cNvPr id="3" name="Group 2"/>
          <p:cNvGrpSpPr/>
          <p:nvPr/>
        </p:nvGrpSpPr>
        <p:grpSpPr>
          <a:xfrm>
            <a:off x="479377" y="1469866"/>
            <a:ext cx="6398290" cy="4460755"/>
            <a:chOff x="213759" y="1001486"/>
            <a:chExt cx="4709933" cy="5397514"/>
          </a:xfrm>
        </p:grpSpPr>
        <p:sp>
          <p:nvSpPr>
            <p:cNvPr id="4" name="Rectangle 3"/>
            <p:cNvSpPr/>
            <p:nvPr/>
          </p:nvSpPr>
          <p:spPr bwMode="auto">
            <a:xfrm>
              <a:off x="213759" y="1001486"/>
              <a:ext cx="4709933" cy="5397514"/>
            </a:xfrm>
            <a:prstGeom prst="rect">
              <a:avLst/>
            </a:prstGeom>
            <a:noFill/>
            <a:ln w="25400" cap="flat" cmpd="sng" algn="ctr">
              <a:solidFill>
                <a:srgbClr val="29394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0000" tIns="46800" rIns="90000" bIns="46800" numCol="1" rtlCol="0" anchor="ctr" anchorCtr="0" compatLnSpc="1">
              <a:prstTxWarp prst="textNoShape">
                <a:avLst/>
              </a:prstTxWarp>
            </a:bodyPr>
            <a:lstStyle/>
            <a:p>
              <a:pPr algn="l">
                <a:buClr>
                  <a:srgbClr val="1F497D"/>
                </a:buClr>
              </a:pPr>
              <a:endParaRPr lang="nb-NO" b="1" dirty="0">
                <a:solidFill>
                  <a:prstClr val="black">
                    <a:lumMod val="50000"/>
                    <a:lumOff val="50000"/>
                  </a:prstClr>
                </a:solidFill>
              </a:endParaRPr>
            </a:p>
          </p:txBody>
        </p:sp>
        <p:sp>
          <p:nvSpPr>
            <p:cNvPr id="5" name="Rectangle 4"/>
            <p:cNvSpPr/>
            <p:nvPr/>
          </p:nvSpPr>
          <p:spPr bwMode="auto">
            <a:xfrm>
              <a:off x="213759" y="1004791"/>
              <a:ext cx="4704547" cy="183852"/>
            </a:xfrm>
            <a:prstGeom prst="rect">
              <a:avLst/>
            </a:prstGeom>
            <a:solidFill>
              <a:srgbClr val="293947"/>
            </a:solidFill>
            <a:ln w="19050" cap="flat" cmpd="sng" algn="ctr">
              <a:solidFill>
                <a:srgbClr val="293947"/>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buClr>
                  <a:srgbClr val="1F497D"/>
                </a:buClr>
              </a:pPr>
              <a:r>
                <a:rPr lang="nb-NO" sz="1200" b="1" dirty="0">
                  <a:solidFill>
                    <a:prstClr val="white"/>
                  </a:solidFill>
                </a:rPr>
                <a:t>BRUKERTILFREDSHETSSCORE SORTERT PER KATEGORI</a:t>
              </a:r>
            </a:p>
          </p:txBody>
        </p:sp>
      </p:grpSp>
      <p:sp>
        <p:nvSpPr>
          <p:cNvPr id="10" name="Rectangle 9"/>
          <p:cNvSpPr/>
          <p:nvPr/>
        </p:nvSpPr>
        <p:spPr bwMode="auto">
          <a:xfrm>
            <a:off x="7212389" y="1469866"/>
            <a:ext cx="3647252" cy="4460755"/>
          </a:xfrm>
          <a:prstGeom prst="rect">
            <a:avLst/>
          </a:prstGeom>
          <a:noFill/>
          <a:ln w="25400" cap="flat" cmpd="sng" algn="ctr">
            <a:solidFill>
              <a:srgbClr val="29394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0000" tIns="46800" rIns="90000" bIns="46800" numCol="1" rtlCol="0" anchor="ctr" anchorCtr="0" compatLnSpc="1">
            <a:prstTxWarp prst="textNoShape">
              <a:avLst/>
            </a:prstTxWarp>
          </a:bodyPr>
          <a:lstStyle/>
          <a:p>
            <a:pPr lvl="1" algn="l">
              <a:buClr>
                <a:srgbClr val="1F497D"/>
              </a:buCl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p:txBody>
      </p:sp>
      <p:sp>
        <p:nvSpPr>
          <p:cNvPr id="11" name="Rectangle 10"/>
          <p:cNvSpPr/>
          <p:nvPr/>
        </p:nvSpPr>
        <p:spPr bwMode="auto">
          <a:xfrm>
            <a:off x="7212530" y="1482311"/>
            <a:ext cx="3642915" cy="183852"/>
          </a:xfrm>
          <a:prstGeom prst="rect">
            <a:avLst/>
          </a:prstGeom>
          <a:solidFill>
            <a:srgbClr val="293947"/>
          </a:solidFill>
          <a:ln w="19050" cap="flat" cmpd="sng" algn="ctr">
            <a:solidFill>
              <a:srgbClr val="293947"/>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buClr>
                <a:srgbClr val="1F497D"/>
              </a:buClr>
            </a:pPr>
            <a:r>
              <a:rPr lang="nb-NO" sz="1200" b="1" dirty="0">
                <a:solidFill>
                  <a:prstClr val="white"/>
                </a:solidFill>
              </a:rPr>
              <a:t>VIKTIGSTE FUNN</a:t>
            </a:r>
          </a:p>
        </p:txBody>
      </p:sp>
      <p:sp>
        <p:nvSpPr>
          <p:cNvPr id="17" name="Isosceles Triangle 16"/>
          <p:cNvSpPr/>
          <p:nvPr/>
        </p:nvSpPr>
        <p:spPr bwMode="auto">
          <a:xfrm rot="5400000">
            <a:off x="6458962" y="3610243"/>
            <a:ext cx="1143190" cy="180000"/>
          </a:xfrm>
          <a:prstGeom prst="triangle">
            <a:avLst/>
          </a:prstGeom>
          <a:solidFill>
            <a:schemeClr val="bg1">
              <a:lumMod val="75000"/>
            </a:schemeClr>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buClr>
                <a:srgbClr val="1F497D"/>
              </a:buClr>
            </a:pPr>
            <a:endParaRPr lang="nb-NO" sz="1000" b="1" dirty="0">
              <a:solidFill>
                <a:prstClr val="white"/>
              </a:solidFill>
            </a:endParaRPr>
          </a:p>
        </p:txBody>
      </p:sp>
      <p:sp>
        <p:nvSpPr>
          <p:cNvPr id="14" name="Rectangle 13"/>
          <p:cNvSpPr/>
          <p:nvPr/>
        </p:nvSpPr>
        <p:spPr>
          <a:xfrm>
            <a:off x="7074115" y="1667972"/>
            <a:ext cx="3829084" cy="2831544"/>
          </a:xfrm>
          <a:prstGeom prst="rect">
            <a:avLst/>
          </a:prstGeom>
        </p:spPr>
        <p:txBody>
          <a:bodyPr wrap="square">
            <a:spAutoFit/>
          </a:bodyPr>
          <a:lstStyle/>
          <a:p>
            <a:pPr marL="266700" indent="-171450">
              <a:spcBef>
                <a:spcPts val="600"/>
              </a:spcBef>
              <a:buClr>
                <a:srgbClr val="1F497D"/>
              </a:buClr>
              <a:buFont typeface="Arial" panose="020B0604020202020204" pitchFamily="34" charset="0"/>
              <a:buChar char="•"/>
            </a:pPr>
            <a:r>
              <a:rPr lang="nb-NO" sz="1200" dirty="0">
                <a:solidFill>
                  <a:srgbClr val="000000"/>
                </a:solidFill>
              </a:rPr>
              <a:t>Brukerne i </a:t>
            </a:r>
            <a:r>
              <a:rPr lang="nb-NO" sz="1200" b="1" dirty="0" smtClean="0">
                <a:solidFill>
                  <a:srgbClr val="000000"/>
                </a:solidFill>
              </a:rPr>
              <a:t>Alstahaug </a:t>
            </a:r>
            <a:r>
              <a:rPr lang="nb-NO" sz="1200" b="1" dirty="0">
                <a:solidFill>
                  <a:srgbClr val="000000"/>
                </a:solidFill>
              </a:rPr>
              <a:t>kommune </a:t>
            </a:r>
            <a:r>
              <a:rPr lang="nb-NO" sz="1200" dirty="0">
                <a:solidFill>
                  <a:srgbClr val="000000"/>
                </a:solidFill>
              </a:rPr>
              <a:t>er på alle områder </a:t>
            </a:r>
            <a:r>
              <a:rPr lang="nb-NO" sz="1200" dirty="0" smtClean="0">
                <a:solidFill>
                  <a:srgbClr val="000000"/>
                </a:solidFill>
              </a:rPr>
              <a:t>over gjennomsnittlig fornøyd med IKT. Kommunen scorer over landsgjennomsnittet på alle kategorier</a:t>
            </a:r>
            <a:r>
              <a:rPr lang="nb-NO" sz="1200" dirty="0">
                <a:solidFill>
                  <a:srgbClr val="000000"/>
                </a:solidFill>
              </a:rPr>
              <a:t/>
            </a:r>
            <a:br>
              <a:rPr lang="nb-NO" sz="1200" dirty="0">
                <a:solidFill>
                  <a:srgbClr val="000000"/>
                </a:solidFill>
              </a:rPr>
            </a:br>
            <a:endParaRPr lang="nb-NO" sz="1200" dirty="0">
              <a:solidFill>
                <a:srgbClr val="000000"/>
              </a:solidFill>
            </a:endParaRPr>
          </a:p>
          <a:p>
            <a:pPr marL="266700" indent="-171450">
              <a:spcBef>
                <a:spcPts val="600"/>
              </a:spcBef>
              <a:buClr>
                <a:srgbClr val="1F497D"/>
              </a:buClr>
              <a:buFont typeface="Arial" panose="020B0604020202020204" pitchFamily="34" charset="0"/>
              <a:buChar char="•"/>
            </a:pPr>
            <a:r>
              <a:rPr lang="nb-NO" sz="1200" dirty="0">
                <a:solidFill>
                  <a:srgbClr val="000000"/>
                </a:solidFill>
              </a:rPr>
              <a:t>Opplæring er et punkt brukerne </a:t>
            </a:r>
            <a:r>
              <a:rPr lang="nb-NO" sz="1200" b="1" dirty="0" smtClean="0">
                <a:solidFill>
                  <a:srgbClr val="000000"/>
                </a:solidFill>
              </a:rPr>
              <a:t>Alstahaug</a:t>
            </a:r>
            <a:r>
              <a:rPr lang="nb-NO" sz="1200" dirty="0" smtClean="0">
                <a:solidFill>
                  <a:srgbClr val="000000"/>
                </a:solidFill>
              </a:rPr>
              <a:t> </a:t>
            </a:r>
            <a:r>
              <a:rPr lang="nb-NO" sz="1200" b="1" dirty="0" smtClean="0">
                <a:solidFill>
                  <a:srgbClr val="000000"/>
                </a:solidFill>
              </a:rPr>
              <a:t>kommune </a:t>
            </a:r>
            <a:r>
              <a:rPr lang="nb-NO" sz="1200" dirty="0">
                <a:solidFill>
                  <a:srgbClr val="000000"/>
                </a:solidFill>
              </a:rPr>
              <a:t>er minst fornøyd med, og dette reflekteres også i deres vurdering av sin egen kompetanse. Flere brukere peker på at de har for lav kompetanse, og kommenterer at de savner bedre opplæring i IKT. </a:t>
            </a:r>
            <a:br>
              <a:rPr lang="nb-NO" sz="1200" dirty="0">
                <a:solidFill>
                  <a:srgbClr val="000000"/>
                </a:solidFill>
              </a:rPr>
            </a:br>
            <a:endParaRPr lang="nb-NO" sz="1200" dirty="0">
              <a:solidFill>
                <a:srgbClr val="000000"/>
              </a:solidFill>
            </a:endParaRPr>
          </a:p>
          <a:p>
            <a:pPr marL="266700" indent="-171450">
              <a:spcBef>
                <a:spcPts val="600"/>
              </a:spcBef>
              <a:buClr>
                <a:srgbClr val="1F497D"/>
              </a:buClr>
              <a:buFont typeface="Arial" panose="020B0604020202020204" pitchFamily="34" charset="0"/>
              <a:buChar char="•"/>
            </a:pPr>
            <a:r>
              <a:rPr lang="nb-NO" sz="1200" dirty="0">
                <a:solidFill>
                  <a:srgbClr val="000000"/>
                </a:solidFill>
              </a:rPr>
              <a:t>Brukertilfredsheten med brukerstøtte er generelt høy i </a:t>
            </a:r>
            <a:r>
              <a:rPr lang="nb-NO" sz="1200" b="1" dirty="0" smtClean="0">
                <a:solidFill>
                  <a:srgbClr val="000000"/>
                </a:solidFill>
              </a:rPr>
              <a:t>Alstahaug</a:t>
            </a:r>
            <a:r>
              <a:rPr lang="nb-NO" sz="1200" dirty="0" smtClean="0">
                <a:solidFill>
                  <a:srgbClr val="000000"/>
                </a:solidFill>
              </a:rPr>
              <a:t>, </a:t>
            </a:r>
            <a:r>
              <a:rPr lang="nb-NO" sz="1200" dirty="0">
                <a:solidFill>
                  <a:srgbClr val="000000"/>
                </a:solidFill>
              </a:rPr>
              <a:t>men flere kommenterer at IKT-tjenesten kunne vært mer brukerorientert, og kunne tenke seg en større grad av selvhjelpstjenester. </a:t>
            </a:r>
          </a:p>
        </p:txBody>
      </p:sp>
      <p:sp>
        <p:nvSpPr>
          <p:cNvPr id="2" name="Title 1"/>
          <p:cNvSpPr>
            <a:spLocks noGrp="1"/>
          </p:cNvSpPr>
          <p:nvPr>
            <p:ph type="title"/>
          </p:nvPr>
        </p:nvSpPr>
        <p:spPr/>
        <p:txBody>
          <a:bodyPr>
            <a:normAutofit/>
          </a:bodyPr>
          <a:lstStyle/>
          <a:p>
            <a:r>
              <a:rPr lang="nb-NO" sz="2400" dirty="0" smtClean="0">
                <a:latin typeface="Verdana" panose="020B0604030504040204" pitchFamily="34" charset="0"/>
                <a:cs typeface="Verdana" panose="020B0604030504040204" pitchFamily="34" charset="0"/>
              </a:rPr>
              <a:t>Brukerne i Alstahaug er godt fornøyd med IKT-tilbudet</a:t>
            </a:r>
            <a:endParaRPr lang="nb-NO" sz="2400" dirty="0">
              <a:latin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fld id="{9239A2D9-4074-4618-8F61-8F3B583D3BD5}" type="slidenum">
              <a:rPr lang="nb-NO" smtClean="0">
                <a:solidFill>
                  <a:prstClr val="black">
                    <a:tint val="75000"/>
                  </a:prstClr>
                </a:solidFill>
              </a:rPr>
              <a:pPr/>
              <a:t>14</a:t>
            </a:fld>
            <a:endParaRPr lang="nb-NO" dirty="0">
              <a:solidFill>
                <a:prstClr val="black">
                  <a:tint val="75000"/>
                </a:prstClr>
              </a:solidFill>
            </a:endParaRPr>
          </a:p>
        </p:txBody>
      </p:sp>
      <p:sp>
        <p:nvSpPr>
          <p:cNvPr id="15" name="TextBox 14"/>
          <p:cNvSpPr txBox="1"/>
          <p:nvPr/>
        </p:nvSpPr>
        <p:spPr>
          <a:xfrm>
            <a:off x="479376" y="5661248"/>
            <a:ext cx="878983" cy="246221"/>
          </a:xfrm>
          <a:prstGeom prst="rect">
            <a:avLst/>
          </a:prstGeom>
          <a:noFill/>
        </p:spPr>
        <p:txBody>
          <a:bodyPr wrap="square" rtlCol="0">
            <a:spAutoFit/>
          </a:bodyPr>
          <a:lstStyle/>
          <a:p>
            <a:pPr>
              <a:buClr>
                <a:srgbClr val="1F497D"/>
              </a:buClr>
            </a:pPr>
            <a:r>
              <a:rPr lang="nb-NO" sz="1000" dirty="0"/>
              <a:t>n = 139</a:t>
            </a:r>
          </a:p>
        </p:txBody>
      </p:sp>
      <p:sp>
        <p:nvSpPr>
          <p:cNvPr id="21" name="TextBox 20"/>
          <p:cNvSpPr txBox="1"/>
          <p:nvPr/>
        </p:nvSpPr>
        <p:spPr>
          <a:xfrm>
            <a:off x="9120336" y="44625"/>
            <a:ext cx="2952328" cy="307777"/>
          </a:xfrm>
          <a:prstGeom prst="rect">
            <a:avLst/>
          </a:prstGeom>
          <a:noFill/>
        </p:spPr>
        <p:txBody>
          <a:bodyPr wrap="square" rtlCol="0">
            <a:spAutoFit/>
          </a:bodyPr>
          <a:lstStyle/>
          <a:p>
            <a:r>
              <a:rPr lang="nb-NO" sz="1400" i="1" dirty="0" smtClean="0">
                <a:solidFill>
                  <a:schemeClr val="bg1">
                    <a:lumMod val="50000"/>
                  </a:schemeClr>
                </a:solidFill>
              </a:rPr>
              <a:t>Oppsummering brukerundersøkelse</a:t>
            </a:r>
            <a:endParaRPr lang="nb-NO" sz="1400" i="1" dirty="0">
              <a:solidFill>
                <a:schemeClr val="bg1">
                  <a:lumMod val="50000"/>
                </a:schemeClr>
              </a:solidFill>
            </a:endParaRPr>
          </a:p>
        </p:txBody>
      </p:sp>
      <p:graphicFrame>
        <p:nvGraphicFramePr>
          <p:cNvPr id="16" name="Chart 15"/>
          <p:cNvGraphicFramePr>
            <a:graphicFrameLocks/>
          </p:cNvGraphicFramePr>
          <p:nvPr>
            <p:extLst/>
          </p:nvPr>
        </p:nvGraphicFramePr>
        <p:xfrm>
          <a:off x="479376" y="2060848"/>
          <a:ext cx="6264696" cy="33843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79562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144754" y="1593"/>
          <a:ext cx="1719" cy="1587"/>
        </p:xfrm>
        <a:graphic>
          <a:graphicData uri="http://schemas.openxmlformats.org/presentationml/2006/ole">
            <mc:AlternateContent xmlns:mc="http://schemas.openxmlformats.org/markup-compatibility/2006">
              <mc:Choice xmlns:v="urn:schemas-microsoft-com:vml" Requires="v">
                <p:oleObj spid="_x0000_s12596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44754" y="1593"/>
                        <a:ext cx="1719" cy="1587"/>
                      </a:xfrm>
                      <a:prstGeom prst="rect">
                        <a:avLst/>
                      </a:prstGeom>
                    </p:spPr>
                  </p:pic>
                </p:oleObj>
              </mc:Fallback>
            </mc:AlternateContent>
          </a:graphicData>
        </a:graphic>
      </p:graphicFrame>
      <p:grpSp>
        <p:nvGrpSpPr>
          <p:cNvPr id="3" name="Group 2"/>
          <p:cNvGrpSpPr/>
          <p:nvPr/>
        </p:nvGrpSpPr>
        <p:grpSpPr>
          <a:xfrm>
            <a:off x="479377" y="1469866"/>
            <a:ext cx="6398290" cy="4460755"/>
            <a:chOff x="213759" y="1001486"/>
            <a:chExt cx="4709933" cy="5397514"/>
          </a:xfrm>
        </p:grpSpPr>
        <p:sp>
          <p:nvSpPr>
            <p:cNvPr id="4" name="Rectangle 3"/>
            <p:cNvSpPr/>
            <p:nvPr/>
          </p:nvSpPr>
          <p:spPr bwMode="auto">
            <a:xfrm>
              <a:off x="213759" y="1001486"/>
              <a:ext cx="4709933" cy="5397514"/>
            </a:xfrm>
            <a:prstGeom prst="rect">
              <a:avLst/>
            </a:prstGeom>
            <a:noFill/>
            <a:ln w="25400" cap="flat" cmpd="sng" algn="ctr">
              <a:solidFill>
                <a:srgbClr val="29394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0000" tIns="46800" rIns="90000" bIns="46800" numCol="1" rtlCol="0" anchor="ctr" anchorCtr="0" compatLnSpc="1">
              <a:prstTxWarp prst="textNoShape">
                <a:avLst/>
              </a:prstTxWarp>
            </a:bodyPr>
            <a:lstStyle/>
            <a:p>
              <a:pPr algn="l">
                <a:buClr>
                  <a:srgbClr val="1F497D"/>
                </a:buClr>
              </a:pPr>
              <a:endParaRPr lang="nb-NO" b="1" dirty="0">
                <a:solidFill>
                  <a:prstClr val="black">
                    <a:lumMod val="50000"/>
                    <a:lumOff val="50000"/>
                  </a:prstClr>
                </a:solidFill>
              </a:endParaRPr>
            </a:p>
          </p:txBody>
        </p:sp>
        <p:sp>
          <p:nvSpPr>
            <p:cNvPr id="5" name="Rectangle 4"/>
            <p:cNvSpPr/>
            <p:nvPr/>
          </p:nvSpPr>
          <p:spPr bwMode="auto">
            <a:xfrm>
              <a:off x="213759" y="1004791"/>
              <a:ext cx="4704547" cy="183852"/>
            </a:xfrm>
            <a:prstGeom prst="rect">
              <a:avLst/>
            </a:prstGeom>
            <a:solidFill>
              <a:srgbClr val="293947"/>
            </a:solidFill>
            <a:ln w="19050" cap="flat" cmpd="sng" algn="ctr">
              <a:solidFill>
                <a:srgbClr val="293947"/>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buClr>
                  <a:srgbClr val="1F497D"/>
                </a:buClr>
              </a:pPr>
              <a:r>
                <a:rPr lang="nb-NO" sz="1200" b="1" dirty="0">
                  <a:solidFill>
                    <a:prstClr val="white"/>
                  </a:solidFill>
                </a:rPr>
                <a:t>BRUKERTILFREDSHETSSCORE SORTERT PER SEKTOR</a:t>
              </a:r>
            </a:p>
          </p:txBody>
        </p:sp>
      </p:grpSp>
      <p:sp>
        <p:nvSpPr>
          <p:cNvPr id="10" name="Rectangle 9"/>
          <p:cNvSpPr/>
          <p:nvPr/>
        </p:nvSpPr>
        <p:spPr bwMode="auto">
          <a:xfrm>
            <a:off x="7212389" y="1469866"/>
            <a:ext cx="3647252" cy="4460755"/>
          </a:xfrm>
          <a:prstGeom prst="rect">
            <a:avLst/>
          </a:prstGeom>
          <a:noFill/>
          <a:ln w="25400" cap="flat" cmpd="sng" algn="ctr">
            <a:solidFill>
              <a:srgbClr val="29394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0000" tIns="46800" rIns="90000" bIns="46800" numCol="1" rtlCol="0" anchor="ctr" anchorCtr="0" compatLnSpc="1">
            <a:prstTxWarp prst="textNoShape">
              <a:avLst/>
            </a:prstTxWarp>
          </a:bodyPr>
          <a:lstStyle/>
          <a:p>
            <a:pPr lvl="1" algn="l">
              <a:buClr>
                <a:srgbClr val="1F497D"/>
              </a:buCl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a:p>
            <a:pPr marL="635000" lvl="1" indent="-177800">
              <a:buClr>
                <a:srgbClr val="1F497D"/>
              </a:buClr>
              <a:buFont typeface="Arial" pitchFamily="34" charset="0"/>
              <a:buChar char="•"/>
            </a:pPr>
            <a:endParaRPr lang="nb-NO" sz="1100" dirty="0">
              <a:solidFill>
                <a:prstClr val="black"/>
              </a:solidFill>
            </a:endParaRPr>
          </a:p>
        </p:txBody>
      </p:sp>
      <p:sp>
        <p:nvSpPr>
          <p:cNvPr id="11" name="Rectangle 10"/>
          <p:cNvSpPr/>
          <p:nvPr/>
        </p:nvSpPr>
        <p:spPr bwMode="auto">
          <a:xfrm>
            <a:off x="7212530" y="1461991"/>
            <a:ext cx="3642915" cy="183852"/>
          </a:xfrm>
          <a:prstGeom prst="rect">
            <a:avLst/>
          </a:prstGeom>
          <a:solidFill>
            <a:srgbClr val="293947"/>
          </a:solidFill>
          <a:ln w="19050" cap="flat" cmpd="sng" algn="ctr">
            <a:solidFill>
              <a:srgbClr val="293947"/>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buClr>
                <a:srgbClr val="1F497D"/>
              </a:buClr>
            </a:pPr>
            <a:r>
              <a:rPr lang="nb-NO" sz="1200" b="1" dirty="0">
                <a:solidFill>
                  <a:prstClr val="white"/>
                </a:solidFill>
              </a:rPr>
              <a:t>VIKTIGSTE FUNN</a:t>
            </a:r>
          </a:p>
        </p:txBody>
      </p:sp>
      <p:sp>
        <p:nvSpPr>
          <p:cNvPr id="17" name="Isosceles Triangle 16"/>
          <p:cNvSpPr/>
          <p:nvPr/>
        </p:nvSpPr>
        <p:spPr bwMode="auto">
          <a:xfrm rot="5400000">
            <a:off x="6458962" y="3610243"/>
            <a:ext cx="1143190" cy="180000"/>
          </a:xfrm>
          <a:prstGeom prst="triangle">
            <a:avLst/>
          </a:prstGeom>
          <a:solidFill>
            <a:schemeClr val="bg1">
              <a:lumMod val="75000"/>
            </a:schemeClr>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buClr>
                <a:srgbClr val="1F497D"/>
              </a:buClr>
            </a:pPr>
            <a:endParaRPr lang="nb-NO" sz="1000" b="1" dirty="0">
              <a:solidFill>
                <a:prstClr val="white"/>
              </a:solidFill>
            </a:endParaRPr>
          </a:p>
        </p:txBody>
      </p:sp>
      <p:sp>
        <p:nvSpPr>
          <p:cNvPr id="14" name="Rectangle 13"/>
          <p:cNvSpPr/>
          <p:nvPr/>
        </p:nvSpPr>
        <p:spPr>
          <a:xfrm>
            <a:off x="7074115" y="1651613"/>
            <a:ext cx="3829084" cy="2092881"/>
          </a:xfrm>
          <a:prstGeom prst="rect">
            <a:avLst/>
          </a:prstGeom>
        </p:spPr>
        <p:txBody>
          <a:bodyPr wrap="square">
            <a:spAutoFit/>
          </a:bodyPr>
          <a:lstStyle/>
          <a:p>
            <a:pPr marL="266700" indent="-171450">
              <a:spcBef>
                <a:spcPts val="600"/>
              </a:spcBef>
              <a:buClr>
                <a:srgbClr val="1F497D"/>
              </a:buClr>
              <a:buFont typeface="Arial" panose="020B0604020202020204" pitchFamily="34" charset="0"/>
              <a:buChar char="•"/>
            </a:pPr>
            <a:r>
              <a:rPr lang="nb-NO" sz="1200" dirty="0">
                <a:solidFill>
                  <a:prstClr val="black"/>
                </a:solidFill>
              </a:rPr>
              <a:t>Uavhengig av sektor er brukerne i </a:t>
            </a:r>
            <a:r>
              <a:rPr lang="nb-NO" sz="1200" b="1" dirty="0" smtClean="0">
                <a:solidFill>
                  <a:prstClr val="black"/>
                </a:solidFill>
              </a:rPr>
              <a:t>Alstahaug </a:t>
            </a:r>
            <a:r>
              <a:rPr lang="nb-NO" sz="1200" b="1" dirty="0">
                <a:solidFill>
                  <a:prstClr val="black"/>
                </a:solidFill>
              </a:rPr>
              <a:t>kommune</a:t>
            </a:r>
            <a:r>
              <a:rPr lang="nb-NO" sz="1200" dirty="0">
                <a:solidFill>
                  <a:prstClr val="black"/>
                </a:solidFill>
              </a:rPr>
              <a:t> </a:t>
            </a:r>
            <a:r>
              <a:rPr lang="nb-NO" sz="1200" dirty="0" smtClean="0">
                <a:solidFill>
                  <a:prstClr val="black"/>
                </a:solidFill>
              </a:rPr>
              <a:t>over gjennomsnittlig fornøyd med IKT-tilbudet</a:t>
            </a:r>
          </a:p>
          <a:p>
            <a:pPr marL="266700" indent="-171450">
              <a:spcBef>
                <a:spcPts val="600"/>
              </a:spcBef>
              <a:buClr>
                <a:srgbClr val="1F497D"/>
              </a:buClr>
              <a:buFont typeface="Arial" panose="020B0604020202020204" pitchFamily="34" charset="0"/>
              <a:buChar char="•"/>
            </a:pPr>
            <a:r>
              <a:rPr lang="nb-NO" sz="1200" dirty="0" smtClean="0">
                <a:solidFill>
                  <a:prstClr val="black"/>
                </a:solidFill>
              </a:rPr>
              <a:t>I alle sektorer ligger tilfredsheten over gjennomsnittet for alle kommuner </a:t>
            </a:r>
            <a:r>
              <a:rPr lang="nb-NO" sz="1200" dirty="0">
                <a:solidFill>
                  <a:prstClr val="black"/>
                </a:solidFill>
              </a:rPr>
              <a:t/>
            </a:r>
            <a:br>
              <a:rPr lang="nb-NO" sz="1200" dirty="0">
                <a:solidFill>
                  <a:prstClr val="black"/>
                </a:solidFill>
              </a:rPr>
            </a:br>
            <a:endParaRPr lang="nb-NO" sz="1200" dirty="0">
              <a:solidFill>
                <a:prstClr val="black"/>
              </a:solidFill>
            </a:endParaRPr>
          </a:p>
          <a:p>
            <a:pPr marL="266700" indent="-171450">
              <a:spcBef>
                <a:spcPts val="600"/>
              </a:spcBef>
              <a:buClr>
                <a:srgbClr val="1F497D"/>
              </a:buClr>
              <a:buFont typeface="Arial" panose="020B0604020202020204" pitchFamily="34" charset="0"/>
              <a:buChar char="•"/>
            </a:pPr>
            <a:r>
              <a:rPr lang="nb-NO" sz="1200" dirty="0">
                <a:solidFill>
                  <a:prstClr val="black"/>
                </a:solidFill>
              </a:rPr>
              <a:t>Mens brukerne innen </a:t>
            </a:r>
            <a:r>
              <a:rPr lang="nb-NO" sz="1200" dirty="0" smtClean="0">
                <a:solidFill>
                  <a:prstClr val="black"/>
                </a:solidFill>
              </a:rPr>
              <a:t>skole og oppvekst ligger </a:t>
            </a:r>
            <a:r>
              <a:rPr lang="nb-NO" sz="1200" dirty="0">
                <a:solidFill>
                  <a:prstClr val="black"/>
                </a:solidFill>
              </a:rPr>
              <a:t>nærme </a:t>
            </a:r>
            <a:r>
              <a:rPr lang="nb-NO" sz="1200" dirty="0" smtClean="0">
                <a:solidFill>
                  <a:prstClr val="black"/>
                </a:solidFill>
              </a:rPr>
              <a:t>middels, </a:t>
            </a:r>
            <a:r>
              <a:rPr lang="nb-NO" sz="1200" dirty="0">
                <a:solidFill>
                  <a:prstClr val="black"/>
                </a:solidFill>
              </a:rPr>
              <a:t>er brukerne innen </a:t>
            </a:r>
            <a:r>
              <a:rPr lang="nb-NO" sz="1200" dirty="0" smtClean="0">
                <a:solidFill>
                  <a:prstClr val="black"/>
                </a:solidFill>
              </a:rPr>
              <a:t>stab meget fornøyd med tilbudet. </a:t>
            </a:r>
            <a:r>
              <a:rPr lang="nb-NO" sz="1200" dirty="0">
                <a:solidFill>
                  <a:prstClr val="black"/>
                </a:solidFill>
              </a:rPr>
              <a:t>Brukerne i </a:t>
            </a:r>
            <a:r>
              <a:rPr lang="nb-NO" sz="1200" dirty="0" smtClean="0">
                <a:solidFill>
                  <a:prstClr val="black"/>
                </a:solidFill>
              </a:rPr>
              <a:t>helse og omsorger </a:t>
            </a:r>
            <a:r>
              <a:rPr lang="nb-NO" sz="1200" dirty="0">
                <a:solidFill>
                  <a:prstClr val="black"/>
                </a:solidFill>
              </a:rPr>
              <a:t>også </a:t>
            </a:r>
            <a:r>
              <a:rPr lang="nb-NO" sz="1200" dirty="0" smtClean="0">
                <a:solidFill>
                  <a:prstClr val="black"/>
                </a:solidFill>
              </a:rPr>
              <a:t>godt over middels fornøyd med tilbudet.</a:t>
            </a:r>
            <a:endParaRPr lang="nb-NO" sz="1200" dirty="0">
              <a:solidFill>
                <a:prstClr val="black"/>
              </a:solidFill>
            </a:endParaRPr>
          </a:p>
        </p:txBody>
      </p:sp>
      <p:sp>
        <p:nvSpPr>
          <p:cNvPr id="2" name="Title 1"/>
          <p:cNvSpPr>
            <a:spLocks noGrp="1"/>
          </p:cNvSpPr>
          <p:nvPr>
            <p:ph type="title"/>
          </p:nvPr>
        </p:nvSpPr>
        <p:spPr/>
        <p:txBody>
          <a:bodyPr>
            <a:normAutofit/>
          </a:bodyPr>
          <a:lstStyle/>
          <a:p>
            <a:r>
              <a:rPr lang="nb-NO" sz="2400" dirty="0" smtClean="0">
                <a:latin typeface="Verdana" panose="020B0604030504040204" pitchFamily="34" charset="0"/>
                <a:cs typeface="Verdana" panose="020B0604030504040204" pitchFamily="34" charset="0"/>
              </a:rPr>
              <a:t>Tilfredsheten i de ulike sektorene varierer noe</a:t>
            </a:r>
            <a:endParaRPr lang="nb-NO" sz="2400" dirty="0">
              <a:latin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fld id="{9239A2D9-4074-4618-8F61-8F3B583D3BD5}" type="slidenum">
              <a:rPr lang="nb-NO" smtClean="0">
                <a:solidFill>
                  <a:prstClr val="black">
                    <a:tint val="75000"/>
                  </a:prstClr>
                </a:solidFill>
              </a:rPr>
              <a:pPr/>
              <a:t>15</a:t>
            </a:fld>
            <a:endParaRPr lang="nb-NO" dirty="0">
              <a:solidFill>
                <a:prstClr val="black">
                  <a:tint val="75000"/>
                </a:prstClr>
              </a:solidFill>
            </a:endParaRPr>
          </a:p>
        </p:txBody>
      </p:sp>
      <p:sp>
        <p:nvSpPr>
          <p:cNvPr id="15" name="TextBox 14"/>
          <p:cNvSpPr txBox="1"/>
          <p:nvPr/>
        </p:nvSpPr>
        <p:spPr>
          <a:xfrm>
            <a:off x="551384" y="5661248"/>
            <a:ext cx="878983" cy="246221"/>
          </a:xfrm>
          <a:prstGeom prst="rect">
            <a:avLst/>
          </a:prstGeom>
          <a:noFill/>
        </p:spPr>
        <p:txBody>
          <a:bodyPr wrap="square" rtlCol="0">
            <a:spAutoFit/>
          </a:bodyPr>
          <a:lstStyle/>
          <a:p>
            <a:pPr>
              <a:buClr>
                <a:srgbClr val="1F497D"/>
              </a:buClr>
            </a:pPr>
            <a:r>
              <a:rPr lang="nb-NO" sz="1000" dirty="0"/>
              <a:t>n = 139</a:t>
            </a:r>
            <a:endParaRPr lang="nb-NO" sz="1000" dirty="0">
              <a:solidFill>
                <a:srgbClr val="FF0000"/>
              </a:solidFill>
            </a:endParaRPr>
          </a:p>
        </p:txBody>
      </p:sp>
      <p:sp>
        <p:nvSpPr>
          <p:cNvPr id="21" name="TextBox 20"/>
          <p:cNvSpPr txBox="1"/>
          <p:nvPr/>
        </p:nvSpPr>
        <p:spPr>
          <a:xfrm>
            <a:off x="9120336" y="44625"/>
            <a:ext cx="2952328" cy="307777"/>
          </a:xfrm>
          <a:prstGeom prst="rect">
            <a:avLst/>
          </a:prstGeom>
          <a:noFill/>
        </p:spPr>
        <p:txBody>
          <a:bodyPr wrap="square" rtlCol="0">
            <a:spAutoFit/>
          </a:bodyPr>
          <a:lstStyle/>
          <a:p>
            <a:r>
              <a:rPr lang="nb-NO" sz="1400" i="1" dirty="0" smtClean="0">
                <a:solidFill>
                  <a:schemeClr val="bg1">
                    <a:lumMod val="50000"/>
                  </a:schemeClr>
                </a:solidFill>
              </a:rPr>
              <a:t>Oppsummering brukerundersøkelse</a:t>
            </a:r>
            <a:endParaRPr lang="nb-NO" sz="1400" i="1" dirty="0">
              <a:solidFill>
                <a:schemeClr val="bg1">
                  <a:lumMod val="50000"/>
                </a:schemeClr>
              </a:solidFill>
            </a:endParaRPr>
          </a:p>
        </p:txBody>
      </p:sp>
      <p:graphicFrame>
        <p:nvGraphicFramePr>
          <p:cNvPr id="16" name="Chart 15"/>
          <p:cNvGraphicFramePr>
            <a:graphicFrameLocks/>
          </p:cNvGraphicFramePr>
          <p:nvPr>
            <p:extLst/>
          </p:nvPr>
        </p:nvGraphicFramePr>
        <p:xfrm>
          <a:off x="767408" y="2204864"/>
          <a:ext cx="5688632" cy="31683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3558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43838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09" name="think-cell Slide" r:id="rId10" imgW="530" imgH="528" progId="TCLayout.ActiveDocument.1">
                  <p:embed/>
                </p:oleObj>
              </mc:Choice>
              <mc:Fallback>
                <p:oleObj name="think-cell Slide" r:id="rId10" imgW="530" imgH="528"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nb-NO" sz="21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7" name="Plassholder for tekst 2">
            <a:hlinkClick r:id="rId12" action="ppaction://hlinksldjump"/>
          </p:cNvPr>
          <p:cNvSpPr>
            <a:spLocks noGrp="1"/>
          </p:cNvSpPr>
          <p:nvPr>
            <p:custDataLst>
              <p:tags r:id="rId4"/>
            </p:custDataLst>
          </p:nvPr>
        </p:nvSpPr>
        <p:spPr bwMode="gray">
          <a:xfrm>
            <a:off x="334963" y="2360613"/>
            <a:ext cx="11857038"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7950"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Innledning</a:t>
            </a:r>
            <a:endParaRPr lang="nb-NO" dirty="0"/>
          </a:p>
        </p:txBody>
      </p:sp>
      <p:sp>
        <p:nvSpPr>
          <p:cNvPr id="29" name="Plassholder for tekst 2">
            <a:hlinkClick r:id="rId13" action="ppaction://hlinksldjump"/>
          </p:cNvPr>
          <p:cNvSpPr>
            <a:spLocks noGrp="1"/>
          </p:cNvSpPr>
          <p:nvPr>
            <p:custDataLst>
              <p:tags r:id="rId5"/>
            </p:custDataLst>
          </p:nvPr>
        </p:nvSpPr>
        <p:spPr bwMode="gray">
          <a:xfrm>
            <a:off x="334963" y="2895600"/>
            <a:ext cx="11857038"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smtClean="0"/>
              <a:t>Dagens situasjon</a:t>
            </a:r>
          </a:p>
        </p:txBody>
      </p:sp>
      <p:sp>
        <p:nvSpPr>
          <p:cNvPr id="62" name="Plassholder for tekst 2"/>
          <p:cNvSpPr>
            <a:spLocks noGrp="1"/>
          </p:cNvSpPr>
          <p:nvPr>
            <p:custDataLst>
              <p:tags r:id="rId6"/>
            </p:custDataLst>
          </p:nvPr>
        </p:nvSpPr>
        <p:spPr bwMode="gray">
          <a:xfrm>
            <a:off x="334963" y="3429000"/>
            <a:ext cx="11857038" cy="533400"/>
          </a:xfrm>
          <a:prstGeom prst="rect">
            <a:avLst/>
          </a:prstGeom>
          <a:solidFill>
            <a:srgbClr val="DFE5EF"/>
          </a:solidFill>
          <a:ln w="9525">
            <a:noFill/>
          </a:ln>
          <a:extLs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b="1" dirty="0" smtClean="0"/>
              <a:t>Visjon og Ambisjon for digitaliseringsarbeidet</a:t>
            </a:r>
            <a:endParaRPr lang="nb-NO" b="1" dirty="0"/>
          </a:p>
        </p:txBody>
      </p:sp>
      <p:sp>
        <p:nvSpPr>
          <p:cNvPr id="37" name="Plassholder for tekst 2">
            <a:hlinkClick r:id="rId14" action="ppaction://hlinksldjump"/>
          </p:cNvPr>
          <p:cNvSpPr>
            <a:spLocks noGrp="1"/>
          </p:cNvSpPr>
          <p:nvPr>
            <p:custDataLst>
              <p:tags r:id="rId7"/>
            </p:custDataLst>
          </p:nvPr>
        </p:nvSpPr>
        <p:spPr bwMode="gray">
          <a:xfrm>
            <a:off x="334963" y="3962400"/>
            <a:ext cx="11857038"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7950"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Strategiske satsninger, hovedmål og delmål</a:t>
            </a:r>
            <a:endParaRPr lang="nb-NO" dirty="0"/>
          </a:p>
        </p:txBody>
      </p:sp>
      <p:sp>
        <p:nvSpPr>
          <p:cNvPr id="2" name="Title 1"/>
          <p:cNvSpPr>
            <a:spLocks noGrp="1"/>
          </p:cNvSpPr>
          <p:nvPr>
            <p:ph type="title"/>
          </p:nvPr>
        </p:nvSpPr>
        <p:spPr/>
        <p:txBody>
          <a:bodyPr/>
          <a:lstStyle/>
          <a:p>
            <a:fld id="{6F9A0139-1AE0-4E98-B8D9-3944FC9DDB13}" type="datetime'Agenda'">
              <a:rPr lang="nb-NO" altLang="en-US"/>
              <a:pPr/>
              <a:t>Agenda</a:t>
            </a:fld>
            <a:endParaRPr lang="nb-NO"/>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Tree>
    <p:extLst>
      <p:ext uri="{BB962C8B-B14F-4D97-AF65-F5344CB8AC3E}">
        <p14:creationId xmlns:p14="http://schemas.microsoft.com/office/powerpoint/2010/main" val="2073883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967778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08"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rotWithShape="1">
          <a:blip r:embed="rId6"/>
          <a:srcRect t="22767" b="8051"/>
          <a:stretch/>
        </p:blipFill>
        <p:spPr>
          <a:xfrm>
            <a:off x="0" y="1268760"/>
            <a:ext cx="12200190" cy="5256584"/>
          </a:xfrm>
          <a:prstGeom prst="rect">
            <a:avLst/>
          </a:prstGeom>
          <a:solidFill>
            <a:schemeClr val="accent1"/>
          </a:solidFill>
        </p:spPr>
      </p:pic>
      <p:sp>
        <p:nvSpPr>
          <p:cNvPr id="2" name="Title 1"/>
          <p:cNvSpPr>
            <a:spLocks noGrp="1"/>
          </p:cNvSpPr>
          <p:nvPr>
            <p:ph type="title"/>
          </p:nvPr>
        </p:nvSpPr>
        <p:spPr/>
        <p:txBody>
          <a:bodyPr/>
          <a:lstStyle/>
          <a:p>
            <a:r>
              <a:rPr lang="nb-NO" dirty="0" smtClean="0"/>
              <a:t>Alstahaug kommunes digitale visjon</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7" name="Rectangle 6"/>
          <p:cNvSpPr/>
          <p:nvPr/>
        </p:nvSpPr>
        <p:spPr>
          <a:xfrm>
            <a:off x="0" y="1196752"/>
            <a:ext cx="12192000" cy="532859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Content Placeholder 2"/>
          <p:cNvSpPr txBox="1">
            <a:spLocks/>
          </p:cNvSpPr>
          <p:nvPr/>
        </p:nvSpPr>
        <p:spPr>
          <a:xfrm>
            <a:off x="1235460" y="3068960"/>
            <a:ext cx="9721080" cy="720080"/>
          </a:xfrm>
          <a:prstGeom prst="rect">
            <a:avLst/>
          </a:prstGeom>
        </p:spPr>
        <p:txBody>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PF Square Sans Pro Medium" pitchFamily="50" charset="0"/>
              <a:buNone/>
            </a:pPr>
            <a:r>
              <a:rPr lang="nb-NO" sz="2800" b="1" dirty="0" smtClean="0"/>
              <a:t>FREMTIDSRETTET OG TILGJENGELIG FOR DEG</a:t>
            </a:r>
            <a:endParaRPr lang="nb-NO" sz="2800" b="1" dirty="0"/>
          </a:p>
          <a:p>
            <a:pPr marL="0" indent="0">
              <a:buFont typeface="PF Square Sans Pro Medium" pitchFamily="50" charset="0"/>
              <a:buNone/>
            </a:pPr>
            <a:endParaRPr lang="nb-NO" sz="2800" dirty="0" smtClean="0"/>
          </a:p>
          <a:p>
            <a:pPr marL="0" indent="0">
              <a:buFont typeface="PF Square Sans Pro Medium" pitchFamily="50" charset="0"/>
              <a:buNone/>
            </a:pPr>
            <a:endParaRPr lang="nb-NO" sz="2800" dirty="0" smtClean="0"/>
          </a:p>
        </p:txBody>
      </p:sp>
    </p:spTree>
    <p:extLst>
      <p:ext uri="{BB962C8B-B14F-4D97-AF65-F5344CB8AC3E}">
        <p14:creationId xmlns:p14="http://schemas.microsoft.com/office/powerpoint/2010/main" val="4241242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86"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rotWithShape="1">
          <a:blip r:embed="rId6"/>
          <a:srcRect t="14393" b="23292"/>
          <a:stretch/>
        </p:blipFill>
        <p:spPr>
          <a:xfrm>
            <a:off x="-29496" y="1412776"/>
            <a:ext cx="12380375" cy="4732498"/>
          </a:xfrm>
          <a:prstGeom prst="rect">
            <a:avLst/>
          </a:prstGeom>
        </p:spPr>
      </p:pic>
      <p:sp>
        <p:nvSpPr>
          <p:cNvPr id="2" name="Title 1"/>
          <p:cNvSpPr>
            <a:spLocks noGrp="1"/>
          </p:cNvSpPr>
          <p:nvPr>
            <p:ph type="title"/>
          </p:nvPr>
        </p:nvSpPr>
        <p:spPr/>
        <p:txBody>
          <a:bodyPr/>
          <a:lstStyle/>
          <a:p>
            <a:r>
              <a:rPr lang="nb-NO" dirty="0" smtClean="0"/>
              <a:t>Alstahaug kommunes digitale ambisjon </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Content Placeholder 2"/>
          <p:cNvSpPr txBox="1">
            <a:spLocks/>
          </p:cNvSpPr>
          <p:nvPr/>
        </p:nvSpPr>
        <p:spPr>
          <a:xfrm>
            <a:off x="479376" y="2060848"/>
            <a:ext cx="11089232" cy="2736304"/>
          </a:xfrm>
          <a:prstGeom prst="rect">
            <a:avLst/>
          </a:prstGeom>
          <a:solidFill>
            <a:schemeClr val="bg1">
              <a:alpha val="67000"/>
            </a:schemeClr>
          </a:solidFill>
        </p:spPr>
        <p:txBody>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PF Square Sans Pro Medium" pitchFamily="50" charset="0"/>
              <a:buNone/>
            </a:pPr>
            <a:r>
              <a:rPr lang="nb-NO" sz="2000" b="1" dirty="0" smtClean="0">
                <a:solidFill>
                  <a:schemeClr val="tx2">
                    <a:lumMod val="50000"/>
                  </a:schemeClr>
                </a:solidFill>
              </a:rPr>
              <a:t>AMBISJON 2022</a:t>
            </a:r>
            <a:r>
              <a:rPr lang="nb-NO" sz="2000" dirty="0" smtClean="0">
                <a:solidFill>
                  <a:schemeClr val="tx2">
                    <a:lumMod val="50000"/>
                  </a:schemeClr>
                </a:solidFill>
              </a:rPr>
              <a:t> </a:t>
            </a:r>
          </a:p>
          <a:p>
            <a:r>
              <a:rPr lang="nb-NO" sz="1600" dirty="0">
                <a:solidFill>
                  <a:schemeClr val="tx2">
                    <a:lumMod val="50000"/>
                  </a:schemeClr>
                </a:solidFill>
              </a:rPr>
              <a:t>I</a:t>
            </a:r>
            <a:r>
              <a:rPr lang="nb-NO" sz="1600" dirty="0" smtClean="0">
                <a:solidFill>
                  <a:schemeClr val="tx2">
                    <a:lumMod val="50000"/>
                  </a:schemeClr>
                </a:solidFill>
              </a:rPr>
              <a:t>nnbyggerne i Alstahaug bruker digitale tjenester som hovedkanal i dialog med kommunen</a:t>
            </a:r>
          </a:p>
          <a:p>
            <a:r>
              <a:rPr lang="nb-NO" sz="1600" dirty="0">
                <a:solidFill>
                  <a:schemeClr val="tx2">
                    <a:lumMod val="50000"/>
                  </a:schemeClr>
                </a:solidFill>
              </a:rPr>
              <a:t>I</a:t>
            </a:r>
            <a:r>
              <a:rPr lang="nb-NO" sz="1600" dirty="0" smtClean="0">
                <a:solidFill>
                  <a:schemeClr val="tx2">
                    <a:lumMod val="50000"/>
                  </a:schemeClr>
                </a:solidFill>
              </a:rPr>
              <a:t>nnbyggere med behov for det, bruker velferdsteknologi for å bo lengre hjemme</a:t>
            </a:r>
          </a:p>
          <a:p>
            <a:r>
              <a:rPr lang="nb-NO" sz="1600" dirty="0">
                <a:solidFill>
                  <a:schemeClr val="tx2">
                    <a:lumMod val="50000"/>
                  </a:schemeClr>
                </a:solidFill>
              </a:rPr>
              <a:t>E</a:t>
            </a:r>
            <a:r>
              <a:rPr lang="nb-NO" sz="1600" dirty="0" smtClean="0">
                <a:solidFill>
                  <a:schemeClr val="tx2">
                    <a:lumMod val="50000"/>
                  </a:schemeClr>
                </a:solidFill>
              </a:rPr>
              <a:t>lever har lik tilgang til digitale hjelpemidler, internett og digital læring </a:t>
            </a:r>
          </a:p>
          <a:p>
            <a:r>
              <a:rPr lang="nb-NO" sz="1600" dirty="0" smtClean="0">
                <a:solidFill>
                  <a:schemeClr val="tx2">
                    <a:lumMod val="50000"/>
                  </a:schemeClr>
                </a:solidFill>
              </a:rPr>
              <a:t>Innbyggere og næringsliv deltar i utvikling av nye tjenester, og alle lederne i kommunen tar ansvar for digitaliseringen</a:t>
            </a:r>
          </a:p>
          <a:p>
            <a:r>
              <a:rPr lang="nb-NO" sz="1600" dirty="0" smtClean="0">
                <a:solidFill>
                  <a:schemeClr val="tx2">
                    <a:lumMod val="50000"/>
                  </a:schemeClr>
                </a:solidFill>
              </a:rPr>
              <a:t>Digitale tjenester og løsninger bidrar til at kommunens økonomi er bærekraftig, og at kostnader til manuelle arbeidsprosesser er vesentlig redusert</a:t>
            </a:r>
          </a:p>
          <a:p>
            <a:pPr marL="0" indent="0">
              <a:buNone/>
            </a:pPr>
            <a:endParaRPr lang="nb-NO" sz="1800" dirty="0">
              <a:solidFill>
                <a:schemeClr val="tx2">
                  <a:lumMod val="50000"/>
                </a:schemeClr>
              </a:solidFill>
            </a:endParaRPr>
          </a:p>
          <a:p>
            <a:pPr marL="0" indent="0">
              <a:buFont typeface="PF Square Sans Pro Medium" pitchFamily="50" charset="0"/>
              <a:buNone/>
            </a:pPr>
            <a:r>
              <a:rPr lang="nb-NO" sz="2000" dirty="0" smtClean="0">
                <a:solidFill>
                  <a:schemeClr val="tx2">
                    <a:lumMod val="50000"/>
                  </a:schemeClr>
                </a:solidFill>
              </a:rPr>
              <a:t/>
            </a:r>
            <a:br>
              <a:rPr lang="nb-NO" sz="2000" dirty="0" smtClean="0">
                <a:solidFill>
                  <a:schemeClr val="tx2">
                    <a:lumMod val="50000"/>
                  </a:schemeClr>
                </a:solidFill>
              </a:rPr>
            </a:br>
            <a:endParaRPr lang="nb-NO" sz="2000" dirty="0">
              <a:solidFill>
                <a:schemeClr val="tx2">
                  <a:lumMod val="50000"/>
                </a:schemeClr>
              </a:solidFill>
            </a:endParaRPr>
          </a:p>
        </p:txBody>
      </p:sp>
      <p:sp>
        <p:nvSpPr>
          <p:cNvPr id="5" name="TextBox 4"/>
          <p:cNvSpPr txBox="1"/>
          <p:nvPr/>
        </p:nvSpPr>
        <p:spPr>
          <a:xfrm>
            <a:off x="10992544" y="10306"/>
            <a:ext cx="1199457" cy="369332"/>
          </a:xfrm>
          <a:prstGeom prst="rect">
            <a:avLst/>
          </a:prstGeom>
          <a:noFill/>
        </p:spPr>
        <p:txBody>
          <a:bodyPr wrap="square" rtlCol="0">
            <a:spAutoFit/>
          </a:bodyPr>
          <a:lstStyle/>
          <a:p>
            <a:r>
              <a:rPr lang="nb-NO" i="1" dirty="0" smtClean="0">
                <a:solidFill>
                  <a:schemeClr val="bg1">
                    <a:lumMod val="50000"/>
                  </a:schemeClr>
                </a:solidFill>
              </a:rPr>
              <a:t>Ambisjon</a:t>
            </a:r>
            <a:endParaRPr lang="nb-NO" i="1" dirty="0">
              <a:solidFill>
                <a:schemeClr val="bg1">
                  <a:lumMod val="50000"/>
                </a:schemeClr>
              </a:solidFill>
            </a:endParaRPr>
          </a:p>
        </p:txBody>
      </p:sp>
    </p:spTree>
    <p:extLst>
      <p:ext uri="{BB962C8B-B14F-4D97-AF65-F5344CB8AC3E}">
        <p14:creationId xmlns:p14="http://schemas.microsoft.com/office/powerpoint/2010/main" val="3119987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75599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57" name="think-cell Slide" r:id="rId10" imgW="530" imgH="528" progId="TCLayout.ActiveDocument.1">
                  <p:embed/>
                </p:oleObj>
              </mc:Choice>
              <mc:Fallback>
                <p:oleObj name="think-cell Slide" r:id="rId10" imgW="530" imgH="528"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nb-NO" sz="2100" b="1"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7" name="Plassholder for tekst 2">
            <a:hlinkClick r:id="rId12" action="ppaction://hlinksldjump"/>
          </p:cNvPr>
          <p:cNvSpPr>
            <a:spLocks noGrp="1"/>
          </p:cNvSpPr>
          <p:nvPr>
            <p:custDataLst>
              <p:tags r:id="rId4"/>
            </p:custDataLst>
          </p:nvPr>
        </p:nvSpPr>
        <p:spPr bwMode="gray">
          <a:xfrm>
            <a:off x="334963" y="2360613"/>
            <a:ext cx="11857038"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7950"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Innledning</a:t>
            </a:r>
            <a:endParaRPr lang="nb-NO" dirty="0"/>
          </a:p>
        </p:txBody>
      </p:sp>
      <p:sp>
        <p:nvSpPr>
          <p:cNvPr id="29" name="Plassholder for tekst 2">
            <a:hlinkClick r:id="rId13" action="ppaction://hlinksldjump"/>
          </p:cNvPr>
          <p:cNvSpPr>
            <a:spLocks noGrp="1"/>
          </p:cNvSpPr>
          <p:nvPr>
            <p:custDataLst>
              <p:tags r:id="rId5"/>
            </p:custDataLst>
          </p:nvPr>
        </p:nvSpPr>
        <p:spPr bwMode="gray">
          <a:xfrm>
            <a:off x="334963" y="2895600"/>
            <a:ext cx="11857038"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smtClean="0"/>
              <a:t>Dagens situasjon</a:t>
            </a:r>
          </a:p>
        </p:txBody>
      </p:sp>
      <p:sp>
        <p:nvSpPr>
          <p:cNvPr id="35" name="Plassholder for tekst 2">
            <a:hlinkClick r:id="rId14" action="ppaction://hlinksldjump"/>
          </p:cNvPr>
          <p:cNvSpPr>
            <a:spLocks noGrp="1"/>
          </p:cNvSpPr>
          <p:nvPr>
            <p:custDataLst>
              <p:tags r:id="rId6"/>
            </p:custDataLst>
          </p:nvPr>
        </p:nvSpPr>
        <p:spPr bwMode="gray">
          <a:xfrm>
            <a:off x="334963" y="3429000"/>
            <a:ext cx="11857038"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Visjon og Ambisjon for digitaliseringsarbeidet</a:t>
            </a:r>
            <a:endParaRPr lang="nb-NO" dirty="0"/>
          </a:p>
        </p:txBody>
      </p:sp>
      <p:sp>
        <p:nvSpPr>
          <p:cNvPr id="13" name="Plassholder for tekst 2"/>
          <p:cNvSpPr>
            <a:spLocks noGrp="1"/>
          </p:cNvSpPr>
          <p:nvPr>
            <p:custDataLst>
              <p:tags r:id="rId7"/>
            </p:custDataLst>
          </p:nvPr>
        </p:nvSpPr>
        <p:spPr bwMode="gray">
          <a:xfrm>
            <a:off x="334963" y="3962400"/>
            <a:ext cx="11857038" cy="534988"/>
          </a:xfrm>
          <a:prstGeom prst="rect">
            <a:avLst/>
          </a:prstGeom>
          <a:solidFill>
            <a:srgbClr val="DFE5EF"/>
          </a:solidFill>
          <a:ln w="9525">
            <a:noFill/>
          </a:ln>
          <a:extLst>
            <a:ext uri="{91240B29-F687-4F45-9708-019B960494DF}">
              <a14:hiddenLine xmlns:a14="http://schemas.microsoft.com/office/drawing/2010/main" w="9525">
                <a:solidFill>
                  <a:schemeClr val="tx1"/>
                </a:solidFill>
              </a14:hiddenLine>
            </a:ext>
          </a:extLst>
        </p:spPr>
        <p:txBody>
          <a:bodyPr vert="horz" lIns="106363" tIns="107950"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b="1" dirty="0" smtClean="0"/>
              <a:t>Strategiske satsninger, hovedmål og delmål</a:t>
            </a:r>
            <a:endParaRPr lang="nb-NO" b="1" dirty="0"/>
          </a:p>
        </p:txBody>
      </p:sp>
      <p:sp>
        <p:nvSpPr>
          <p:cNvPr id="2" name="Title 1"/>
          <p:cNvSpPr>
            <a:spLocks noGrp="1"/>
          </p:cNvSpPr>
          <p:nvPr>
            <p:ph type="title"/>
          </p:nvPr>
        </p:nvSpPr>
        <p:spPr/>
        <p:txBody>
          <a:bodyPr/>
          <a:lstStyle/>
          <a:p>
            <a:fld id="{6F9A0139-1AE0-4E98-B8D9-3944FC9DDB13}" type="datetime'Agenda'">
              <a:rPr lang="nb-NO" altLang="en-US"/>
              <a:pPr/>
              <a:t>Agenda</a:t>
            </a:fld>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Tree>
    <p:extLst>
      <p:ext uri="{BB962C8B-B14F-4D97-AF65-F5344CB8AC3E}">
        <p14:creationId xmlns:p14="http://schemas.microsoft.com/office/powerpoint/2010/main" val="179382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793537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97" name="think-cell Slide" r:id="rId10" imgW="530" imgH="528" progId="TCLayout.ActiveDocument.1">
                  <p:embed/>
                </p:oleObj>
              </mc:Choice>
              <mc:Fallback>
                <p:oleObj name="think-cell Slide" r:id="rId10" imgW="530" imgH="528"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nb-NO" sz="21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 name="Title 1"/>
          <p:cNvSpPr>
            <a:spLocks noGrp="1"/>
          </p:cNvSpPr>
          <p:nvPr>
            <p:ph type="title"/>
          </p:nvPr>
        </p:nvSpPr>
        <p:spPr/>
        <p:txBody>
          <a:bodyPr/>
          <a:lstStyle/>
          <a:p>
            <a:fld id="{6F9A0139-1AE0-4E98-B8D9-3944FC9DDB13}" type="datetime'Agenda'">
              <a:rPr lang="nb-NO" altLang="en-US"/>
              <a:pPr/>
              <a:t>Agenda</a:t>
            </a:fld>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dirty="0"/>
          </a:p>
        </p:txBody>
      </p:sp>
      <p:sp>
        <p:nvSpPr>
          <p:cNvPr id="17" name="Plassholder for tekst 2">
            <a:hlinkClick r:id="rId12" action="ppaction://hlinksldjump"/>
          </p:cNvPr>
          <p:cNvSpPr>
            <a:spLocks noGrp="1"/>
          </p:cNvSpPr>
          <p:nvPr>
            <p:custDataLst>
              <p:tags r:id="rId4"/>
            </p:custDataLst>
          </p:nvPr>
        </p:nvSpPr>
        <p:spPr bwMode="gray">
          <a:xfrm>
            <a:off x="334964" y="2360613"/>
            <a:ext cx="9231313"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7950"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Innledning</a:t>
            </a:r>
            <a:endParaRPr lang="nb-NO" dirty="0"/>
          </a:p>
        </p:txBody>
      </p:sp>
      <p:sp>
        <p:nvSpPr>
          <p:cNvPr id="30" name="Plassholder for tekst 2">
            <a:hlinkClick r:id="rId13" action="ppaction://hlinksldjump"/>
          </p:cNvPr>
          <p:cNvSpPr>
            <a:spLocks noGrp="1"/>
          </p:cNvSpPr>
          <p:nvPr>
            <p:custDataLst>
              <p:tags r:id="rId5"/>
            </p:custDataLst>
          </p:nvPr>
        </p:nvSpPr>
        <p:spPr bwMode="gray">
          <a:xfrm>
            <a:off x="334964" y="2895600"/>
            <a:ext cx="9231313"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smtClean="0"/>
              <a:t>Dagens situasjon</a:t>
            </a:r>
          </a:p>
        </p:txBody>
      </p:sp>
      <p:sp>
        <p:nvSpPr>
          <p:cNvPr id="36" name="Plassholder for tekst 2">
            <a:hlinkClick r:id="rId14" action="ppaction://hlinksldjump"/>
          </p:cNvPr>
          <p:cNvSpPr>
            <a:spLocks noGrp="1"/>
          </p:cNvSpPr>
          <p:nvPr>
            <p:custDataLst>
              <p:tags r:id="rId6"/>
            </p:custDataLst>
          </p:nvPr>
        </p:nvSpPr>
        <p:spPr bwMode="gray">
          <a:xfrm>
            <a:off x="334964" y="3429000"/>
            <a:ext cx="9231313"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Visjon og Ambisjon for digitaliseringsarbeidet</a:t>
            </a:r>
            <a:endParaRPr lang="nb-NO" dirty="0"/>
          </a:p>
        </p:txBody>
      </p:sp>
      <p:sp>
        <p:nvSpPr>
          <p:cNvPr id="44" name="Plassholder for tekst 2">
            <a:hlinkClick r:id="rId15" action="ppaction://hlinksldjump"/>
          </p:cNvPr>
          <p:cNvSpPr>
            <a:spLocks noGrp="1"/>
          </p:cNvSpPr>
          <p:nvPr>
            <p:custDataLst>
              <p:tags r:id="rId7"/>
            </p:custDataLst>
          </p:nvPr>
        </p:nvSpPr>
        <p:spPr bwMode="gray">
          <a:xfrm>
            <a:off x="334964" y="3962400"/>
            <a:ext cx="9231313"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7950"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Strategiske satsninger, hovedmål og delmål</a:t>
            </a:r>
            <a:endParaRPr lang="nb-NO" dirty="0"/>
          </a:p>
        </p:txBody>
      </p:sp>
    </p:spTree>
    <p:extLst>
      <p:ext uri="{BB962C8B-B14F-4D97-AF65-F5344CB8AC3E}">
        <p14:creationId xmlns:p14="http://schemas.microsoft.com/office/powerpoint/2010/main" val="2848607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10"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1700808"/>
            <a:ext cx="12192000" cy="29523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lstStyle/>
          <a:p>
            <a:r>
              <a:rPr lang="nb-NO" dirty="0" smtClean="0"/>
              <a:t>Satsningsområde 1: Digitale innbyggere og næringsliv</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TextBox 3"/>
          <p:cNvSpPr txBox="1"/>
          <p:nvPr/>
        </p:nvSpPr>
        <p:spPr>
          <a:xfrm>
            <a:off x="335360" y="2492896"/>
            <a:ext cx="6624736" cy="1200329"/>
          </a:xfrm>
          <a:prstGeom prst="rect">
            <a:avLst/>
          </a:prstGeom>
          <a:noFill/>
        </p:spPr>
        <p:txBody>
          <a:bodyPr wrap="square" rtlCol="0">
            <a:spAutoFit/>
          </a:bodyPr>
          <a:lstStyle/>
          <a:p>
            <a:r>
              <a:rPr lang="nb-NO" sz="2400" dirty="0" smtClean="0">
                <a:solidFill>
                  <a:srgbClr val="000000"/>
                </a:solidFill>
              </a:rPr>
              <a:t>Innbyggere og næringsliv har tilgang på selvbetjeningstjenester og kommunikasjon med kommunen når de selv ønsker det</a:t>
            </a:r>
            <a:endParaRPr lang="nb-NO" sz="2400" dirty="0">
              <a:solidFill>
                <a:srgbClr val="000000"/>
              </a:solidFill>
            </a:endParaRPr>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r="6840"/>
          <a:stretch/>
        </p:blipFill>
        <p:spPr>
          <a:xfrm>
            <a:off x="6672064" y="1412776"/>
            <a:ext cx="5126360" cy="3672408"/>
          </a:xfrm>
          <a:prstGeom prst="rect">
            <a:avLst/>
          </a:prstGeom>
        </p:spPr>
      </p:pic>
    </p:spTree>
    <p:extLst>
      <p:ext uri="{BB962C8B-B14F-4D97-AF65-F5344CB8AC3E}">
        <p14:creationId xmlns:p14="http://schemas.microsoft.com/office/powerpoint/2010/main" val="1418638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1: Digitale </a:t>
            </a:r>
            <a:r>
              <a:rPr lang="nb-NO" dirty="0"/>
              <a:t>innbyggere og </a:t>
            </a:r>
            <a:r>
              <a:rPr lang="nb-NO" dirty="0" smtClean="0"/>
              <a:t>næringsliv: Hovedmål og delmål</a:t>
            </a:r>
            <a:endParaRPr lang="nb-NO" b="1"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graphicFrame>
        <p:nvGraphicFramePr>
          <p:cNvPr id="5" name="Table 4"/>
          <p:cNvGraphicFramePr>
            <a:graphicFrameLocks noGrp="1"/>
          </p:cNvGraphicFramePr>
          <p:nvPr>
            <p:extLst/>
          </p:nvPr>
        </p:nvGraphicFramePr>
        <p:xfrm>
          <a:off x="479376" y="1700808"/>
          <a:ext cx="11089231" cy="3657890"/>
        </p:xfrm>
        <a:graphic>
          <a:graphicData uri="http://schemas.openxmlformats.org/drawingml/2006/table">
            <a:tbl>
              <a:tblPr>
                <a:tableStyleId>{616DA210-FB5B-4158-B5E0-FEB733F419BA}</a:tableStyleId>
              </a:tblPr>
              <a:tblGrid>
                <a:gridCol w="504056"/>
                <a:gridCol w="4734950"/>
                <a:gridCol w="5850225"/>
              </a:tblGrid>
              <a:tr h="477297">
                <a:tc>
                  <a:txBody>
                    <a:bodyPr/>
                    <a:lstStyle/>
                    <a:p>
                      <a:pPr algn="l" fontAlgn="ctr"/>
                      <a:endParaRPr lang="nb-NO" sz="1200" b="1"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a:txBody>
                    <a:bodyPr/>
                    <a:lstStyle/>
                    <a:p>
                      <a:pPr algn="l" fontAlgn="ctr"/>
                      <a:r>
                        <a:rPr lang="nb-NO" sz="1400" b="1" u="none" strike="noStrike" dirty="0" smtClean="0">
                          <a:effectLst/>
                        </a:rPr>
                        <a:t>Hovedmål</a:t>
                      </a:r>
                      <a:endParaRPr lang="nb-NO" sz="1400" b="1"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a:txBody>
                    <a:bodyPr/>
                    <a:lstStyle/>
                    <a:p>
                      <a:pPr algn="l" fontAlgn="ctr"/>
                      <a:r>
                        <a:rPr lang="nb-NO" sz="1400" b="1" u="none" strike="noStrike" dirty="0" smtClean="0">
                          <a:solidFill>
                            <a:schemeClr val="tx1"/>
                          </a:solidFill>
                          <a:effectLst/>
                        </a:rPr>
                        <a:t>Delmål</a:t>
                      </a:r>
                      <a:endParaRPr lang="nb-NO" sz="1400" b="1" i="0" u="none" strike="noStrike" dirty="0">
                        <a:solidFill>
                          <a:schemeClr val="tx1"/>
                        </a:solidFill>
                        <a:effectLst/>
                        <a:latin typeface="Calibri" panose="020F0502020204030204" pitchFamily="34" charset="0"/>
                      </a:endParaRPr>
                    </a:p>
                  </a:txBody>
                  <a:tcPr marL="45720" marR="45720" anchor="ctr">
                    <a:solidFill>
                      <a:schemeClr val="accent5">
                        <a:lumMod val="20000"/>
                        <a:lumOff val="80000"/>
                      </a:schemeClr>
                    </a:solidFill>
                  </a:tcPr>
                </a:tc>
              </a:tr>
              <a:tr h="1106879">
                <a:tc rowSpan="3">
                  <a:txBody>
                    <a:bodyPr/>
                    <a:lstStyle/>
                    <a:p>
                      <a:pPr algn="ctr" fontAlgn="ctr"/>
                      <a:r>
                        <a:rPr lang="nb-NO" sz="1400" b="1" i="0" u="none" strike="noStrike" dirty="0" smtClean="0">
                          <a:solidFill>
                            <a:srgbClr val="000000"/>
                          </a:solidFill>
                          <a:effectLst/>
                          <a:latin typeface="Calibri" panose="020F0502020204030204" pitchFamily="34" charset="0"/>
                        </a:rPr>
                        <a:t>1</a:t>
                      </a:r>
                      <a:endParaRPr lang="nb-NO" sz="1400" b="1"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rowSpan="3">
                  <a:txBody>
                    <a:bodyPr/>
                    <a:lstStyle/>
                    <a:p>
                      <a:pPr algn="l" fontAlgn="ctr"/>
                      <a:r>
                        <a:rPr lang="nb-NO" sz="1400" u="none" strike="noStrike" dirty="0">
                          <a:effectLst/>
                        </a:rPr>
                        <a:t>Kommunen har </a:t>
                      </a:r>
                      <a:r>
                        <a:rPr lang="nb-NO" sz="1400" u="none" strike="noStrike" dirty="0" smtClean="0">
                          <a:effectLst/>
                        </a:rPr>
                        <a:t>smarte </a:t>
                      </a:r>
                      <a:r>
                        <a:rPr lang="nb-NO" sz="1400" u="none" strike="noStrike" dirty="0">
                          <a:effectLst/>
                        </a:rPr>
                        <a:t>digitale løsninger som forenkler innbyggerens møte med kommunen og tjenestene. Digital kommunikasjon er et naturlig førstevalg. </a:t>
                      </a:r>
                      <a:br>
                        <a:rPr lang="nb-NO" sz="1400" u="none" strike="noStrike" dirty="0">
                          <a:effectLst/>
                        </a:rPr>
                      </a:b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a:txBody>
                    <a:bodyPr/>
                    <a:lstStyle/>
                    <a:p>
                      <a:pPr algn="l" fontAlgn="ctr"/>
                      <a:r>
                        <a:rPr lang="nb-NO" sz="1400" u="none" strike="noStrike" dirty="0">
                          <a:effectLst/>
                        </a:rPr>
                        <a:t>Etablere en innbyggerportal med Min Side-løsning og god søkemotor, hvor innbyggeren finner lett tilgjengelig informasjon om tjenester, kan søke på tjenester og saker, og har lett tilgang til meldinger fra kommunen, varsler, informasjon om bolig, barnehageplass, helsetjenester med mer. Innbyggerne får meldinger </a:t>
                      </a:r>
                      <a:r>
                        <a:rPr lang="nb-NO" sz="1400" u="none" strike="noStrike" dirty="0" smtClean="0">
                          <a:effectLst/>
                        </a:rPr>
                        <a:t>og kan</a:t>
                      </a:r>
                      <a:r>
                        <a:rPr lang="nb-NO" sz="1400" u="none" strike="noStrike" baseline="0" dirty="0" smtClean="0">
                          <a:effectLst/>
                        </a:rPr>
                        <a:t> svare </a:t>
                      </a:r>
                      <a:r>
                        <a:rPr lang="nb-NO" sz="1400" u="none" strike="noStrike" dirty="0" smtClean="0">
                          <a:effectLst/>
                        </a:rPr>
                        <a:t>ved</a:t>
                      </a:r>
                      <a:r>
                        <a:rPr lang="nb-NO" sz="1400" u="none" strike="noStrike" baseline="0" dirty="0" smtClean="0">
                          <a:effectLst/>
                        </a:rPr>
                        <a:t> hjelp av</a:t>
                      </a:r>
                      <a:r>
                        <a:rPr lang="nb-NO" sz="1400" u="none" strike="noStrike" dirty="0" smtClean="0">
                          <a:effectLst/>
                        </a:rPr>
                        <a:t> </a:t>
                      </a:r>
                      <a:r>
                        <a:rPr lang="nb-NO" sz="1400" u="none" strike="noStrike" dirty="0" err="1">
                          <a:effectLst/>
                        </a:rPr>
                        <a:t>SvarUt</a:t>
                      </a:r>
                      <a:r>
                        <a:rPr lang="nb-NO" sz="1400" u="none" strike="noStrike" dirty="0">
                          <a:effectLst/>
                        </a:rPr>
                        <a:t> og </a:t>
                      </a:r>
                      <a:r>
                        <a:rPr lang="nb-NO" sz="1400" u="none" strike="noStrike" dirty="0" err="1">
                          <a:effectLst/>
                        </a:rPr>
                        <a:t>SvarInn</a:t>
                      </a:r>
                      <a:r>
                        <a:rPr lang="nb-NO" sz="1400" u="none" strike="noStrike" dirty="0">
                          <a:effectLst/>
                        </a:rPr>
                        <a:t>. </a:t>
                      </a: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r>
              <a:tr h="596471">
                <a:tc vMerge="1">
                  <a:txBody>
                    <a:bodyPr/>
                    <a:lstStyle/>
                    <a:p>
                      <a:endParaRPr lang="nb-NO"/>
                    </a:p>
                  </a:txBody>
                  <a:tcPr/>
                </a:tc>
                <a:tc vMerge="1">
                  <a:txBody>
                    <a:bodyPr/>
                    <a:lstStyle/>
                    <a:p>
                      <a:endParaRPr lang="nb-NO"/>
                    </a:p>
                  </a:txBody>
                  <a:tcPr/>
                </a:tc>
                <a:tc>
                  <a:txBody>
                    <a:bodyPr/>
                    <a:lstStyle/>
                    <a:p>
                      <a:pPr algn="l" fontAlgn="ctr"/>
                      <a:r>
                        <a:rPr lang="nb-NO" sz="1400" u="none" strike="noStrike" dirty="0">
                          <a:effectLst/>
                        </a:rPr>
                        <a:t>Hver sektor tilbyr standardiserte selvbetjeningsløsninger støttet opp av automatiserte prosesser. Innbyggeren kan løse saker enkelt på nett, og få svar raskt. </a:t>
                      </a: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r>
              <a:tr h="699673">
                <a:tc vMerge="1">
                  <a:txBody>
                    <a:bodyPr/>
                    <a:lstStyle/>
                    <a:p>
                      <a:endParaRPr lang="nb-NO"/>
                    </a:p>
                  </a:txBody>
                  <a:tcPr/>
                </a:tc>
                <a:tc vMerge="1">
                  <a:txBody>
                    <a:bodyPr/>
                    <a:lstStyle/>
                    <a:p>
                      <a:endParaRPr lang="nb-NO"/>
                    </a:p>
                  </a:txBody>
                  <a:tcPr/>
                </a:tc>
                <a:tc>
                  <a:txBody>
                    <a:bodyPr/>
                    <a:lstStyle/>
                    <a:p>
                      <a:pPr algn="l" fontAlgn="ctr"/>
                      <a:r>
                        <a:rPr lang="nb-NO" sz="1400" u="none" strike="noStrike" dirty="0">
                          <a:effectLst/>
                        </a:rPr>
                        <a:t>Skriftlig kommunikasjon mellom skole og hjem skal foregå digitalt. </a:t>
                      </a:r>
                      <a:r>
                        <a:rPr lang="nb-NO" sz="1400" u="none" strike="noStrike" dirty="0" smtClean="0">
                          <a:effectLst/>
                        </a:rPr>
                        <a:t>Læringsarbeid </a:t>
                      </a:r>
                      <a:r>
                        <a:rPr lang="nb-NO" sz="1400" u="none" strike="noStrike" dirty="0">
                          <a:effectLst/>
                        </a:rPr>
                        <a:t>skal </a:t>
                      </a:r>
                      <a:r>
                        <a:rPr lang="nb-NO" sz="1400" u="none" strike="noStrike" dirty="0" smtClean="0">
                          <a:effectLst/>
                        </a:rPr>
                        <a:t>i hovedsak foregå digitalt</a:t>
                      </a:r>
                      <a:r>
                        <a:rPr lang="nb-NO" sz="1400" u="none" strike="noStrike" baseline="0" dirty="0" smtClean="0">
                          <a:effectLst/>
                        </a:rPr>
                        <a:t> og skolene skal ha en felles strategi for bruk av digitale hjelpemidler i undervisningen </a:t>
                      </a: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r>
              <a:tr h="559313">
                <a:tc>
                  <a:txBody>
                    <a:bodyPr/>
                    <a:lstStyle/>
                    <a:p>
                      <a:pPr algn="ctr" fontAlgn="ctr"/>
                      <a:r>
                        <a:rPr lang="nb-NO" sz="1400" b="1" i="0" u="none" strike="noStrike" dirty="0" smtClean="0">
                          <a:solidFill>
                            <a:srgbClr val="000000"/>
                          </a:solidFill>
                          <a:effectLst/>
                          <a:latin typeface="Calibri" panose="020F0502020204030204" pitchFamily="34" charset="0"/>
                        </a:rPr>
                        <a:t>2</a:t>
                      </a:r>
                      <a:endParaRPr lang="nb-NO" sz="1400" b="1"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a:txBody>
                    <a:bodyPr/>
                    <a:lstStyle/>
                    <a:p>
                      <a:pPr algn="l" fontAlgn="ctr"/>
                      <a:r>
                        <a:rPr lang="nb-NO" sz="1400" u="none" strike="noStrike" dirty="0">
                          <a:effectLst/>
                        </a:rPr>
                        <a:t>Kommunen har full </a:t>
                      </a:r>
                      <a:r>
                        <a:rPr lang="nb-NO" sz="1400" u="none" strike="noStrike" dirty="0" err="1" smtClean="0">
                          <a:effectLst/>
                        </a:rPr>
                        <a:t>nettdekning</a:t>
                      </a: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a:txBody>
                    <a:bodyPr/>
                    <a:lstStyle/>
                    <a:p>
                      <a:pPr algn="l" fontAlgn="ctr"/>
                      <a:r>
                        <a:rPr lang="nb-NO" sz="1400" u="none" strike="noStrike" dirty="0">
                          <a:effectLst/>
                        </a:rPr>
                        <a:t>Kommunen er </a:t>
                      </a:r>
                      <a:r>
                        <a:rPr lang="nb-NO" sz="1400" u="none" strike="noStrike" dirty="0" smtClean="0">
                          <a:effectLst/>
                        </a:rPr>
                        <a:t>en</a:t>
                      </a:r>
                      <a:r>
                        <a:rPr lang="nb-NO" sz="1400" u="none" strike="noStrike" baseline="0" dirty="0" smtClean="0">
                          <a:effectLst/>
                        </a:rPr>
                        <a:t> </a:t>
                      </a:r>
                      <a:r>
                        <a:rPr lang="nb-NO" sz="1400" u="none" strike="noStrike" dirty="0" smtClean="0">
                          <a:effectLst/>
                        </a:rPr>
                        <a:t>pådriver </a:t>
                      </a:r>
                      <a:r>
                        <a:rPr lang="nb-NO" sz="1400" u="none" strike="noStrike" dirty="0">
                          <a:effectLst/>
                        </a:rPr>
                        <a:t>for full </a:t>
                      </a:r>
                      <a:r>
                        <a:rPr lang="nb-NO" sz="1400" u="none" strike="noStrike" dirty="0" err="1">
                          <a:effectLst/>
                        </a:rPr>
                        <a:t>nettdekning</a:t>
                      </a:r>
                      <a:r>
                        <a:rPr lang="nb-NO" sz="1400" u="none" strike="noStrike" dirty="0">
                          <a:effectLst/>
                        </a:rPr>
                        <a:t>, og har oppdatert oversikt over hvor dekningen er god og dårlig. </a:t>
                      </a: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23901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34"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1700808"/>
            <a:ext cx="12192000" cy="29523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lstStyle/>
          <a:p>
            <a:r>
              <a:rPr lang="nb-NO" dirty="0" smtClean="0"/>
              <a:t>Satsningsområde 2: Økt produktivitet og innovasjon</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TextBox 3"/>
          <p:cNvSpPr txBox="1"/>
          <p:nvPr/>
        </p:nvSpPr>
        <p:spPr>
          <a:xfrm>
            <a:off x="335360" y="2492896"/>
            <a:ext cx="6048672" cy="1569660"/>
          </a:xfrm>
          <a:prstGeom prst="rect">
            <a:avLst/>
          </a:prstGeom>
          <a:noFill/>
        </p:spPr>
        <p:txBody>
          <a:bodyPr wrap="square" rtlCol="0">
            <a:spAutoFit/>
          </a:bodyPr>
          <a:lstStyle/>
          <a:p>
            <a:r>
              <a:rPr lang="nb-NO" sz="2400" dirty="0" smtClean="0">
                <a:solidFill>
                  <a:srgbClr val="000000"/>
                </a:solidFill>
              </a:rPr>
              <a:t>Kommunen </a:t>
            </a:r>
            <a:r>
              <a:rPr lang="nb-NO" sz="2400" dirty="0">
                <a:solidFill>
                  <a:srgbClr val="000000"/>
                </a:solidFill>
              </a:rPr>
              <a:t>tar i bruk ny teknologi som bidrar til effektivitet og tjenesteinnovasjon, og ansatte </a:t>
            </a:r>
            <a:r>
              <a:rPr lang="nb-NO" sz="2400" dirty="0" smtClean="0">
                <a:solidFill>
                  <a:srgbClr val="000000"/>
                </a:solidFill>
              </a:rPr>
              <a:t>og ledere tar </a:t>
            </a:r>
            <a:r>
              <a:rPr lang="nb-NO" sz="2400" dirty="0">
                <a:solidFill>
                  <a:srgbClr val="000000"/>
                </a:solidFill>
              </a:rPr>
              <a:t>ansvar for utvikling av tjenestene</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4032" y="1340768"/>
            <a:ext cx="5501296" cy="3672408"/>
          </a:xfrm>
          <a:prstGeom prst="rect">
            <a:avLst/>
          </a:prstGeom>
        </p:spPr>
      </p:pic>
    </p:spTree>
    <p:extLst>
      <p:ext uri="{BB962C8B-B14F-4D97-AF65-F5344CB8AC3E}">
        <p14:creationId xmlns:p14="http://schemas.microsoft.com/office/powerpoint/2010/main" val="2606087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smtClean="0"/>
              <a:t>2: Økt </a:t>
            </a:r>
            <a:r>
              <a:rPr lang="nb-NO" dirty="0"/>
              <a:t>produktivitet og </a:t>
            </a:r>
            <a:r>
              <a:rPr lang="nb-NO" dirty="0" smtClean="0"/>
              <a:t>innovasjon: Hovedmål og delmål</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graphicFrame>
        <p:nvGraphicFramePr>
          <p:cNvPr id="5" name="Table 4"/>
          <p:cNvGraphicFramePr>
            <a:graphicFrameLocks noGrp="1"/>
          </p:cNvGraphicFramePr>
          <p:nvPr>
            <p:extLst>
              <p:ext uri="{D42A27DB-BD31-4B8C-83A1-F6EECF244321}">
                <p14:modId xmlns:p14="http://schemas.microsoft.com/office/powerpoint/2010/main" val="805439760"/>
              </p:ext>
            </p:extLst>
          </p:nvPr>
        </p:nvGraphicFramePr>
        <p:xfrm>
          <a:off x="407368" y="1252538"/>
          <a:ext cx="11233248" cy="3969779"/>
        </p:xfrm>
        <a:graphic>
          <a:graphicData uri="http://schemas.openxmlformats.org/drawingml/2006/table">
            <a:tbl>
              <a:tblPr>
                <a:tableStyleId>{616DA210-FB5B-4158-B5E0-FEB733F419BA}</a:tableStyleId>
              </a:tblPr>
              <a:tblGrid>
                <a:gridCol w="428182"/>
                <a:gridCol w="4022728"/>
                <a:gridCol w="6782338"/>
              </a:tblGrid>
              <a:tr h="0">
                <a:tc>
                  <a:txBody>
                    <a:bodyPr/>
                    <a:lstStyle/>
                    <a:p>
                      <a:pPr algn="l" fontAlgn="b"/>
                      <a:endParaRPr lang="nb-NO" sz="14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400" b="1" u="none" strike="noStrike" dirty="0">
                          <a:effectLst/>
                        </a:rPr>
                        <a:t>Hovedmål</a:t>
                      </a:r>
                      <a:endParaRPr lang="nb-NO" sz="14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400" b="1" u="none" strike="noStrike" dirty="0">
                          <a:effectLst/>
                        </a:rPr>
                        <a:t>Delmål</a:t>
                      </a:r>
                      <a:endParaRPr lang="nb-NO" sz="14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r>
              <a:tr h="317966">
                <a:tc rowSpan="2">
                  <a:txBody>
                    <a:bodyPr/>
                    <a:lstStyle/>
                    <a:p>
                      <a:pPr algn="ctr" fontAlgn="ctr"/>
                      <a:r>
                        <a:rPr lang="nb-NO" sz="1400" b="1" i="0" u="none" strike="noStrike" dirty="0" smtClean="0">
                          <a:solidFill>
                            <a:srgbClr val="000000"/>
                          </a:solidFill>
                          <a:effectLst/>
                          <a:latin typeface="Calibri" panose="020F0502020204030204" pitchFamily="34" charset="0"/>
                        </a:rPr>
                        <a:t>1</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l" fontAlgn="ctr"/>
                      <a:r>
                        <a:rPr lang="nb-NO" sz="1400" u="none" strike="noStrike" dirty="0">
                          <a:effectLst/>
                        </a:rPr>
                        <a:t>Kommunen prioriterer bruk av digitale løsninger der det gir størst </a:t>
                      </a:r>
                      <a:r>
                        <a:rPr lang="nb-NO" sz="1400" u="none" strike="noStrike" dirty="0" smtClean="0">
                          <a:effectLst/>
                        </a:rPr>
                        <a:t>gevinst </a:t>
                      </a:r>
                      <a:r>
                        <a:rPr lang="nb-NO" sz="1400" u="none" strike="noStrike" dirty="0">
                          <a:effectLst/>
                        </a:rPr>
                        <a:t>for tjenesteyting og effektivitet</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a:effectLst/>
                        </a:rPr>
                        <a:t>Systemer anskaffes på bakgrunn av prioriterte behov.</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r h="125084">
                <a:tc vMerge="1">
                  <a:txBody>
                    <a:bodyPr/>
                    <a:lstStyle/>
                    <a:p>
                      <a:endParaRPr lang="nb-NO"/>
                    </a:p>
                  </a:txBody>
                  <a:tcPr/>
                </a:tc>
                <a:tc vMerge="1">
                  <a:txBody>
                    <a:bodyPr/>
                    <a:lstStyle/>
                    <a:p>
                      <a:endParaRPr lang="nb-NO"/>
                    </a:p>
                  </a:txBody>
                  <a:tcPr/>
                </a:tc>
                <a:tc>
                  <a:txBody>
                    <a:bodyPr/>
                    <a:lstStyle/>
                    <a:p>
                      <a:pPr algn="l" fontAlgn="ctr"/>
                      <a:r>
                        <a:rPr lang="nb-NO" sz="1400" u="none" strike="noStrike" dirty="0">
                          <a:effectLst/>
                        </a:rPr>
                        <a:t>Arbeidsprosesser </a:t>
                      </a:r>
                      <a:r>
                        <a:rPr lang="nb-NO" sz="1400" u="none" strike="noStrike" dirty="0" smtClean="0">
                          <a:effectLst/>
                        </a:rPr>
                        <a:t>og prosedyrer oppdateres </a:t>
                      </a:r>
                      <a:r>
                        <a:rPr lang="nb-NO" sz="1400" u="none" strike="noStrike" dirty="0">
                          <a:effectLst/>
                        </a:rPr>
                        <a:t>og endres når nye løsninger innføres. </a:t>
                      </a:r>
                      <a:r>
                        <a:rPr lang="nb-NO" sz="1400" u="none" strike="noStrike" dirty="0" smtClean="0">
                          <a:effectLst/>
                        </a:rPr>
                        <a:t>Gamle løsninger utfases.</a:t>
                      </a:r>
                      <a:r>
                        <a:rPr lang="nb-NO" sz="1400" u="none" strike="noStrike" baseline="0" dirty="0" smtClean="0">
                          <a:effectLst/>
                        </a:rPr>
                        <a:t> </a:t>
                      </a:r>
                      <a:endParaRPr lang="nb-NO" sz="1400" b="0" i="0" u="none" strike="noStrike" dirty="0">
                        <a:solidFill>
                          <a:srgbClr val="000000"/>
                        </a:solidFill>
                        <a:effectLst/>
                        <a:latin typeface="Calibri" panose="020F0502020204030204" pitchFamily="34" charset="0"/>
                      </a:endParaRPr>
                    </a:p>
                  </a:txBody>
                  <a:tcPr marL="45720" marR="45720" anchor="ctr">
                    <a:lnB w="28575" cap="flat" cmpd="sng" algn="ctr">
                      <a:solidFill>
                        <a:schemeClr val="tx1"/>
                      </a:solidFill>
                      <a:prstDash val="solid"/>
                      <a:round/>
                      <a:headEnd type="none" w="med" len="med"/>
                      <a:tailEnd type="none" w="med" len="med"/>
                    </a:lnB>
                    <a:solidFill>
                      <a:schemeClr val="accent5">
                        <a:lumMod val="20000"/>
                        <a:lumOff val="80000"/>
                      </a:schemeClr>
                    </a:solidFill>
                  </a:tcPr>
                </a:tc>
              </a:tr>
              <a:tr h="555694">
                <a:tc>
                  <a:txBody>
                    <a:bodyPr/>
                    <a:lstStyle/>
                    <a:p>
                      <a:pPr algn="ctr" fontAlgn="ctr"/>
                      <a:r>
                        <a:rPr lang="nb-NO" sz="1400" b="1" i="0" u="none" strike="noStrike" dirty="0" smtClean="0">
                          <a:solidFill>
                            <a:srgbClr val="000000"/>
                          </a:solidFill>
                          <a:effectLst/>
                          <a:latin typeface="Calibri" panose="020F0502020204030204" pitchFamily="34" charset="0"/>
                        </a:rPr>
                        <a:t>2</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smtClean="0">
                          <a:effectLst/>
                        </a:rPr>
                        <a:t>Ansatte opplever en fleksibel arbeidsgiver som tilrettelegger for moderne mobile løsninger. </a:t>
                      </a: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nb-NO" sz="1400" u="none" strike="noStrike" dirty="0" smtClean="0">
                          <a:effectLst/>
                        </a:rPr>
                        <a:t>Medarbeidere i kommunen har tilgang til mobile løsninger, og kan jobber hvor som helst, på hva som helst, når som helst. </a:t>
                      </a:r>
                      <a:endParaRPr lang="nb-NO" sz="1400" b="0" i="0" u="none" strike="noStrike" dirty="0" smtClean="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483658">
                <a:tc rowSpan="2">
                  <a:txBody>
                    <a:bodyPr/>
                    <a:lstStyle/>
                    <a:p>
                      <a:pPr algn="ctr" fontAlgn="ctr"/>
                      <a:r>
                        <a:rPr lang="nb-NO" sz="1400" b="1" i="0" u="none" strike="noStrike" dirty="0" smtClean="0">
                          <a:solidFill>
                            <a:srgbClr val="000000"/>
                          </a:solidFill>
                          <a:effectLst/>
                          <a:latin typeface="Calibri" panose="020F0502020204030204" pitchFamily="34" charset="0"/>
                        </a:rPr>
                        <a:t>3</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l" fontAlgn="ctr"/>
                      <a:r>
                        <a:rPr lang="nb-NO" sz="1400" u="none" strike="noStrike" dirty="0">
                          <a:effectLst/>
                        </a:rPr>
                        <a:t>Velferdsteknologi bidrar til økt </a:t>
                      </a:r>
                      <a:r>
                        <a:rPr lang="nb-NO" sz="1400" u="none" strike="noStrike" dirty="0" smtClean="0">
                          <a:effectLst/>
                        </a:rPr>
                        <a:t>effektivitet og kvalitet </a:t>
                      </a:r>
                      <a:r>
                        <a:rPr lang="nb-NO" sz="1400" u="none" strike="noStrike" dirty="0">
                          <a:effectLst/>
                        </a:rPr>
                        <a:t>i helse- og </a:t>
                      </a:r>
                      <a:r>
                        <a:rPr lang="nb-NO" sz="1400" u="none" strike="noStrike" dirty="0" smtClean="0">
                          <a:effectLst/>
                        </a:rPr>
                        <a:t>velferdstjenesten</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a:effectLst/>
                        </a:rPr>
                        <a:t>Bruk av velferdsteknologiske løsninger i </a:t>
                      </a:r>
                      <a:r>
                        <a:rPr lang="nb-NO" sz="1400" u="none" strike="noStrike" dirty="0" smtClean="0">
                          <a:effectLst/>
                        </a:rPr>
                        <a:t>helse</a:t>
                      </a:r>
                      <a:r>
                        <a:rPr lang="nb-NO" sz="1400" u="none" strike="noStrike" baseline="0" dirty="0" smtClean="0">
                          <a:effectLst/>
                        </a:rPr>
                        <a:t>- og velferdstjenesten</a:t>
                      </a:r>
                      <a:r>
                        <a:rPr lang="nb-NO" sz="1400" u="none" strike="noStrike" dirty="0" smtClean="0">
                          <a:effectLst/>
                        </a:rPr>
                        <a:t> </a:t>
                      </a:r>
                      <a:r>
                        <a:rPr lang="nb-NO" sz="1400" u="none" strike="noStrike" dirty="0">
                          <a:effectLst/>
                        </a:rPr>
                        <a:t>benyttes der det gir gevinst for brukeren og kommunen. </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r h="483658">
                <a:tc vMerge="1">
                  <a:txBody>
                    <a:bodyPr/>
                    <a:lstStyle/>
                    <a:p>
                      <a:pPr algn="ctr" fontAlgn="ctr"/>
                      <a:endParaRPr lang="nb-NO" sz="1200" b="1" i="0" u="none" strike="noStrike" dirty="0">
                        <a:solidFill>
                          <a:srgbClr val="000000"/>
                        </a:solidFill>
                        <a:effectLst/>
                        <a:latin typeface="Calibri" panose="020F0502020204030204" pitchFamily="34" charset="0"/>
                      </a:endParaRPr>
                    </a:p>
                  </a:txBody>
                  <a:tcPr marL="45720" marR="45720" anchor="ctr">
                    <a:solidFill>
                      <a:schemeClr val="accent5">
                        <a:lumMod val="40000"/>
                        <a:lumOff val="60000"/>
                      </a:schemeClr>
                    </a:solidFill>
                  </a:tcPr>
                </a:tc>
                <a:tc vMerge="1">
                  <a:txBody>
                    <a:bodyPr/>
                    <a:lstStyle/>
                    <a:p>
                      <a:pPr algn="l" fontAlgn="ctr"/>
                      <a:endParaRPr lang="nb-NO" sz="1200" b="0" i="0" u="none" strike="noStrike" dirty="0">
                        <a:solidFill>
                          <a:srgbClr val="000000"/>
                        </a:solidFill>
                        <a:effectLst/>
                        <a:latin typeface="Calibri" panose="020F0502020204030204" pitchFamily="34" charset="0"/>
                      </a:endParaRPr>
                    </a:p>
                  </a:txBody>
                  <a:tcPr marL="45720" marR="45720" anchor="ctr">
                    <a:solidFill>
                      <a:schemeClr val="accent5">
                        <a:lumMod val="40000"/>
                        <a:lumOff val="60000"/>
                      </a:schemeClr>
                    </a:solidFill>
                  </a:tcPr>
                </a:tc>
                <a:tc>
                  <a:txBody>
                    <a:bodyPr/>
                    <a:lstStyle/>
                    <a:p>
                      <a:pPr algn="l" fontAlgn="ctr"/>
                      <a:r>
                        <a:rPr lang="nb-NO" sz="1400" b="0" i="0" u="none" strike="noStrike" dirty="0" smtClean="0">
                          <a:solidFill>
                            <a:schemeClr val="tx2">
                              <a:lumMod val="50000"/>
                            </a:schemeClr>
                          </a:solidFill>
                          <a:effectLst/>
                          <a:latin typeface="Calibri" panose="020F0502020204030204" pitchFamily="34" charset="0"/>
                        </a:rPr>
                        <a:t>Bruk av velferdsteknologi baseres</a:t>
                      </a:r>
                      <a:r>
                        <a:rPr lang="nb-NO" sz="1400" b="0" i="0" u="none" strike="noStrike" baseline="0" dirty="0" smtClean="0">
                          <a:solidFill>
                            <a:schemeClr val="tx2">
                              <a:lumMod val="50000"/>
                            </a:schemeClr>
                          </a:solidFill>
                          <a:effectLst/>
                          <a:latin typeface="Calibri" panose="020F0502020204030204" pitchFamily="34" charset="0"/>
                        </a:rPr>
                        <a:t> på individuelle behov og med mål om at brukerne kan bo hjemme livet ut</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B w="28575" cap="flat" cmpd="sng" algn="ctr">
                      <a:solidFill>
                        <a:schemeClr val="tx1"/>
                      </a:solidFill>
                      <a:prstDash val="solid"/>
                      <a:round/>
                      <a:headEnd type="none" w="med" len="med"/>
                      <a:tailEnd type="none" w="med" len="med"/>
                    </a:lnB>
                    <a:solidFill>
                      <a:schemeClr val="accent5">
                        <a:lumMod val="20000"/>
                        <a:lumOff val="80000"/>
                      </a:schemeClr>
                    </a:solidFill>
                  </a:tcPr>
                </a:tc>
              </a:tr>
              <a:tr h="218894">
                <a:tc rowSpan="2">
                  <a:txBody>
                    <a:bodyPr/>
                    <a:lstStyle/>
                    <a:p>
                      <a:pPr algn="ctr" fontAlgn="ctr"/>
                      <a:r>
                        <a:rPr lang="nb-NO" sz="1400" b="1" i="0" u="none" strike="noStrike" dirty="0" smtClean="0">
                          <a:solidFill>
                            <a:srgbClr val="000000"/>
                          </a:solidFill>
                          <a:effectLst/>
                          <a:latin typeface="Calibri" panose="020F0502020204030204" pitchFamily="34" charset="0"/>
                        </a:rPr>
                        <a:t>4</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l" fontAlgn="ctr"/>
                      <a:r>
                        <a:rPr lang="nb-NO" sz="1400" u="none" strike="noStrike" dirty="0">
                          <a:effectLst/>
                        </a:rPr>
                        <a:t>Interne arbeidsprosesser, kommunikasjon og saksbehandling internt i kommunen foregår </a:t>
                      </a:r>
                      <a:r>
                        <a:rPr lang="nb-NO" sz="1400" u="none" strike="noStrike" dirty="0" smtClean="0">
                          <a:effectLst/>
                        </a:rPr>
                        <a:t>digitalt. </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400" u="none" strike="noStrike" dirty="0">
                          <a:effectLst/>
                        </a:rPr>
                        <a:t>Kommunikasjon og møter foregår </a:t>
                      </a:r>
                      <a:r>
                        <a:rPr lang="nb-NO" sz="1400" u="none" strike="noStrike" dirty="0" smtClean="0">
                          <a:effectLst/>
                        </a:rPr>
                        <a:t>digitalt</a:t>
                      </a:r>
                      <a:r>
                        <a:rPr lang="nb-NO" sz="1400" u="none" strike="noStrike" baseline="0" dirty="0" smtClean="0">
                          <a:effectLst/>
                        </a:rPr>
                        <a:t> når det er hensiktsmessig. </a:t>
                      </a:r>
                      <a:endParaRPr lang="nb-NO" sz="1400" b="0" i="0" u="none" strike="noStrike" dirty="0">
                        <a:solidFill>
                          <a:srgbClr val="000000"/>
                        </a:solidFill>
                        <a:effectLst/>
                        <a:latin typeface="Calibri" panose="020F0502020204030204" pitchFamily="34" charset="0"/>
                      </a:endParaRPr>
                    </a:p>
                  </a:txBody>
                  <a:tcPr marL="45720" marR="45720" anchor="b">
                    <a:lnT w="28575" cap="flat" cmpd="sng" algn="ctr">
                      <a:solidFill>
                        <a:schemeClr val="tx1"/>
                      </a:solidFill>
                      <a:prstDash val="solid"/>
                      <a:round/>
                      <a:headEnd type="none" w="med" len="med"/>
                      <a:tailEnd type="none" w="med" len="med"/>
                    </a:lnT>
                    <a:solidFill>
                      <a:schemeClr val="accent5">
                        <a:lumMod val="20000"/>
                        <a:lumOff val="80000"/>
                      </a:schemeClr>
                    </a:solidFill>
                  </a:tcPr>
                </a:tc>
              </a:tr>
              <a:tr h="202320">
                <a:tc vMerge="1">
                  <a:txBody>
                    <a:bodyPr/>
                    <a:lstStyle/>
                    <a:p>
                      <a:endParaRPr lang="nb-NO"/>
                    </a:p>
                  </a:txBody>
                  <a:tcPr/>
                </a:tc>
                <a:tc vMerge="1">
                  <a:txBody>
                    <a:bodyPr/>
                    <a:lstStyle/>
                    <a:p>
                      <a:endParaRPr lang="nb-NO"/>
                    </a:p>
                  </a:txBody>
                  <a:tcPr/>
                </a:tc>
                <a:tc>
                  <a:txBody>
                    <a:bodyPr/>
                    <a:lstStyle/>
                    <a:p>
                      <a:pPr algn="l" fontAlgn="b"/>
                      <a:r>
                        <a:rPr lang="nb-NO" sz="1400" u="none" strike="noStrike" dirty="0">
                          <a:effectLst/>
                        </a:rPr>
                        <a:t>Integrasjoner mellom systemer reduserer dobbeltarbeid og manuelle prosesser. </a:t>
                      </a:r>
                      <a:endParaRPr lang="nb-NO" sz="1400" b="0"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r>
              <a:tr h="322439">
                <a:tc rowSpan="2">
                  <a:txBody>
                    <a:bodyPr/>
                    <a:lstStyle/>
                    <a:p>
                      <a:pPr algn="ctr" fontAlgn="ctr"/>
                      <a:r>
                        <a:rPr lang="nb-NO" sz="1400" b="1" i="0" u="none" strike="noStrike" dirty="0" smtClean="0">
                          <a:solidFill>
                            <a:srgbClr val="000000"/>
                          </a:solidFill>
                          <a:effectLst/>
                          <a:latin typeface="Calibri" panose="020F0502020204030204" pitchFamily="34" charset="0"/>
                        </a:rPr>
                        <a:t>5</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c rowSpan="2">
                  <a:txBody>
                    <a:bodyPr/>
                    <a:lstStyle/>
                    <a:p>
                      <a:pPr algn="l" fontAlgn="ctr"/>
                      <a:r>
                        <a:rPr lang="nb-NO" sz="1400" u="none" strike="noStrike" dirty="0">
                          <a:effectLst/>
                        </a:rPr>
                        <a:t>Digitale løsninger og bruken av disse sikrer effektiv og etterrettelig styringsinformasjon</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l" fontAlgn="b"/>
                      <a:r>
                        <a:rPr lang="nb-NO" sz="1400" u="none" strike="noStrike" dirty="0">
                          <a:effectLst/>
                        </a:rPr>
                        <a:t> </a:t>
                      </a:r>
                      <a:r>
                        <a:rPr lang="nb-NO" sz="1400" u="none" strike="noStrike" dirty="0" smtClean="0">
                          <a:effectLst/>
                        </a:rPr>
                        <a:t>Sammenstilling av informasjon automatiseres</a:t>
                      </a:r>
                      <a:r>
                        <a:rPr lang="nb-NO" sz="1400" u="none" strike="noStrike" baseline="0" dirty="0" smtClean="0">
                          <a:effectLst/>
                        </a:rPr>
                        <a:t> for lettere tilgjengelig styringsinformasjon</a:t>
                      </a:r>
                      <a:endParaRPr lang="nb-NO" sz="1400" b="0" i="0" u="none" strike="noStrike" dirty="0">
                        <a:solidFill>
                          <a:srgbClr val="000000"/>
                        </a:solidFill>
                        <a:effectLst/>
                        <a:latin typeface="Calibri" panose="020F0502020204030204" pitchFamily="34" charset="0"/>
                      </a:endParaRPr>
                    </a:p>
                  </a:txBody>
                  <a:tcPr marL="45720" marR="45720" anchor="b">
                    <a:lnT w="28575" cap="flat" cmpd="sng" algn="ctr">
                      <a:solidFill>
                        <a:schemeClr val="tx1"/>
                      </a:solidFill>
                      <a:prstDash val="solid"/>
                      <a:round/>
                      <a:headEnd type="none" w="med" len="med"/>
                      <a:tailEnd type="none" w="med" len="med"/>
                    </a:lnT>
                    <a:solidFill>
                      <a:schemeClr val="accent5">
                        <a:lumMod val="20000"/>
                        <a:lumOff val="80000"/>
                      </a:schemeClr>
                    </a:solidFill>
                  </a:tcPr>
                </a:tc>
              </a:tr>
              <a:tr h="0">
                <a:tc vMerge="1">
                  <a:txBody>
                    <a:bodyPr/>
                    <a:lstStyle/>
                    <a:p>
                      <a:endParaRPr lang="nb-NO"/>
                    </a:p>
                  </a:txBody>
                  <a:tcPr/>
                </a:tc>
                <a:tc vMerge="1">
                  <a:txBody>
                    <a:bodyPr/>
                    <a:lstStyle/>
                    <a:p>
                      <a:endParaRPr lang="nb-NO"/>
                    </a:p>
                  </a:txBody>
                  <a:tcPr/>
                </a:tc>
                <a:tc>
                  <a:txBody>
                    <a:bodyPr/>
                    <a:lstStyle/>
                    <a:p>
                      <a:pPr algn="l" fontAlgn="b"/>
                      <a:r>
                        <a:rPr lang="nb-NO" sz="1400" u="none" strike="noStrike" dirty="0">
                          <a:effectLst/>
                        </a:rPr>
                        <a:t> </a:t>
                      </a:r>
                      <a:r>
                        <a:rPr lang="nb-NO" sz="1400" u="none" strike="noStrike" dirty="0" smtClean="0">
                          <a:effectLst/>
                        </a:rPr>
                        <a:t>Ledere</a:t>
                      </a:r>
                      <a:r>
                        <a:rPr lang="nb-NO" sz="1400" u="none" strike="noStrike" baseline="0" dirty="0" smtClean="0">
                          <a:effectLst/>
                        </a:rPr>
                        <a:t> bruker styringsinformasjon systematisk for å synliggjøre og realisere gevinster</a:t>
                      </a:r>
                      <a:endParaRPr lang="nb-NO" sz="1400" b="0" i="0" u="none" strike="noStrike" dirty="0">
                        <a:solidFill>
                          <a:srgbClr val="000000"/>
                        </a:solidFill>
                        <a:effectLst/>
                        <a:latin typeface="Calibri" panose="020F0502020204030204" pitchFamily="34" charset="0"/>
                      </a:endParaRPr>
                    </a:p>
                  </a:txBody>
                  <a:tcPr marL="45720" marR="4572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1849701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8"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1700808"/>
            <a:ext cx="12192000" cy="29523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lstStyle/>
          <a:p>
            <a:r>
              <a:rPr lang="nb-NO" dirty="0" smtClean="0"/>
              <a:t>Satsningsområde 3: Styrket digital kompetanse og deltakelse</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TextBox 3"/>
          <p:cNvSpPr txBox="1"/>
          <p:nvPr/>
        </p:nvSpPr>
        <p:spPr>
          <a:xfrm>
            <a:off x="335360" y="2492896"/>
            <a:ext cx="6984776" cy="1200329"/>
          </a:xfrm>
          <a:prstGeom prst="rect">
            <a:avLst/>
          </a:prstGeom>
          <a:noFill/>
        </p:spPr>
        <p:txBody>
          <a:bodyPr wrap="square" rtlCol="0">
            <a:spAutoFit/>
          </a:bodyPr>
          <a:lstStyle/>
          <a:p>
            <a:r>
              <a:rPr lang="nb-NO" sz="2400" dirty="0" smtClean="0">
                <a:solidFill>
                  <a:srgbClr val="000000"/>
                </a:solidFill>
              </a:rPr>
              <a:t>Ansatte </a:t>
            </a:r>
            <a:r>
              <a:rPr lang="nb-NO" sz="2400" dirty="0">
                <a:solidFill>
                  <a:srgbClr val="000000"/>
                </a:solidFill>
              </a:rPr>
              <a:t>er kompetente og trygge i bruk av digitale </a:t>
            </a:r>
            <a:r>
              <a:rPr lang="nb-NO" sz="2400" dirty="0" smtClean="0">
                <a:solidFill>
                  <a:srgbClr val="000000"/>
                </a:solidFill>
              </a:rPr>
              <a:t>løsninger, </a:t>
            </a:r>
            <a:r>
              <a:rPr lang="nb-NO" sz="2400" dirty="0">
                <a:solidFill>
                  <a:srgbClr val="000000"/>
                </a:solidFill>
              </a:rPr>
              <a:t>og innbyggere og næringsliv </a:t>
            </a:r>
            <a:r>
              <a:rPr lang="nb-NO" sz="2400" dirty="0" smtClean="0">
                <a:solidFill>
                  <a:srgbClr val="000000"/>
                </a:solidFill>
              </a:rPr>
              <a:t>bidrar til utvikling av kommunens tjenester</a:t>
            </a:r>
            <a:endParaRPr lang="nb-NO" sz="2400" dirty="0">
              <a:solidFill>
                <a:srgbClr val="000000"/>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088" y="1412776"/>
            <a:ext cx="4896544" cy="3516126"/>
          </a:xfrm>
          <a:prstGeom prst="rect">
            <a:avLst/>
          </a:prstGeom>
        </p:spPr>
      </p:pic>
    </p:spTree>
    <p:extLst>
      <p:ext uri="{BB962C8B-B14F-4D97-AF65-F5344CB8AC3E}">
        <p14:creationId xmlns:p14="http://schemas.microsoft.com/office/powerpoint/2010/main" val="150810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3: Styrket digital kompetanse og deltakelse: Hovedmål </a:t>
            </a:r>
            <a:r>
              <a:rPr lang="nb-NO" dirty="0"/>
              <a:t>og </a:t>
            </a:r>
            <a:r>
              <a:rPr lang="nb-NO" dirty="0" smtClean="0"/>
              <a:t>delmål</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graphicFrame>
        <p:nvGraphicFramePr>
          <p:cNvPr id="4" name="Table 3"/>
          <p:cNvGraphicFramePr>
            <a:graphicFrameLocks noGrp="1"/>
          </p:cNvGraphicFramePr>
          <p:nvPr>
            <p:extLst/>
          </p:nvPr>
        </p:nvGraphicFramePr>
        <p:xfrm>
          <a:off x="407368" y="1505162"/>
          <a:ext cx="11161239" cy="4450080"/>
        </p:xfrm>
        <a:graphic>
          <a:graphicData uri="http://schemas.openxmlformats.org/drawingml/2006/table">
            <a:tbl>
              <a:tblPr>
                <a:tableStyleId>{616DA210-FB5B-4158-B5E0-FEB733F419BA}</a:tableStyleId>
              </a:tblPr>
              <a:tblGrid>
                <a:gridCol w="327159"/>
                <a:gridCol w="4056779"/>
                <a:gridCol w="6777301"/>
              </a:tblGrid>
              <a:tr h="127546">
                <a:tc>
                  <a:txBody>
                    <a:bodyPr/>
                    <a:lstStyle/>
                    <a:p>
                      <a:pPr algn="l" fontAlgn="b"/>
                      <a:endParaRPr lang="nb-NO" sz="14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400" b="1" u="none" strike="noStrike" dirty="0">
                          <a:effectLst/>
                        </a:rPr>
                        <a:t>Hovedmål</a:t>
                      </a:r>
                      <a:endParaRPr lang="nb-NO" sz="14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400" b="1" u="none" strike="noStrike" dirty="0">
                          <a:effectLst/>
                        </a:rPr>
                        <a:t>Delmål</a:t>
                      </a:r>
                      <a:endParaRPr lang="nb-NO" sz="14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r>
              <a:tr h="440622">
                <a:tc rowSpan="4">
                  <a:txBody>
                    <a:bodyPr/>
                    <a:lstStyle/>
                    <a:p>
                      <a:pPr algn="ctr" fontAlgn="ctr"/>
                      <a:r>
                        <a:rPr lang="nb-NO" sz="1400" b="1" i="0" u="none" strike="noStrike" dirty="0" smtClean="0">
                          <a:solidFill>
                            <a:srgbClr val="000000"/>
                          </a:solidFill>
                          <a:effectLst/>
                          <a:latin typeface="Calibri" panose="020F0502020204030204" pitchFamily="34" charset="0"/>
                        </a:rPr>
                        <a:t>1</a:t>
                      </a:r>
                      <a:endParaRPr lang="nb-NO" sz="1400" b="1" i="0" u="none" strike="noStrike" dirty="0">
                        <a:solidFill>
                          <a:srgbClr val="000000"/>
                        </a:solidFill>
                        <a:effectLst/>
                        <a:latin typeface="Calibri" panose="020F0502020204030204" pitchFamily="34" charset="0"/>
                      </a:endParaRPr>
                    </a:p>
                    <a:p>
                      <a:pPr algn="ctr" fontAlgn="b"/>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4">
                  <a:txBody>
                    <a:bodyPr/>
                    <a:lstStyle/>
                    <a:p>
                      <a:pPr algn="l" fontAlgn="ctr"/>
                      <a:r>
                        <a:rPr lang="nb-NO" sz="1400" u="none" strike="noStrike" dirty="0">
                          <a:solidFill>
                            <a:schemeClr val="tx2">
                              <a:lumMod val="50000"/>
                            </a:schemeClr>
                          </a:solidFill>
                          <a:effectLst/>
                        </a:rPr>
                        <a:t>Kommunen prioriterer </a:t>
                      </a:r>
                      <a:r>
                        <a:rPr lang="nb-NO" sz="1400" u="none" strike="noStrike" kern="1200" dirty="0">
                          <a:solidFill>
                            <a:schemeClr val="tx2">
                              <a:lumMod val="50000"/>
                            </a:schemeClr>
                          </a:solidFill>
                          <a:effectLst/>
                        </a:rPr>
                        <a:t>kompetanseutvikling</a:t>
                      </a:r>
                      <a:r>
                        <a:rPr lang="nb-NO" sz="1400" u="none" strike="noStrike" dirty="0">
                          <a:solidFill>
                            <a:schemeClr val="tx2">
                              <a:lumMod val="50000"/>
                            </a:schemeClr>
                          </a:solidFill>
                          <a:effectLst/>
                        </a:rPr>
                        <a:t> knyttet til </a:t>
                      </a:r>
                      <a:r>
                        <a:rPr lang="nb-NO" sz="1400" u="none" strike="noStrike" dirty="0" smtClean="0">
                          <a:solidFill>
                            <a:schemeClr val="tx2">
                              <a:lumMod val="50000"/>
                            </a:schemeClr>
                          </a:solidFill>
                          <a:effectLst/>
                        </a:rPr>
                        <a:t>teknologiforståelse og tjenesteinnovasjon</a:t>
                      </a:r>
                      <a:endParaRPr lang="nb-NO" sz="1400" b="0" i="0" u="none" strike="noStrike" dirty="0">
                        <a:solidFill>
                          <a:schemeClr val="tx2">
                            <a:lumMod val="50000"/>
                          </a:schemeClr>
                        </a:solidFill>
                        <a:effectLst/>
                        <a:latin typeface="Calibri" panose="020F0502020204030204" pitchFamily="34" charset="0"/>
                      </a:endParaRPr>
                    </a:p>
                    <a:p>
                      <a:pPr algn="l" fontAlgn="b"/>
                      <a:r>
                        <a:rPr lang="nb-NO" sz="1400" u="none" strike="noStrike" dirty="0">
                          <a:solidFill>
                            <a:schemeClr val="tx2">
                              <a:lumMod val="50000"/>
                            </a:schemeClr>
                          </a:solidFill>
                          <a:effectLst/>
                        </a:rPr>
                        <a:t> </a:t>
                      </a:r>
                      <a:endParaRPr lang="nb-NO" sz="1400" b="0" i="0" u="none" strike="noStrike" dirty="0">
                        <a:solidFill>
                          <a:schemeClr val="tx2">
                            <a:lumMod val="50000"/>
                          </a:schemeClr>
                        </a:solidFill>
                        <a:effectLst/>
                        <a:latin typeface="Calibri" panose="020F0502020204030204" pitchFamily="34" charset="0"/>
                      </a:endParaRPr>
                    </a:p>
                    <a:p>
                      <a:pPr algn="l" fontAlgn="b"/>
                      <a:r>
                        <a:rPr lang="nb-NO" sz="1400" u="none" strike="noStrike" dirty="0">
                          <a:solidFill>
                            <a:schemeClr val="tx2">
                              <a:lumMod val="50000"/>
                            </a:schemeClr>
                          </a:solidFill>
                          <a:effectLst/>
                        </a:rPr>
                        <a:t> </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a:solidFill>
                            <a:schemeClr val="tx2">
                              <a:lumMod val="50000"/>
                            </a:schemeClr>
                          </a:solidFill>
                          <a:effectLst/>
                        </a:rPr>
                        <a:t>Kommunen forventer at personalet bruker besluttede digitale </a:t>
                      </a:r>
                      <a:r>
                        <a:rPr lang="nb-NO" sz="1400" u="none" strike="noStrike" dirty="0" smtClean="0">
                          <a:solidFill>
                            <a:schemeClr val="tx2">
                              <a:lumMod val="50000"/>
                            </a:schemeClr>
                          </a:solidFill>
                          <a:effectLst/>
                        </a:rPr>
                        <a:t>løsninger og avslutter</a:t>
                      </a:r>
                      <a:r>
                        <a:rPr lang="nb-NO" sz="1400" u="none" strike="noStrike" baseline="0" dirty="0" smtClean="0">
                          <a:solidFill>
                            <a:schemeClr val="tx2">
                              <a:lumMod val="50000"/>
                            </a:schemeClr>
                          </a:solidFill>
                          <a:effectLst/>
                        </a:rPr>
                        <a:t> gammel praksis</a:t>
                      </a:r>
                      <a:r>
                        <a:rPr lang="nb-NO" sz="1400" u="none" strike="noStrike" dirty="0" smtClean="0">
                          <a:solidFill>
                            <a:schemeClr val="tx2">
                              <a:lumMod val="50000"/>
                            </a:schemeClr>
                          </a:solidFill>
                          <a:effectLst/>
                        </a:rPr>
                        <a:t>.</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r h="360040">
                <a:tc vMerge="1">
                  <a:txBody>
                    <a:bodyPr/>
                    <a:lstStyle/>
                    <a:p>
                      <a:endParaRPr lang="nb-NO"/>
                    </a:p>
                  </a:txBody>
                  <a:tcPr/>
                </a:tc>
                <a:tc vMerge="1">
                  <a:txBody>
                    <a:bodyPr/>
                    <a:lstStyle/>
                    <a:p>
                      <a:endParaRPr lang="nb-NO"/>
                    </a:p>
                  </a:txBody>
                  <a:tcPr/>
                </a:tc>
                <a:tc>
                  <a:txBody>
                    <a:bodyPr/>
                    <a:lstStyle/>
                    <a:p>
                      <a:pPr algn="l" fontAlgn="ctr"/>
                      <a:r>
                        <a:rPr lang="nb-NO" sz="1400" u="none" strike="noStrike" dirty="0" smtClean="0">
                          <a:solidFill>
                            <a:schemeClr val="tx2">
                              <a:lumMod val="50000"/>
                            </a:schemeClr>
                          </a:solidFill>
                          <a:effectLst/>
                        </a:rPr>
                        <a:t>Ansatte</a:t>
                      </a:r>
                      <a:r>
                        <a:rPr lang="nb-NO" sz="1400" u="none" strike="noStrike" baseline="0" dirty="0" smtClean="0">
                          <a:solidFill>
                            <a:schemeClr val="tx2">
                              <a:lumMod val="50000"/>
                            </a:schemeClr>
                          </a:solidFill>
                          <a:effectLst/>
                        </a:rPr>
                        <a:t> har alltid tilbud om lavterskel opplæring i bruk av digitale løsninger, og </a:t>
                      </a:r>
                      <a:r>
                        <a:rPr lang="nb-NO" sz="1400" u="none" strike="noStrike" dirty="0" smtClean="0">
                          <a:solidFill>
                            <a:schemeClr val="tx2">
                              <a:lumMod val="50000"/>
                            </a:schemeClr>
                          </a:solidFill>
                          <a:effectLst/>
                        </a:rPr>
                        <a:t>stimuleres positivt til å delta i den digitale utviklingen . </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solidFill>
                      <a:schemeClr val="accent5">
                        <a:lumMod val="20000"/>
                        <a:lumOff val="80000"/>
                      </a:schemeClr>
                    </a:solidFill>
                  </a:tcPr>
                </a:tc>
              </a:tr>
              <a:tr h="465532">
                <a:tc vMerge="1">
                  <a:txBody>
                    <a:bodyPr/>
                    <a:lstStyle/>
                    <a:p>
                      <a:pPr algn="l" fontAlgn="b"/>
                      <a:endParaRPr lang="nb-NO" sz="1200" b="0" i="0" u="none" strike="noStrike" dirty="0">
                        <a:solidFill>
                          <a:srgbClr val="000000"/>
                        </a:solidFill>
                        <a:effectLst/>
                        <a:latin typeface="Calibri" panose="020F0502020204030204" pitchFamily="34" charset="0"/>
                      </a:endParaRPr>
                    </a:p>
                  </a:txBody>
                  <a:tcPr marL="3979" marR="3979" marT="3979" marB="0" anchor="b">
                    <a:solidFill>
                      <a:schemeClr val="accent5">
                        <a:lumMod val="40000"/>
                        <a:lumOff val="60000"/>
                      </a:schemeClr>
                    </a:solidFill>
                  </a:tcPr>
                </a:tc>
                <a:tc vMerge="1">
                  <a:txBody>
                    <a:bodyPr/>
                    <a:lstStyle/>
                    <a:p>
                      <a:pPr algn="l" fontAlgn="b"/>
                      <a:endParaRPr lang="nb-NO" sz="1200" b="0" i="0" u="none" strike="noStrike" dirty="0">
                        <a:solidFill>
                          <a:srgbClr val="000000"/>
                        </a:solidFill>
                        <a:effectLst/>
                        <a:latin typeface="Calibri" panose="020F0502020204030204" pitchFamily="34" charset="0"/>
                      </a:endParaRPr>
                    </a:p>
                  </a:txBody>
                  <a:tcPr marL="3979" marR="3979" marT="3979" marB="0" anchor="b">
                    <a:solidFill>
                      <a:schemeClr val="accent5">
                        <a:lumMod val="40000"/>
                        <a:lumOff val="60000"/>
                      </a:schemeClr>
                    </a:solidFill>
                  </a:tcPr>
                </a:tc>
                <a:tc>
                  <a:txBody>
                    <a:bodyPr/>
                    <a:lstStyle/>
                    <a:p>
                      <a:pPr algn="l" fontAlgn="ctr"/>
                      <a:r>
                        <a:rPr lang="nb-NO" sz="1400" u="none" strike="noStrike" dirty="0">
                          <a:solidFill>
                            <a:schemeClr val="tx2">
                              <a:lumMod val="50000"/>
                            </a:schemeClr>
                          </a:solidFill>
                          <a:effectLst/>
                        </a:rPr>
                        <a:t>Digital kompetanse og interesse er et sentralt kompetanseområde i tillegg til den spesifikke fagkompetansen ved nyansettelser</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solidFill>
                      <a:schemeClr val="accent5">
                        <a:lumMod val="20000"/>
                        <a:lumOff val="80000"/>
                      </a:schemeClr>
                    </a:solidFill>
                  </a:tcPr>
                </a:tc>
              </a:tr>
              <a:tr h="0">
                <a:tc vMerge="1">
                  <a:txBody>
                    <a:bodyPr/>
                    <a:lstStyle/>
                    <a:p>
                      <a:pPr algn="l" fontAlgn="b"/>
                      <a:endParaRPr lang="nb-NO" sz="1200" b="0" i="0" u="none" strike="noStrike" dirty="0">
                        <a:solidFill>
                          <a:srgbClr val="000000"/>
                        </a:solidFill>
                        <a:effectLst/>
                        <a:latin typeface="Calibri" panose="020F0502020204030204" pitchFamily="34" charset="0"/>
                      </a:endParaRPr>
                    </a:p>
                  </a:txBody>
                  <a:tcPr marL="3979" marR="3979" marT="3979" marB="0" anchor="b">
                    <a:solidFill>
                      <a:schemeClr val="accent5">
                        <a:lumMod val="40000"/>
                        <a:lumOff val="60000"/>
                      </a:schemeClr>
                    </a:solidFill>
                  </a:tcPr>
                </a:tc>
                <a:tc vMerge="1">
                  <a:txBody>
                    <a:bodyPr/>
                    <a:lstStyle/>
                    <a:p>
                      <a:pPr algn="l" fontAlgn="b"/>
                      <a:endParaRPr lang="nb-NO" sz="1200" b="0" i="0" u="none" strike="noStrike" dirty="0">
                        <a:solidFill>
                          <a:srgbClr val="000000"/>
                        </a:solidFill>
                        <a:effectLst/>
                        <a:latin typeface="Calibri" panose="020F0502020204030204" pitchFamily="34" charset="0"/>
                      </a:endParaRPr>
                    </a:p>
                  </a:txBody>
                  <a:tcPr marL="3979" marR="3979" marT="3979" marB="0" anchor="b">
                    <a:solidFill>
                      <a:schemeClr val="accent5">
                        <a:lumMod val="40000"/>
                        <a:lumOff val="60000"/>
                      </a:schemeClr>
                    </a:solidFill>
                  </a:tcPr>
                </a:tc>
                <a:tc>
                  <a:txBody>
                    <a:bodyPr/>
                    <a:lstStyle/>
                    <a:p>
                      <a:pPr algn="l" fontAlgn="ctr"/>
                      <a:r>
                        <a:rPr lang="nb-NO" sz="1400" u="none" strike="noStrike" dirty="0">
                          <a:solidFill>
                            <a:schemeClr val="tx2">
                              <a:lumMod val="50000"/>
                            </a:schemeClr>
                          </a:solidFill>
                          <a:effectLst/>
                        </a:rPr>
                        <a:t>Kommunen </a:t>
                      </a:r>
                      <a:r>
                        <a:rPr lang="nb-NO" sz="1400" u="none" strike="noStrike" dirty="0" smtClean="0">
                          <a:solidFill>
                            <a:schemeClr val="tx2">
                              <a:lumMod val="50000"/>
                            </a:schemeClr>
                          </a:solidFill>
                          <a:effectLst/>
                        </a:rPr>
                        <a:t>skal </a:t>
                      </a:r>
                      <a:r>
                        <a:rPr lang="nb-NO" sz="1400" u="none" strike="noStrike" dirty="0">
                          <a:solidFill>
                            <a:schemeClr val="tx2">
                              <a:lumMod val="50000"/>
                            </a:schemeClr>
                          </a:solidFill>
                          <a:effectLst/>
                        </a:rPr>
                        <a:t>gi innbyggere og tjenestemottakere tilbud om veiledning og opplæring i digitale løsninger</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B w="28575" cap="flat" cmpd="sng" algn="ctr">
                      <a:solidFill>
                        <a:schemeClr val="tx1"/>
                      </a:solidFill>
                      <a:prstDash val="solid"/>
                      <a:round/>
                      <a:headEnd type="none" w="med" len="med"/>
                      <a:tailEnd type="none" w="med" len="med"/>
                    </a:lnB>
                    <a:solidFill>
                      <a:schemeClr val="accent5">
                        <a:lumMod val="20000"/>
                        <a:lumOff val="80000"/>
                      </a:schemeClr>
                    </a:solidFill>
                  </a:tcPr>
                </a:tc>
              </a:tr>
              <a:tr h="216820">
                <a:tc rowSpan="2">
                  <a:txBody>
                    <a:bodyPr/>
                    <a:lstStyle/>
                    <a:p>
                      <a:pPr algn="ctr" fontAlgn="ctr"/>
                      <a:r>
                        <a:rPr lang="nb-NO" sz="1400" b="1" i="0" u="none" strike="noStrike" dirty="0" smtClean="0">
                          <a:solidFill>
                            <a:srgbClr val="000000"/>
                          </a:solidFill>
                          <a:effectLst/>
                          <a:latin typeface="Calibri" panose="020F0502020204030204" pitchFamily="34" charset="0"/>
                        </a:rPr>
                        <a:t>2</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l" fontAlgn="ctr"/>
                      <a:r>
                        <a:rPr lang="nb-NO" sz="1400" u="none" strike="noStrike" dirty="0">
                          <a:solidFill>
                            <a:schemeClr val="tx2">
                              <a:lumMod val="50000"/>
                            </a:schemeClr>
                          </a:solidFill>
                          <a:effectLst/>
                        </a:rPr>
                        <a:t>Ledere </a:t>
                      </a:r>
                      <a:r>
                        <a:rPr lang="nb-NO" sz="1400" u="none" strike="noStrike" dirty="0" smtClean="0">
                          <a:solidFill>
                            <a:schemeClr val="tx2">
                              <a:lumMod val="50000"/>
                            </a:schemeClr>
                          </a:solidFill>
                          <a:effectLst/>
                        </a:rPr>
                        <a:t>er</a:t>
                      </a:r>
                      <a:r>
                        <a:rPr lang="nb-NO" sz="1400" u="none" strike="noStrike" baseline="0" dirty="0" smtClean="0">
                          <a:solidFill>
                            <a:schemeClr val="tx2">
                              <a:lumMod val="50000"/>
                            </a:schemeClr>
                          </a:solidFill>
                          <a:effectLst/>
                        </a:rPr>
                        <a:t> ansvarlige for og, </a:t>
                      </a:r>
                      <a:r>
                        <a:rPr lang="nb-NO" sz="1400" u="none" strike="noStrike" dirty="0" smtClean="0">
                          <a:solidFill>
                            <a:schemeClr val="tx2">
                              <a:lumMod val="50000"/>
                            </a:schemeClr>
                          </a:solidFill>
                          <a:effectLst/>
                        </a:rPr>
                        <a:t>oppdaterte </a:t>
                      </a:r>
                      <a:r>
                        <a:rPr lang="nb-NO" sz="1400" u="none" strike="noStrike" dirty="0">
                          <a:solidFill>
                            <a:schemeClr val="tx2">
                              <a:lumMod val="50000"/>
                            </a:schemeClr>
                          </a:solidFill>
                          <a:effectLst/>
                        </a:rPr>
                        <a:t>på mulighetene for digitalisering innenfor sitt tjenesteområde</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400" u="none" strike="noStrike" dirty="0" smtClean="0">
                          <a:solidFill>
                            <a:schemeClr val="tx2">
                              <a:lumMod val="50000"/>
                            </a:schemeClr>
                          </a:solidFill>
                          <a:effectLst/>
                        </a:rPr>
                        <a:t>Tjenesteutvikling er et</a:t>
                      </a:r>
                      <a:r>
                        <a:rPr lang="nb-NO" sz="1400" u="none" strike="noStrike" baseline="0" dirty="0" smtClean="0">
                          <a:solidFill>
                            <a:schemeClr val="tx2">
                              <a:lumMod val="50000"/>
                            </a:schemeClr>
                          </a:solidFill>
                          <a:effectLst/>
                        </a:rPr>
                        <a:t> lederansvar og ledere går i front for digitalisering</a:t>
                      </a:r>
                      <a:endParaRPr lang="nb-NO" sz="1400" b="0" i="0" u="none" strike="noStrike" dirty="0">
                        <a:solidFill>
                          <a:schemeClr val="tx2">
                            <a:lumMod val="50000"/>
                          </a:schemeClr>
                        </a:solidFill>
                        <a:effectLst/>
                        <a:latin typeface="Calibri" panose="020F0502020204030204" pitchFamily="34" charset="0"/>
                      </a:endParaRPr>
                    </a:p>
                  </a:txBody>
                  <a:tcPr marL="45720" marR="45720" anchor="b">
                    <a:lnT w="28575" cap="flat" cmpd="sng" algn="ctr">
                      <a:solidFill>
                        <a:schemeClr val="tx1"/>
                      </a:solidFill>
                      <a:prstDash val="solid"/>
                      <a:round/>
                      <a:headEnd type="none" w="med" len="med"/>
                      <a:tailEnd type="none" w="med" len="med"/>
                    </a:lnT>
                    <a:solidFill>
                      <a:schemeClr val="accent5">
                        <a:lumMod val="20000"/>
                        <a:lumOff val="80000"/>
                      </a:schemeClr>
                    </a:solidFill>
                  </a:tcPr>
                </a:tc>
              </a:tr>
              <a:tr h="0">
                <a:tc vMerge="1">
                  <a:txBody>
                    <a:bodyPr/>
                    <a:lstStyle/>
                    <a:p>
                      <a:pPr algn="ctr" fontAlgn="ctr"/>
                      <a:endParaRPr lang="nb-NO" sz="1200" b="1" i="0" u="none" strike="noStrike" dirty="0">
                        <a:solidFill>
                          <a:srgbClr val="000000"/>
                        </a:solidFill>
                        <a:effectLst/>
                        <a:latin typeface="Calibri" panose="020F0502020204030204" pitchFamily="34" charset="0"/>
                      </a:endParaRPr>
                    </a:p>
                  </a:txBody>
                  <a:tcPr marL="45720" marR="45720" anchor="ctr">
                    <a:solidFill>
                      <a:schemeClr val="accent5">
                        <a:lumMod val="40000"/>
                        <a:lumOff val="60000"/>
                      </a:schemeClr>
                    </a:solidFill>
                  </a:tcPr>
                </a:tc>
                <a:tc vMerge="1">
                  <a:txBody>
                    <a:bodyPr/>
                    <a:lstStyle/>
                    <a:p>
                      <a:pPr algn="l" fontAlgn="ctr"/>
                      <a:endParaRPr lang="nb-NO" sz="1200" b="0" i="0" u="none" strike="noStrike" dirty="0">
                        <a:solidFill>
                          <a:srgbClr val="FF0000"/>
                        </a:solidFill>
                        <a:effectLst/>
                        <a:latin typeface="Calibri" panose="020F0502020204030204" pitchFamily="34" charset="0"/>
                      </a:endParaRPr>
                    </a:p>
                  </a:txBody>
                  <a:tcPr marL="45720" marR="45720" anchor="ctr">
                    <a:solidFill>
                      <a:schemeClr val="accent5">
                        <a:lumMod val="40000"/>
                        <a:lumOff val="60000"/>
                      </a:schemeClr>
                    </a:solidFill>
                  </a:tcPr>
                </a:tc>
                <a:tc>
                  <a:txBody>
                    <a:bodyPr/>
                    <a:lstStyle/>
                    <a:p>
                      <a:pPr algn="l" fontAlgn="b"/>
                      <a:r>
                        <a:rPr lang="nb-NO" sz="1400" b="0" i="0" u="none" strike="noStrike" dirty="0" smtClean="0">
                          <a:solidFill>
                            <a:schemeClr val="tx2">
                              <a:lumMod val="50000"/>
                            </a:schemeClr>
                          </a:solidFill>
                          <a:effectLst/>
                          <a:latin typeface="Calibri" panose="020F0502020204030204" pitchFamily="34" charset="0"/>
                        </a:rPr>
                        <a:t>Ledere er i sin sektor/avdeling ansvarlige for ansattes kompetanse på</a:t>
                      </a:r>
                      <a:r>
                        <a:rPr lang="nb-NO" sz="1400" b="0" i="0" u="none" strike="noStrike" baseline="0" dirty="0" smtClean="0">
                          <a:solidFill>
                            <a:schemeClr val="tx2">
                              <a:lumMod val="50000"/>
                            </a:schemeClr>
                          </a:solidFill>
                          <a:effectLst/>
                          <a:latin typeface="Calibri" panose="020F0502020204030204" pitchFamily="34" charset="0"/>
                        </a:rPr>
                        <a:t> digitalisering og tjenesteutvikling</a:t>
                      </a:r>
                      <a:endParaRPr lang="nb-NO" sz="1400" b="0" i="0" u="none" strike="noStrike" dirty="0">
                        <a:solidFill>
                          <a:schemeClr val="tx2">
                            <a:lumMod val="50000"/>
                          </a:schemeClr>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r>
              <a:tr h="346732">
                <a:tc rowSpan="2">
                  <a:txBody>
                    <a:bodyPr/>
                    <a:lstStyle/>
                    <a:p>
                      <a:pPr algn="ctr" fontAlgn="ctr"/>
                      <a:r>
                        <a:rPr lang="nb-NO" sz="1400" b="1" i="0" u="none" strike="noStrike" dirty="0" smtClean="0">
                          <a:solidFill>
                            <a:srgbClr val="000000"/>
                          </a:solidFill>
                          <a:effectLst/>
                          <a:latin typeface="Calibri" panose="020F0502020204030204" pitchFamily="34" charset="0"/>
                        </a:rPr>
                        <a:t>3</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l" fontAlgn="ctr"/>
                      <a:r>
                        <a:rPr lang="nb-NO" sz="1400" u="none" strike="noStrike" dirty="0">
                          <a:solidFill>
                            <a:schemeClr val="tx2">
                              <a:lumMod val="50000"/>
                            </a:schemeClr>
                          </a:solidFill>
                          <a:effectLst/>
                        </a:rPr>
                        <a:t>Innbyggere, næringsliv og ansatte involveres og deltar aktivt i kartlegging av behov og utvikling av digitale tjenester. </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smtClean="0">
                          <a:solidFill>
                            <a:schemeClr val="tx2">
                              <a:lumMod val="50000"/>
                            </a:schemeClr>
                          </a:solidFill>
                          <a:effectLst/>
                        </a:rPr>
                        <a:t>Innbyggere har muligheten til å oppdatere egen kommunal informasjon</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r h="202121">
                <a:tc vMerge="1">
                  <a:txBody>
                    <a:bodyPr/>
                    <a:lstStyle/>
                    <a:p>
                      <a:pPr algn="ctr" fontAlgn="ctr"/>
                      <a:endParaRPr lang="nb-NO" sz="1200" b="1" i="0" u="none" strike="noStrike" dirty="0">
                        <a:solidFill>
                          <a:srgbClr val="000000"/>
                        </a:solidFill>
                        <a:effectLst/>
                        <a:latin typeface="Calibri" panose="020F0502020204030204" pitchFamily="34" charset="0"/>
                      </a:endParaRPr>
                    </a:p>
                  </a:txBody>
                  <a:tcPr marL="45720" marR="45720" anchor="ctr">
                    <a:solidFill>
                      <a:schemeClr val="accent5">
                        <a:lumMod val="40000"/>
                        <a:lumOff val="60000"/>
                      </a:schemeClr>
                    </a:solidFill>
                  </a:tcPr>
                </a:tc>
                <a:tc vMerge="1">
                  <a:txBody>
                    <a:bodyPr/>
                    <a:lstStyle/>
                    <a:p>
                      <a:pPr algn="l" fontAlgn="ctr"/>
                      <a:endParaRPr lang="nb-NO" sz="1200" b="0" i="0" u="none" strike="noStrike" dirty="0">
                        <a:solidFill>
                          <a:srgbClr val="000000"/>
                        </a:solidFill>
                        <a:effectLst/>
                        <a:latin typeface="Calibri" panose="020F0502020204030204" pitchFamily="34" charset="0"/>
                      </a:endParaRPr>
                    </a:p>
                  </a:txBody>
                  <a:tcPr marL="45720" marR="45720" anchor="ctr">
                    <a:solidFill>
                      <a:schemeClr val="accent5">
                        <a:lumMod val="40000"/>
                        <a:lumOff val="60000"/>
                      </a:schemeClr>
                    </a:solidFill>
                  </a:tcPr>
                </a:tc>
                <a:tc>
                  <a:txBody>
                    <a:bodyPr/>
                    <a:lstStyle/>
                    <a:p>
                      <a:pPr algn="l" fontAlgn="ctr"/>
                      <a:r>
                        <a:rPr lang="nb-NO" sz="1400" b="0" i="0" u="none" strike="noStrike" dirty="0" smtClean="0">
                          <a:solidFill>
                            <a:schemeClr val="tx2">
                              <a:lumMod val="50000"/>
                            </a:schemeClr>
                          </a:solidFill>
                          <a:effectLst/>
                          <a:latin typeface="Calibri" panose="020F0502020204030204" pitchFamily="34" charset="0"/>
                        </a:rPr>
                        <a:t>Kommunen involverer systematisk brukere</a:t>
                      </a:r>
                      <a:r>
                        <a:rPr lang="nb-NO" sz="1400" b="0" i="0" u="none" strike="noStrike" baseline="0" dirty="0" smtClean="0">
                          <a:solidFill>
                            <a:schemeClr val="tx2">
                              <a:lumMod val="50000"/>
                            </a:schemeClr>
                          </a:solidFill>
                          <a:effectLst/>
                          <a:latin typeface="Calibri" panose="020F0502020204030204" pitchFamily="34" charset="0"/>
                        </a:rPr>
                        <a:t> i tjenesteutvikling</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B w="28575" cap="flat" cmpd="sng" algn="ctr">
                      <a:solidFill>
                        <a:schemeClr val="tx1"/>
                      </a:solidFill>
                      <a:prstDash val="solid"/>
                      <a:round/>
                      <a:headEnd type="none" w="med" len="med"/>
                      <a:tailEnd type="none" w="med" len="med"/>
                    </a:lnB>
                    <a:solidFill>
                      <a:schemeClr val="accent5">
                        <a:lumMod val="20000"/>
                        <a:lumOff val="80000"/>
                      </a:schemeClr>
                    </a:solidFill>
                  </a:tcPr>
                </a:tc>
              </a:tr>
              <a:tr h="375089">
                <a:tc>
                  <a:txBody>
                    <a:bodyPr/>
                    <a:lstStyle/>
                    <a:p>
                      <a:pPr algn="ctr" fontAlgn="ctr"/>
                      <a:r>
                        <a:rPr lang="nb-NO" sz="1400" b="1" i="0" u="none" strike="noStrike" dirty="0" smtClean="0">
                          <a:solidFill>
                            <a:srgbClr val="000000"/>
                          </a:solidFill>
                          <a:effectLst/>
                          <a:latin typeface="Calibri" panose="020F0502020204030204" pitchFamily="34" charset="0"/>
                        </a:rPr>
                        <a:t>4</a:t>
                      </a:r>
                      <a:endParaRPr lang="nb-NO" sz="14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l" fontAlgn="ctr"/>
                      <a:r>
                        <a:rPr lang="nb-NO" sz="1400" b="0" i="0" u="none" strike="noStrike" dirty="0" smtClean="0">
                          <a:solidFill>
                            <a:schemeClr val="tx2">
                              <a:lumMod val="50000"/>
                            </a:schemeClr>
                          </a:solidFill>
                          <a:effectLst/>
                          <a:latin typeface="Calibri" panose="020F0502020204030204" pitchFamily="34" charset="0"/>
                        </a:rPr>
                        <a:t>Kommunens politikere</a:t>
                      </a:r>
                      <a:r>
                        <a:rPr lang="nb-NO" sz="1400" b="0" i="0" u="none" strike="noStrike" baseline="0" dirty="0" smtClean="0">
                          <a:solidFill>
                            <a:schemeClr val="tx2">
                              <a:lumMod val="50000"/>
                            </a:schemeClr>
                          </a:solidFill>
                          <a:effectLst/>
                          <a:latin typeface="Calibri" panose="020F0502020204030204" pitchFamily="34" charset="0"/>
                        </a:rPr>
                        <a:t> har eierskap til digitaliseringen og involveres i digitaliseringsprosessene</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l" fontAlgn="ctr"/>
                      <a:r>
                        <a:rPr lang="nb-NO" sz="1400" b="0" i="0" u="none" strike="noStrike" dirty="0" smtClean="0">
                          <a:solidFill>
                            <a:schemeClr val="tx2">
                              <a:lumMod val="50000"/>
                            </a:schemeClr>
                          </a:solidFill>
                          <a:effectLst/>
                          <a:latin typeface="Calibri" panose="020F0502020204030204" pitchFamily="34" charset="0"/>
                        </a:rPr>
                        <a:t>Politikere</a:t>
                      </a:r>
                      <a:r>
                        <a:rPr lang="nb-NO" sz="1400" b="0" i="0" u="none" strike="noStrike" baseline="0" dirty="0" smtClean="0">
                          <a:solidFill>
                            <a:schemeClr val="tx2">
                              <a:lumMod val="50000"/>
                            </a:schemeClr>
                          </a:solidFill>
                          <a:effectLst/>
                          <a:latin typeface="Calibri" panose="020F0502020204030204" pitchFamily="34" charset="0"/>
                        </a:rPr>
                        <a:t> involveres når innbyggerbehov kartlegges, og </a:t>
                      </a:r>
                      <a:r>
                        <a:rPr lang="nb-NO" sz="1400" b="0" i="0" u="none" strike="noStrike" baseline="0" dirty="0" err="1" smtClean="0">
                          <a:solidFill>
                            <a:schemeClr val="tx2">
                              <a:lumMod val="50000"/>
                            </a:schemeClr>
                          </a:solidFill>
                          <a:effectLst/>
                          <a:latin typeface="Calibri" panose="020F0502020204030204" pitchFamily="34" charset="0"/>
                        </a:rPr>
                        <a:t>digitaliseringsinitativer</a:t>
                      </a:r>
                      <a:r>
                        <a:rPr lang="nb-NO" sz="1400" b="0" i="0" u="none" strike="noStrike" baseline="0" dirty="0" smtClean="0">
                          <a:solidFill>
                            <a:schemeClr val="tx2">
                              <a:lumMod val="50000"/>
                            </a:schemeClr>
                          </a:solidFill>
                          <a:effectLst/>
                          <a:latin typeface="Calibri" panose="020F0502020204030204" pitchFamily="34" charset="0"/>
                        </a:rPr>
                        <a:t> forankres hyppig med kommunestyret. </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bl>
          </a:graphicData>
        </a:graphic>
      </p:graphicFrame>
    </p:spTree>
    <p:extLst>
      <p:ext uri="{BB962C8B-B14F-4D97-AF65-F5344CB8AC3E}">
        <p14:creationId xmlns:p14="http://schemas.microsoft.com/office/powerpoint/2010/main" val="2845603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82"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1700808"/>
            <a:ext cx="12192000" cy="29523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lstStyle/>
          <a:p>
            <a:r>
              <a:rPr lang="nb-NO" dirty="0" smtClean="0"/>
              <a:t>Satsningsområde 4: Effektiv digitalisering av kommunen</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TextBox 3"/>
          <p:cNvSpPr txBox="1"/>
          <p:nvPr/>
        </p:nvSpPr>
        <p:spPr>
          <a:xfrm>
            <a:off x="191344" y="2276872"/>
            <a:ext cx="6120680" cy="1631216"/>
          </a:xfrm>
          <a:prstGeom prst="rect">
            <a:avLst/>
          </a:prstGeom>
          <a:noFill/>
        </p:spPr>
        <p:txBody>
          <a:bodyPr wrap="square" rtlCol="0">
            <a:spAutoFit/>
          </a:bodyPr>
          <a:lstStyle/>
          <a:p>
            <a:r>
              <a:rPr lang="nb-NO" sz="2000" dirty="0" smtClean="0">
                <a:solidFill>
                  <a:srgbClr val="000000"/>
                </a:solidFill>
              </a:rPr>
              <a:t>Den digitale utviklingen oppnås gjennom god samhandling internt, og effektivt samarbeid med andre. </a:t>
            </a:r>
          </a:p>
          <a:p>
            <a:r>
              <a:rPr lang="nb-NO" sz="2000" dirty="0" smtClean="0">
                <a:solidFill>
                  <a:srgbClr val="000000"/>
                </a:solidFill>
              </a:rPr>
              <a:t>Kommunen har en styringsmodell som gir gode prioriteringsmekanismer og benytter seg av beste praksis metodikk for prosjektgjennomføring</a:t>
            </a:r>
            <a:endParaRPr lang="nb-NO" sz="2000" dirty="0">
              <a:solidFill>
                <a:srgbClr val="000000"/>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6040" y="1484784"/>
            <a:ext cx="5400600" cy="3600400"/>
          </a:xfrm>
          <a:prstGeom prst="rect">
            <a:avLst/>
          </a:prstGeom>
        </p:spPr>
      </p:pic>
    </p:spTree>
    <p:extLst>
      <p:ext uri="{BB962C8B-B14F-4D97-AF65-F5344CB8AC3E}">
        <p14:creationId xmlns:p14="http://schemas.microsoft.com/office/powerpoint/2010/main" val="1057235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4: Effektiv </a:t>
            </a:r>
            <a:r>
              <a:rPr lang="nb-NO" dirty="0"/>
              <a:t>digitalisering av </a:t>
            </a:r>
            <a:r>
              <a:rPr lang="nb-NO" dirty="0" smtClean="0"/>
              <a:t>kommunen: Hovedmål og delmål</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dirty="0"/>
          </a:p>
        </p:txBody>
      </p:sp>
      <p:graphicFrame>
        <p:nvGraphicFramePr>
          <p:cNvPr id="4" name="Table 3"/>
          <p:cNvGraphicFramePr>
            <a:graphicFrameLocks noGrp="1"/>
          </p:cNvGraphicFramePr>
          <p:nvPr>
            <p:extLst/>
          </p:nvPr>
        </p:nvGraphicFramePr>
        <p:xfrm>
          <a:off x="407368" y="1484785"/>
          <a:ext cx="10873207" cy="4132299"/>
        </p:xfrm>
        <a:graphic>
          <a:graphicData uri="http://schemas.openxmlformats.org/drawingml/2006/table">
            <a:tbl>
              <a:tblPr>
                <a:tableStyleId>{616DA210-FB5B-4158-B5E0-FEB733F419BA}</a:tableStyleId>
              </a:tblPr>
              <a:tblGrid>
                <a:gridCol w="344088"/>
                <a:gridCol w="3578524"/>
                <a:gridCol w="6950595"/>
              </a:tblGrid>
              <a:tr h="265750">
                <a:tc>
                  <a:txBody>
                    <a:bodyPr/>
                    <a:lstStyle/>
                    <a:p>
                      <a:pPr algn="l" fontAlgn="b"/>
                      <a:endParaRPr lang="nb-NO" sz="12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200" b="1" u="none" strike="noStrike" dirty="0">
                          <a:effectLst/>
                        </a:rPr>
                        <a:t>Hovedmål</a:t>
                      </a:r>
                      <a:endParaRPr lang="nb-NO" sz="12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200" b="1" u="none" strike="noStrike" dirty="0">
                          <a:effectLst/>
                        </a:rPr>
                        <a:t>Delmål</a:t>
                      </a:r>
                      <a:endParaRPr lang="nb-NO" sz="12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r>
              <a:tr h="504568">
                <a:tc>
                  <a:txBody>
                    <a:bodyPr/>
                    <a:lstStyle/>
                    <a:p>
                      <a:pPr algn="ctr" fontAlgn="ctr"/>
                      <a:r>
                        <a:rPr lang="nb-NO" sz="1200" b="1" i="0" u="none" strike="noStrike" dirty="0" smtClean="0">
                          <a:solidFill>
                            <a:srgbClr val="000000"/>
                          </a:solidFill>
                          <a:effectLst/>
                          <a:latin typeface="Calibri" panose="020F0502020204030204" pitchFamily="34" charset="0"/>
                        </a:rPr>
                        <a:t>1</a:t>
                      </a:r>
                      <a:endParaRPr lang="nb-NO" sz="12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a:effectLst/>
                        </a:rPr>
                        <a:t>Kommunen samarbeider tett med andre kommuner om digitalisering, og gjenbruker løsninger der det er mulig. </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a:effectLst/>
                        </a:rPr>
                        <a:t>Kommunen samarbeider med kommuner som ligger langt fremme i den digitale utviklingen. </a:t>
                      </a:r>
                      <a:endParaRPr lang="nb-NO" sz="1400" b="0" i="0" u="none" strike="noStrike" dirty="0">
                        <a:solidFill>
                          <a:srgbClr val="000000"/>
                        </a:solidFill>
                        <a:effectLst/>
                        <a:latin typeface="Calibri" panose="020F0502020204030204" pitchFamily="34" charset="0"/>
                      </a:endParaRP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504568">
                <a:tc rowSpan="3">
                  <a:txBody>
                    <a:bodyPr/>
                    <a:lstStyle/>
                    <a:p>
                      <a:pPr algn="ctr" fontAlgn="ctr"/>
                      <a:r>
                        <a:rPr lang="nb-NO" sz="1200" b="1" i="0" u="none" strike="noStrike" dirty="0" smtClean="0">
                          <a:solidFill>
                            <a:srgbClr val="000000"/>
                          </a:solidFill>
                          <a:effectLst/>
                          <a:latin typeface="Calibri" panose="020F0502020204030204" pitchFamily="34" charset="0"/>
                        </a:rPr>
                        <a:t>2</a:t>
                      </a:r>
                      <a:endParaRPr lang="nb-NO" sz="1200" b="1" i="0" u="none" strike="noStrike" dirty="0">
                        <a:solidFill>
                          <a:srgbClr val="000000"/>
                        </a:solidFill>
                        <a:effectLst/>
                        <a:latin typeface="Calibri" panose="020F0502020204030204" pitchFamily="34" charset="0"/>
                      </a:endParaRPr>
                    </a:p>
                  </a:txBody>
                  <a:tcPr marL="45720" marR="4572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l" fontAlgn="ctr"/>
                      <a:r>
                        <a:rPr lang="nb-NO" sz="1400" u="none" strike="noStrike" dirty="0">
                          <a:effectLst/>
                        </a:rPr>
                        <a:t>Kommunen </a:t>
                      </a:r>
                      <a:r>
                        <a:rPr lang="nb-NO" sz="1400" u="none" strike="noStrike" dirty="0" smtClean="0">
                          <a:effectLst/>
                        </a:rPr>
                        <a:t>tar fortrinnsvis </a:t>
                      </a:r>
                      <a:r>
                        <a:rPr lang="nb-NO" sz="1400" u="none" strike="noStrike" dirty="0">
                          <a:effectLst/>
                        </a:rPr>
                        <a:t>i bruk nasjonale og kommunale fellesløsninger. </a:t>
                      </a:r>
                      <a:endParaRPr lang="nb-NO" sz="1400" b="0" i="0" u="none" strike="noStrike" dirty="0">
                        <a:solidFill>
                          <a:srgbClr val="000000"/>
                        </a:solidFill>
                        <a:effectLst/>
                        <a:latin typeface="Calibri" panose="020F0502020204030204" pitchFamily="34" charset="0"/>
                      </a:endParaRPr>
                    </a:p>
                  </a:txBody>
                  <a:tcPr marL="45720" marR="45720" anchor="ctr">
                    <a:lnL w="635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a:effectLst/>
                        </a:rPr>
                        <a:t>Innbyggertjenester på nett benytter nasjonale løsninger som Min Side (KS), </a:t>
                      </a:r>
                      <a:r>
                        <a:rPr lang="nb-NO" sz="1400" u="none" strike="noStrike" dirty="0" err="1">
                          <a:effectLst/>
                        </a:rPr>
                        <a:t>Altinn</a:t>
                      </a:r>
                      <a:r>
                        <a:rPr lang="nb-NO" sz="1400" u="none" strike="noStrike" dirty="0">
                          <a:effectLst/>
                        </a:rPr>
                        <a:t> og </a:t>
                      </a:r>
                      <a:r>
                        <a:rPr lang="nb-NO" sz="1400" u="none" strike="noStrike" dirty="0" smtClean="0">
                          <a:effectLst/>
                        </a:rPr>
                        <a:t>ID-porten</a:t>
                      </a:r>
                      <a:r>
                        <a:rPr lang="nb-NO" sz="1400" u="none" strike="noStrike" baseline="0" dirty="0" smtClean="0">
                          <a:effectLst/>
                        </a:rPr>
                        <a:t> der de finnes.</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r h="382345">
                <a:tc vMerge="1">
                  <a:txBody>
                    <a:bodyPr/>
                    <a:lstStyle/>
                    <a:p>
                      <a:endParaRPr lang="nb-NO"/>
                    </a:p>
                  </a:txBody>
                  <a:tcPr/>
                </a:tc>
                <a:tc vMerge="1">
                  <a:txBody>
                    <a:bodyPr/>
                    <a:lstStyle/>
                    <a:p>
                      <a:endParaRPr lang="nb-NO"/>
                    </a:p>
                  </a:txBody>
                  <a:tcPr/>
                </a:tc>
                <a:tc>
                  <a:txBody>
                    <a:bodyPr/>
                    <a:lstStyle/>
                    <a:p>
                      <a:pPr algn="l" fontAlgn="ctr"/>
                      <a:r>
                        <a:rPr lang="nb-NO" sz="1400" u="none" strike="noStrike" dirty="0">
                          <a:effectLst/>
                        </a:rPr>
                        <a:t>Fagsystemer henter data fra nasjonale registre som </a:t>
                      </a:r>
                      <a:r>
                        <a:rPr lang="nb-NO" sz="1400" u="none" strike="noStrike" dirty="0" smtClean="0">
                          <a:effectLst/>
                        </a:rPr>
                        <a:t>Folkeregisteret </a:t>
                      </a:r>
                      <a:r>
                        <a:rPr lang="nb-NO" sz="1400" u="none" strike="noStrike" dirty="0">
                          <a:effectLst/>
                        </a:rPr>
                        <a:t>og Matrikkelen. </a:t>
                      </a: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r>
              <a:tr h="366674">
                <a:tc vMerge="1">
                  <a:txBody>
                    <a:bodyPr/>
                    <a:lstStyle/>
                    <a:p>
                      <a:endParaRPr lang="nb-NO"/>
                    </a:p>
                  </a:txBody>
                  <a:tcPr/>
                </a:tc>
                <a:tc vMerge="1">
                  <a:txBody>
                    <a:bodyPr/>
                    <a:lstStyle/>
                    <a:p>
                      <a:endParaRPr lang="nb-NO"/>
                    </a:p>
                  </a:txBody>
                  <a:tcPr/>
                </a:tc>
                <a:tc>
                  <a:txBody>
                    <a:bodyPr/>
                    <a:lstStyle/>
                    <a:p>
                      <a:pPr algn="l" fontAlgn="ctr"/>
                      <a:r>
                        <a:rPr lang="nb-NO" sz="1400" u="none" strike="noStrike" dirty="0">
                          <a:effectLst/>
                        </a:rPr>
                        <a:t>Kommunen benytter felles integrasjonsplattform for kommunal sektor (FIKS). </a:t>
                      </a:r>
                      <a:endParaRPr lang="nb-NO" sz="1400" b="0" i="0" u="none" strike="noStrike" dirty="0">
                        <a:solidFill>
                          <a:srgbClr val="000000"/>
                        </a:solidFill>
                        <a:effectLst/>
                        <a:latin typeface="Calibri" panose="020F0502020204030204" pitchFamily="34" charset="0"/>
                      </a:endParaRPr>
                    </a:p>
                  </a:txBody>
                  <a:tcPr marL="45720" marR="45720" anchor="ctr">
                    <a:lnB w="28575" cap="flat" cmpd="sng" algn="ctr">
                      <a:solidFill>
                        <a:schemeClr val="tx1"/>
                      </a:solidFill>
                      <a:prstDash val="solid"/>
                      <a:round/>
                      <a:headEnd type="none" w="med" len="med"/>
                      <a:tailEnd type="none" w="med" len="med"/>
                    </a:lnB>
                    <a:solidFill>
                      <a:schemeClr val="accent5">
                        <a:lumMod val="20000"/>
                        <a:lumOff val="80000"/>
                      </a:schemeClr>
                    </a:solidFill>
                  </a:tcPr>
                </a:tc>
              </a:tr>
              <a:tr h="442917">
                <a:tc>
                  <a:txBody>
                    <a:bodyPr/>
                    <a:lstStyle/>
                    <a:p>
                      <a:pPr algn="ctr" fontAlgn="ctr"/>
                      <a:r>
                        <a:rPr lang="nb-NO" sz="1200" b="1" i="0" u="none" strike="noStrike" dirty="0" smtClean="0">
                          <a:solidFill>
                            <a:srgbClr val="000000"/>
                          </a:solidFill>
                          <a:effectLst/>
                          <a:latin typeface="Calibri" panose="020F0502020204030204" pitchFamily="34" charset="0"/>
                        </a:rPr>
                        <a:t>3</a:t>
                      </a:r>
                      <a:endParaRPr lang="nb-NO" sz="12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a:effectLst/>
                        </a:rPr>
                        <a:t>Den digitale utviklingen oppnås gjennom god samhandling internt  i kommunen og på tvers av enheter. </a:t>
                      </a:r>
                      <a:endParaRPr lang="nb-NO" sz="1400" b="0"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400" b="0" i="0" u="none" strike="noStrike" dirty="0" smtClean="0">
                          <a:solidFill>
                            <a:schemeClr val="tx1"/>
                          </a:solidFill>
                          <a:effectLst/>
                          <a:latin typeface="+mn-lt"/>
                        </a:rPr>
                        <a:t>Alle</a:t>
                      </a:r>
                      <a:r>
                        <a:rPr lang="nb-NO" sz="1400" b="0" i="0" u="none" strike="noStrike" baseline="0" dirty="0" smtClean="0">
                          <a:solidFill>
                            <a:schemeClr val="tx1"/>
                          </a:solidFill>
                          <a:effectLst/>
                          <a:latin typeface="+mn-lt"/>
                        </a:rPr>
                        <a:t> ideer og prosjektforslag spilles inn til prioriteringsrådet som vurderer videre prosess og gir råd til strategisk ledergruppe</a:t>
                      </a:r>
                      <a:endParaRPr lang="nb-NO" sz="1400" b="0" i="0" u="none" strike="noStrike" dirty="0">
                        <a:solidFill>
                          <a:srgbClr val="000000"/>
                        </a:solidFill>
                        <a:effectLst/>
                        <a:latin typeface="Calibri" panose="020F0502020204030204" pitchFamily="34" charset="0"/>
                      </a:endParaRP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265750">
                <a:tc rowSpan="3">
                  <a:txBody>
                    <a:bodyPr/>
                    <a:lstStyle/>
                    <a:p>
                      <a:pPr algn="ctr" fontAlgn="ctr"/>
                      <a:r>
                        <a:rPr lang="nb-NO" sz="1200" b="1" i="0" u="none" strike="noStrike" dirty="0" smtClean="0">
                          <a:solidFill>
                            <a:srgbClr val="000000"/>
                          </a:solidFill>
                          <a:effectLst/>
                          <a:latin typeface="Calibri" panose="020F0502020204030204" pitchFamily="34" charset="0"/>
                        </a:rPr>
                        <a:t>4</a:t>
                      </a:r>
                      <a:endParaRPr lang="nb-NO" sz="1200" b="1" i="0" u="none" strike="noStrike" dirty="0">
                        <a:solidFill>
                          <a:srgbClr val="000000"/>
                        </a:solidFill>
                        <a:effectLst/>
                        <a:latin typeface="Calibri" panose="020F0502020204030204" pitchFamily="34" charset="0"/>
                      </a:endParaRPr>
                    </a:p>
                  </a:txBody>
                  <a:tcPr marL="45720" marR="4572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lumMod val="20000"/>
                        <a:lumOff val="80000"/>
                      </a:schemeClr>
                    </a:solidFill>
                  </a:tcPr>
                </a:tc>
                <a:tc rowSpan="3">
                  <a:txBody>
                    <a:bodyPr/>
                    <a:lstStyle/>
                    <a:p>
                      <a:pPr algn="l" fontAlgn="ctr"/>
                      <a:r>
                        <a:rPr lang="nb-NO" sz="1400" u="none" strike="noStrike" dirty="0">
                          <a:effectLst/>
                        </a:rPr>
                        <a:t>Kommunen bruker beste praksis metodikk ved gjennomføring av digitaliseringsprosjekter</a:t>
                      </a:r>
                      <a:endParaRPr lang="nb-NO" sz="1400" b="0" i="0" u="none" strike="noStrike" dirty="0">
                        <a:solidFill>
                          <a:srgbClr val="000000"/>
                        </a:solidFill>
                        <a:effectLst/>
                        <a:latin typeface="Calibri" panose="020F0502020204030204" pitchFamily="34" charset="0"/>
                      </a:endParaRPr>
                    </a:p>
                  </a:txBody>
                  <a:tcPr marL="45720" marR="45720" anchor="ctr">
                    <a:lnL w="635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l" fontAlgn="b"/>
                      <a:r>
                        <a:rPr lang="nb-NO" sz="1400" u="none" strike="noStrike" dirty="0">
                          <a:effectLst/>
                        </a:rPr>
                        <a:t>Prosjektveiviseren </a:t>
                      </a:r>
                      <a:r>
                        <a:rPr lang="nb-NO" sz="1400" u="none" strike="noStrike" dirty="0" smtClean="0">
                          <a:effectLst/>
                        </a:rPr>
                        <a:t>benyttes i alle prosjekter</a:t>
                      </a:r>
                      <a:endParaRPr lang="nb-NO" sz="1400" b="0" i="0" u="none" strike="noStrike" dirty="0">
                        <a:solidFill>
                          <a:srgbClr val="000000"/>
                        </a:solidFill>
                        <a:effectLst/>
                        <a:latin typeface="Calibri" panose="020F0502020204030204" pitchFamily="34" charset="0"/>
                      </a:endParaRPr>
                    </a:p>
                  </a:txBody>
                  <a:tcPr marL="45720" marR="45720" anchor="b">
                    <a:lnT w="28575" cap="flat" cmpd="sng" algn="ctr">
                      <a:solidFill>
                        <a:schemeClr val="tx1"/>
                      </a:solidFill>
                      <a:prstDash val="solid"/>
                      <a:round/>
                      <a:headEnd type="none" w="med" len="med"/>
                      <a:tailEnd type="none" w="med" len="med"/>
                    </a:lnT>
                    <a:solidFill>
                      <a:schemeClr val="accent5">
                        <a:lumMod val="20000"/>
                        <a:lumOff val="80000"/>
                      </a:schemeClr>
                    </a:solidFill>
                  </a:tcPr>
                </a:tc>
              </a:tr>
              <a:tr h="289897">
                <a:tc vMerge="1">
                  <a:txBody>
                    <a:bodyPr/>
                    <a:lstStyle/>
                    <a:p>
                      <a:endParaRPr lang="nb-NO"/>
                    </a:p>
                  </a:txBody>
                  <a:tcPr/>
                </a:tc>
                <a:tc vMerge="1">
                  <a:txBody>
                    <a:bodyPr/>
                    <a:lstStyle/>
                    <a:p>
                      <a:endParaRPr lang="nb-NO"/>
                    </a:p>
                  </a:txBody>
                  <a:tcPr/>
                </a:tc>
                <a:tc>
                  <a:txBody>
                    <a:bodyPr/>
                    <a:lstStyle/>
                    <a:p>
                      <a:pPr algn="l" fontAlgn="ctr"/>
                      <a:r>
                        <a:rPr lang="nb-NO" sz="1400" u="none" strike="noStrike" dirty="0">
                          <a:effectLst/>
                        </a:rPr>
                        <a:t>Gevinstrealiseringsmetodikk benyttes i alle prosjekter. </a:t>
                      </a:r>
                      <a:endParaRPr lang="nb-NO" sz="14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r>
              <a:tr h="289897">
                <a:tc vMerge="1">
                  <a:txBody>
                    <a:bodyPr/>
                    <a:lstStyle/>
                    <a:p>
                      <a:pPr algn="ctr" fontAlgn="ctr"/>
                      <a:endParaRPr lang="nb-NO" sz="1200" b="1"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vMerge="1">
                  <a:txBody>
                    <a:bodyPr/>
                    <a:lstStyle/>
                    <a:p>
                      <a:pPr algn="l" fontAlgn="ctr"/>
                      <a:endParaRPr lang="nb-NO" sz="1200" b="0" i="0" u="none" strike="noStrike" dirty="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nb-NO" sz="1400" u="none" strike="noStrike" dirty="0" smtClean="0">
                          <a:effectLst/>
                        </a:rPr>
                        <a:t>Kommunen har en styringsmodell med gode prioriteringsmekanismer, som gir struktur på utviklingen. </a:t>
                      </a:r>
                      <a:endParaRPr lang="nb-NO" sz="1400" b="0" i="0" u="none" strike="noStrike" dirty="0" smtClean="0">
                        <a:solidFill>
                          <a:srgbClr val="000000"/>
                        </a:solidFill>
                        <a:effectLst/>
                        <a:latin typeface="Calibri" panose="020F0502020204030204" pitchFamily="34" charset="0"/>
                      </a:endParaRPr>
                    </a:p>
                  </a:txBody>
                  <a:tcPr marL="45720" marR="4572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154019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06"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1700808"/>
            <a:ext cx="12192000" cy="29523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lstStyle/>
          <a:p>
            <a:r>
              <a:rPr lang="nb-NO" dirty="0" smtClean="0"/>
              <a:t>Satsningsområde 5: Informasjonssikkerhet, personvern og dokumentasjonsforvaltning</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TextBox 3"/>
          <p:cNvSpPr txBox="1"/>
          <p:nvPr/>
        </p:nvSpPr>
        <p:spPr>
          <a:xfrm>
            <a:off x="335360" y="2420888"/>
            <a:ext cx="6552728" cy="1569660"/>
          </a:xfrm>
          <a:prstGeom prst="rect">
            <a:avLst/>
          </a:prstGeom>
          <a:noFill/>
        </p:spPr>
        <p:txBody>
          <a:bodyPr wrap="square" rtlCol="0">
            <a:spAutoFit/>
          </a:bodyPr>
          <a:lstStyle/>
          <a:p>
            <a:r>
              <a:rPr lang="nb-NO" sz="2400" dirty="0" smtClean="0">
                <a:solidFill>
                  <a:srgbClr val="000000"/>
                </a:solidFill>
              </a:rPr>
              <a:t>Kommunen skal ha et styringssystem og tydelige roller og rutiner for informasjonssikkerhet og personvern. Alt som kan offentliggjøres publiseres for innsyn.</a:t>
            </a:r>
            <a:endParaRPr lang="nb-NO" sz="2400" dirty="0">
              <a:solidFill>
                <a:srgbClr val="000000"/>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8128" y="1556792"/>
            <a:ext cx="4512502" cy="3384376"/>
          </a:xfrm>
          <a:prstGeom prst="rect">
            <a:avLst/>
          </a:prstGeom>
        </p:spPr>
      </p:pic>
    </p:spTree>
    <p:extLst>
      <p:ext uri="{BB962C8B-B14F-4D97-AF65-F5344CB8AC3E}">
        <p14:creationId xmlns:p14="http://schemas.microsoft.com/office/powerpoint/2010/main" val="1085834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5: Informasjonssikkerhet</a:t>
            </a:r>
            <a:r>
              <a:rPr lang="nb-NO" dirty="0"/>
              <a:t>, personvern og </a:t>
            </a:r>
            <a:r>
              <a:rPr lang="nb-NO" dirty="0" smtClean="0"/>
              <a:t>dokumentasjonsforvaltning: Hovedmål og delmål </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graphicFrame>
        <p:nvGraphicFramePr>
          <p:cNvPr id="4" name="Table 3"/>
          <p:cNvGraphicFramePr>
            <a:graphicFrameLocks noGrp="1"/>
          </p:cNvGraphicFramePr>
          <p:nvPr>
            <p:extLst>
              <p:ext uri="{D42A27DB-BD31-4B8C-83A1-F6EECF244321}">
                <p14:modId xmlns:p14="http://schemas.microsoft.com/office/powerpoint/2010/main" val="1271742760"/>
              </p:ext>
            </p:extLst>
          </p:nvPr>
        </p:nvGraphicFramePr>
        <p:xfrm>
          <a:off x="407368" y="1700808"/>
          <a:ext cx="11305255" cy="2962484"/>
        </p:xfrm>
        <a:graphic>
          <a:graphicData uri="http://schemas.openxmlformats.org/drawingml/2006/table">
            <a:tbl>
              <a:tblPr>
                <a:tableStyleId>{616DA210-FB5B-4158-B5E0-FEB733F419BA}</a:tableStyleId>
              </a:tblPr>
              <a:tblGrid>
                <a:gridCol w="497715"/>
                <a:gridCol w="4621645"/>
                <a:gridCol w="6185895"/>
              </a:tblGrid>
              <a:tr h="192804">
                <a:tc>
                  <a:txBody>
                    <a:bodyPr/>
                    <a:lstStyle/>
                    <a:p>
                      <a:pPr algn="l" fontAlgn="b"/>
                      <a:endParaRPr lang="nb-NO" sz="12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200" b="1" u="none" strike="noStrike" dirty="0">
                          <a:effectLst/>
                        </a:rPr>
                        <a:t>Hovedmål</a:t>
                      </a:r>
                      <a:endParaRPr lang="nb-NO" sz="12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nb-NO" sz="1200" b="1" u="none" strike="noStrike" dirty="0">
                          <a:effectLst/>
                        </a:rPr>
                        <a:t>Delmål</a:t>
                      </a:r>
                      <a:endParaRPr lang="nb-NO" sz="1200" b="1" i="0" u="none" strike="noStrike" dirty="0">
                        <a:solidFill>
                          <a:srgbClr val="000000"/>
                        </a:solidFill>
                        <a:effectLst/>
                        <a:latin typeface="Calibri" panose="020F0502020204030204" pitchFamily="34" charset="0"/>
                      </a:endParaRPr>
                    </a:p>
                  </a:txBody>
                  <a:tcPr marL="45720" marR="45720" anchor="b">
                    <a:lnB w="28575" cap="flat" cmpd="sng" algn="ctr">
                      <a:solidFill>
                        <a:schemeClr val="tx1"/>
                      </a:solidFill>
                      <a:prstDash val="solid"/>
                      <a:round/>
                      <a:headEnd type="none" w="med" len="med"/>
                      <a:tailEnd type="none" w="med" len="med"/>
                    </a:lnB>
                    <a:solidFill>
                      <a:schemeClr val="accent5">
                        <a:lumMod val="20000"/>
                        <a:lumOff val="80000"/>
                      </a:schemeClr>
                    </a:solidFill>
                  </a:tcPr>
                </a:tc>
              </a:tr>
              <a:tr h="360040">
                <a:tc>
                  <a:txBody>
                    <a:bodyPr/>
                    <a:lstStyle/>
                    <a:p>
                      <a:pPr algn="ctr" fontAlgn="t"/>
                      <a:r>
                        <a:rPr lang="nb-NO" sz="1200" b="1" i="0" u="none" strike="noStrike" dirty="0" smtClean="0">
                          <a:solidFill>
                            <a:srgbClr val="000000"/>
                          </a:solidFill>
                          <a:effectLst/>
                          <a:latin typeface="Calibri" panose="020F0502020204030204" pitchFamily="34" charset="0"/>
                        </a:rPr>
                        <a:t>1</a:t>
                      </a:r>
                      <a:endParaRPr lang="nb-NO" sz="12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nb-NO" sz="1400" u="none" strike="noStrike" dirty="0">
                          <a:solidFill>
                            <a:schemeClr val="tx2">
                              <a:lumMod val="50000"/>
                            </a:schemeClr>
                          </a:solidFill>
                          <a:effectLst/>
                        </a:rPr>
                        <a:t>Kommunen har et prinsipp om at alt som kan offentliggjøres, blir publisert for innsyn. </a:t>
                      </a:r>
                      <a:endParaRPr lang="nb-NO" sz="1400" b="0" i="0" u="none" strike="noStrike" dirty="0">
                        <a:solidFill>
                          <a:schemeClr val="tx2">
                            <a:lumMod val="50000"/>
                          </a:schemeClr>
                        </a:solidFill>
                        <a:effectLst/>
                        <a:latin typeface="Calibri" panose="020F0502020204030204" pitchFamily="34" charset="0"/>
                      </a:endParaRP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nb-NO" sz="1400" u="none" strike="noStrike" dirty="0">
                          <a:solidFill>
                            <a:schemeClr val="tx2">
                              <a:lumMod val="50000"/>
                            </a:schemeClr>
                          </a:solidFill>
                          <a:effectLst/>
                        </a:rPr>
                        <a:t>Ansatte skal forstå </a:t>
                      </a:r>
                      <a:r>
                        <a:rPr lang="nb-NO" sz="1400" u="none" strike="noStrike" dirty="0" err="1">
                          <a:solidFill>
                            <a:schemeClr val="tx2">
                              <a:lumMod val="50000"/>
                            </a:schemeClr>
                          </a:solidFill>
                          <a:effectLst/>
                        </a:rPr>
                        <a:t>Offentleglova</a:t>
                      </a:r>
                      <a:r>
                        <a:rPr lang="nb-NO" sz="1400" u="none" strike="noStrike" dirty="0">
                          <a:solidFill>
                            <a:schemeClr val="tx2">
                              <a:lumMod val="50000"/>
                            </a:schemeClr>
                          </a:solidFill>
                          <a:effectLst/>
                        </a:rPr>
                        <a:t>, og ledere er ansvarlig for publisering av offentlig dokumentasjon. </a:t>
                      </a:r>
                      <a:endParaRPr lang="nb-NO" sz="1400" b="0" i="0" u="none" strike="noStrike" dirty="0">
                        <a:solidFill>
                          <a:schemeClr val="tx2">
                            <a:lumMod val="50000"/>
                          </a:schemeClr>
                        </a:solidFill>
                        <a:effectLst/>
                        <a:latin typeface="Calibri" panose="020F0502020204030204" pitchFamily="34" charset="0"/>
                      </a:endParaRP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334888">
                <a:tc rowSpan="2">
                  <a:txBody>
                    <a:bodyPr/>
                    <a:lstStyle/>
                    <a:p>
                      <a:pPr algn="ctr" fontAlgn="ctr"/>
                      <a:r>
                        <a:rPr lang="nb-NO" sz="1200" b="1" i="0" u="none" strike="noStrike" dirty="0" smtClean="0">
                          <a:solidFill>
                            <a:srgbClr val="000000"/>
                          </a:solidFill>
                          <a:effectLst/>
                          <a:latin typeface="Calibri" panose="020F0502020204030204" pitchFamily="34" charset="0"/>
                        </a:rPr>
                        <a:t>2</a:t>
                      </a:r>
                      <a:endParaRPr lang="nb-NO" sz="1200" b="1" i="0" u="none" strike="noStrike" dirty="0">
                        <a:solidFill>
                          <a:srgbClr val="000000"/>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l" fontAlgn="ctr"/>
                      <a:r>
                        <a:rPr lang="nb-NO" sz="1400" u="none" strike="noStrike" dirty="0">
                          <a:solidFill>
                            <a:schemeClr val="tx2">
                              <a:lumMod val="50000"/>
                            </a:schemeClr>
                          </a:solidFill>
                          <a:effectLst/>
                        </a:rPr>
                        <a:t>Kommunen skal ha et styringssystem med tydelige prosesser og rutiner for informasjonssikkerhet og personvern.  </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nb-NO" sz="1400" u="none" strike="noStrike" dirty="0" smtClean="0">
                          <a:solidFill>
                            <a:schemeClr val="tx2">
                              <a:lumMod val="50000"/>
                            </a:schemeClr>
                          </a:solidFill>
                          <a:effectLst/>
                        </a:rPr>
                        <a:t>Rolle- og ansvarsfordelingen for informasjonssikkerhet og personvern skal være kjent for alle. Brukere/innbyggere og ansatte er trygge på at informasjonsutveksling og personvern ivaretas i henhold til gjeldende lovverk.</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r h="534391">
                <a:tc vMerge="1">
                  <a:txBody>
                    <a:bodyPr/>
                    <a:lstStyle/>
                    <a:p>
                      <a:pPr algn="l" fontAlgn="b"/>
                      <a:endParaRPr lang="nb-NO" sz="1200" b="0" i="0" u="none" strike="noStrike" dirty="0">
                        <a:solidFill>
                          <a:srgbClr val="000000"/>
                        </a:solidFill>
                        <a:effectLst/>
                        <a:latin typeface="Calibri" panose="020F0502020204030204" pitchFamily="34" charset="0"/>
                      </a:endParaRPr>
                    </a:p>
                  </a:txBody>
                  <a:tcPr marL="45720" marR="45720" anchor="b">
                    <a:solidFill>
                      <a:schemeClr val="accent5">
                        <a:lumMod val="40000"/>
                        <a:lumOff val="60000"/>
                      </a:schemeClr>
                    </a:solidFill>
                  </a:tcPr>
                </a:tc>
                <a:tc vMerge="1">
                  <a:txBody>
                    <a:bodyPr/>
                    <a:lstStyle/>
                    <a:p>
                      <a:pPr algn="l" fontAlgn="b"/>
                      <a:endParaRPr lang="nb-NO" sz="1200" b="0" i="0" u="none" strike="noStrike" dirty="0">
                        <a:solidFill>
                          <a:srgbClr val="000000"/>
                        </a:solidFill>
                        <a:effectLst/>
                        <a:latin typeface="Calibri" panose="020F0502020204030204" pitchFamily="34" charset="0"/>
                      </a:endParaRPr>
                    </a:p>
                  </a:txBody>
                  <a:tcPr marL="45720" marR="45720" anchor="b">
                    <a:solidFill>
                      <a:schemeClr val="accent5">
                        <a:lumMod val="40000"/>
                        <a:lumOff val="60000"/>
                      </a:schemeClr>
                    </a:solidFill>
                  </a:tcPr>
                </a:tc>
                <a:tc>
                  <a:txBody>
                    <a:bodyPr/>
                    <a:lstStyle/>
                    <a:p>
                      <a:pPr algn="l" fontAlgn="ctr"/>
                      <a:r>
                        <a:rPr lang="nb-NO" sz="1400" u="none" strike="noStrike" dirty="0" smtClean="0">
                          <a:solidFill>
                            <a:schemeClr val="tx2">
                              <a:lumMod val="50000"/>
                            </a:schemeClr>
                          </a:solidFill>
                          <a:effectLst/>
                        </a:rPr>
                        <a:t>IKT-avdelingen skal være</a:t>
                      </a:r>
                      <a:r>
                        <a:rPr lang="nb-NO" sz="1400" u="none" strike="noStrike" baseline="0" dirty="0" smtClean="0">
                          <a:solidFill>
                            <a:schemeClr val="tx2">
                              <a:lumMod val="50000"/>
                            </a:schemeClr>
                          </a:solidFill>
                          <a:effectLst/>
                        </a:rPr>
                        <a:t> p</a:t>
                      </a:r>
                      <a:r>
                        <a:rPr lang="nb-NO" sz="1400" u="none" strike="noStrike" dirty="0" smtClean="0">
                          <a:solidFill>
                            <a:schemeClr val="tx2">
                              <a:lumMod val="50000"/>
                            </a:schemeClr>
                          </a:solidFill>
                          <a:effectLst/>
                        </a:rPr>
                        <a:t>ådriver for høyere grad av brukervennlig sikring av data</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B w="28575" cap="flat" cmpd="sng" algn="ctr">
                      <a:solidFill>
                        <a:schemeClr val="tx1"/>
                      </a:solidFill>
                      <a:prstDash val="solid"/>
                      <a:round/>
                      <a:headEnd type="none" w="med" len="med"/>
                      <a:tailEnd type="none" w="med" len="med"/>
                    </a:lnB>
                    <a:solidFill>
                      <a:schemeClr val="accent5">
                        <a:lumMod val="20000"/>
                        <a:lumOff val="80000"/>
                      </a:schemeClr>
                    </a:solidFill>
                  </a:tcPr>
                </a:tc>
              </a:tr>
              <a:tr h="385933">
                <a:tc rowSpan="2">
                  <a:txBody>
                    <a:bodyPr/>
                    <a:lstStyle/>
                    <a:p>
                      <a:pPr algn="ctr" fontAlgn="ctr"/>
                      <a:r>
                        <a:rPr lang="nb-NO" sz="1200" b="1" i="0" u="none" strike="noStrike" dirty="0" smtClean="0">
                          <a:solidFill>
                            <a:schemeClr val="tx2">
                              <a:lumMod val="50000"/>
                            </a:schemeClr>
                          </a:solidFill>
                          <a:effectLst/>
                          <a:latin typeface="Calibri" panose="020F0502020204030204" pitchFamily="34" charset="0"/>
                        </a:rPr>
                        <a:t>3</a:t>
                      </a:r>
                      <a:endParaRPr lang="nb-NO" sz="1200" b="1"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c rowSpan="2">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nb-NO" sz="1400" u="none" strike="noStrike" dirty="0" smtClean="0">
                          <a:solidFill>
                            <a:schemeClr val="tx2">
                              <a:lumMod val="50000"/>
                            </a:schemeClr>
                          </a:solidFill>
                          <a:effectLst/>
                        </a:rPr>
                        <a:t>Dokumentasjon i kommunen</a:t>
                      </a:r>
                      <a:r>
                        <a:rPr lang="nb-NO" sz="1400" u="none" strike="noStrike" baseline="0" dirty="0" smtClean="0">
                          <a:solidFill>
                            <a:schemeClr val="tx2">
                              <a:lumMod val="50000"/>
                            </a:schemeClr>
                          </a:solidFill>
                          <a:effectLst/>
                        </a:rPr>
                        <a:t> skal håndteres digitalt og på samme måte på tvers av enhetene </a:t>
                      </a:r>
                      <a:endParaRPr lang="nb-NO" sz="1400" b="0" i="0" u="none" strike="noStrike" dirty="0" smtClean="0">
                        <a:solidFill>
                          <a:schemeClr val="tx2">
                            <a:lumMod val="50000"/>
                          </a:schemeClr>
                        </a:solidFill>
                        <a:effectLst/>
                        <a:latin typeface="Calibri" panose="020F0502020204030204" pitchFamily="34" charset="0"/>
                      </a:endParaRPr>
                    </a:p>
                    <a:p>
                      <a:pPr algn="l" fontAlgn="b"/>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l" fontAlgn="ctr"/>
                      <a:r>
                        <a:rPr lang="nb-NO" sz="1400" b="0" i="0" u="none" strike="noStrike" dirty="0" smtClean="0">
                          <a:solidFill>
                            <a:schemeClr val="tx2">
                              <a:lumMod val="50000"/>
                            </a:schemeClr>
                          </a:solidFill>
                          <a:effectLst/>
                          <a:latin typeface="Calibri" panose="020F0502020204030204" pitchFamily="34" charset="0"/>
                        </a:rPr>
                        <a:t>Kommunens</a:t>
                      </a:r>
                      <a:r>
                        <a:rPr lang="nb-NO" sz="1400" b="0" i="0" u="none" strike="noStrike" baseline="0" dirty="0" smtClean="0">
                          <a:solidFill>
                            <a:schemeClr val="tx2">
                              <a:lumMod val="50000"/>
                            </a:schemeClr>
                          </a:solidFill>
                          <a:effectLst/>
                          <a:latin typeface="Calibri" panose="020F0502020204030204" pitchFamily="34" charset="0"/>
                        </a:rPr>
                        <a:t> arkiv skal være digitaliserte og søkbare</a:t>
                      </a:r>
                      <a:endParaRPr lang="nb-NO" sz="1400" b="0" i="0" u="none" strike="noStrike" dirty="0">
                        <a:solidFill>
                          <a:schemeClr val="tx2">
                            <a:lumMod val="50000"/>
                          </a:schemeClr>
                        </a:solidFill>
                        <a:effectLst/>
                        <a:latin typeface="Calibri" panose="020F0502020204030204" pitchFamily="34" charset="0"/>
                      </a:endParaRPr>
                    </a:p>
                  </a:txBody>
                  <a:tcPr marL="45720" marR="45720" anchor="ctr">
                    <a:lnT w="28575" cap="flat" cmpd="sng" algn="ctr">
                      <a:solidFill>
                        <a:schemeClr val="tx1"/>
                      </a:solidFill>
                      <a:prstDash val="solid"/>
                      <a:round/>
                      <a:headEnd type="none" w="med" len="med"/>
                      <a:tailEnd type="none" w="med" len="med"/>
                    </a:lnT>
                    <a:solidFill>
                      <a:schemeClr val="accent5">
                        <a:lumMod val="20000"/>
                        <a:lumOff val="80000"/>
                      </a:schemeClr>
                    </a:solidFill>
                  </a:tcPr>
                </a:tc>
              </a:tr>
              <a:tr h="390170">
                <a:tc vMerge="1">
                  <a:txBody>
                    <a:bodyPr/>
                    <a:lstStyle/>
                    <a:p>
                      <a:pPr algn="ctr" fontAlgn="ctr"/>
                      <a:endParaRPr lang="nb-NO" sz="1200" b="1" i="0" u="none" strike="noStrike" dirty="0">
                        <a:solidFill>
                          <a:schemeClr val="tx2">
                            <a:lumMod val="50000"/>
                          </a:schemeClr>
                        </a:solidFill>
                        <a:effectLst/>
                        <a:latin typeface="Calibri" panose="020F0502020204030204" pitchFamily="34" charset="0"/>
                      </a:endParaRPr>
                    </a:p>
                  </a:txBody>
                  <a:tcPr marL="45720" marR="45720" anchor="ctr">
                    <a:solidFill>
                      <a:schemeClr val="accent5">
                        <a:lumMod val="20000"/>
                        <a:lumOff val="80000"/>
                      </a:schemeClr>
                    </a:solidFill>
                  </a:tcPr>
                </a:tc>
                <a:tc vMerge="1">
                  <a:txBody>
                    <a:bodyPr/>
                    <a:lstStyle/>
                    <a:p>
                      <a:pPr algn="l" fontAlgn="b"/>
                      <a:endParaRPr lang="nb-NO" sz="1200" b="0" i="0" u="none" strike="noStrike" dirty="0">
                        <a:solidFill>
                          <a:schemeClr val="tx2">
                            <a:lumMod val="50000"/>
                          </a:schemeClr>
                        </a:solidFill>
                        <a:effectLst/>
                        <a:latin typeface="Calibri" panose="020F0502020204030204" pitchFamily="34" charset="0"/>
                      </a:endParaRPr>
                    </a:p>
                  </a:txBody>
                  <a:tcPr marL="45720" marR="45720" anchor="ctr">
                    <a:solidFill>
                      <a:schemeClr val="accent5">
                        <a:lumMod val="20000"/>
                        <a:lumOff val="80000"/>
                      </a:schemeClr>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nb-NO" sz="1400" b="0" i="0" u="none" strike="noStrike" dirty="0" smtClean="0">
                          <a:solidFill>
                            <a:schemeClr val="tx2">
                              <a:lumMod val="50000"/>
                            </a:schemeClr>
                          </a:solidFill>
                          <a:effectLst/>
                          <a:latin typeface="Calibri" panose="020F0502020204030204" pitchFamily="34" charset="0"/>
                        </a:rPr>
                        <a:t>Kommunen</a:t>
                      </a:r>
                      <a:r>
                        <a:rPr lang="nb-NO" sz="1400" b="0" i="0" u="none" strike="noStrike" baseline="0" dirty="0" smtClean="0">
                          <a:solidFill>
                            <a:schemeClr val="tx2">
                              <a:lumMod val="50000"/>
                            </a:schemeClr>
                          </a:solidFill>
                          <a:effectLst/>
                          <a:latin typeface="Calibri" panose="020F0502020204030204" pitchFamily="34" charset="0"/>
                        </a:rPr>
                        <a:t> har oversikt over hvilken informasjon som ligger i hvilke systemer og hva som skal arkiveres hvordan. </a:t>
                      </a:r>
                      <a:endParaRPr lang="nb-NO" sz="1400" b="0" i="0" u="none" strike="noStrike" dirty="0" smtClean="0">
                        <a:solidFill>
                          <a:schemeClr val="tx2">
                            <a:lumMod val="50000"/>
                          </a:schemeClr>
                        </a:solidFill>
                        <a:effectLst/>
                        <a:latin typeface="Calibri" panose="020F0502020204030204" pitchFamily="34" charset="0"/>
                      </a:endParaRPr>
                    </a:p>
                  </a:txBody>
                  <a:tcPr marL="45720" marR="45720"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986794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9403254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821" name="think-cell Slide" r:id="rId10" imgW="530" imgH="528" progId="TCLayout.ActiveDocument.1">
                  <p:embed/>
                </p:oleObj>
              </mc:Choice>
              <mc:Fallback>
                <p:oleObj name="think-cell Slide" r:id="rId10" imgW="530" imgH="528"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nb-NO" sz="21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Plassholder for tekst 2"/>
          <p:cNvSpPr>
            <a:spLocks noGrp="1"/>
          </p:cNvSpPr>
          <p:nvPr>
            <p:custDataLst>
              <p:tags r:id="rId4"/>
            </p:custDataLst>
          </p:nvPr>
        </p:nvSpPr>
        <p:spPr bwMode="gray">
          <a:xfrm>
            <a:off x="334963" y="2360613"/>
            <a:ext cx="11857038" cy="534988"/>
          </a:xfrm>
          <a:prstGeom prst="rect">
            <a:avLst/>
          </a:prstGeom>
          <a:solidFill>
            <a:srgbClr val="DFE5EF"/>
          </a:solidFill>
          <a:ln w="9525">
            <a:noFill/>
          </a:ln>
          <a:extLst>
            <a:ext uri="{91240B29-F687-4F45-9708-019B960494DF}">
              <a14:hiddenLine xmlns:a14="http://schemas.microsoft.com/office/drawing/2010/main" w="9525">
                <a:solidFill>
                  <a:schemeClr val="tx1"/>
                </a:solidFill>
              </a14:hiddenLine>
            </a:ext>
          </a:extLst>
        </p:spPr>
        <p:txBody>
          <a:bodyPr vert="horz" lIns="106363" tIns="106363" rIns="0" bIns="107950"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b="1" dirty="0" smtClean="0"/>
              <a:t>Innledning</a:t>
            </a:r>
            <a:endParaRPr lang="nb-NO" b="1" dirty="0"/>
          </a:p>
        </p:txBody>
      </p:sp>
      <p:sp>
        <p:nvSpPr>
          <p:cNvPr id="24" name="Plassholder for tekst 2">
            <a:hlinkClick r:id="rId12" action="ppaction://hlinksldjump"/>
          </p:cNvPr>
          <p:cNvSpPr>
            <a:spLocks noGrp="1"/>
          </p:cNvSpPr>
          <p:nvPr>
            <p:custDataLst>
              <p:tags r:id="rId5"/>
            </p:custDataLst>
          </p:nvPr>
        </p:nvSpPr>
        <p:spPr bwMode="gray">
          <a:xfrm>
            <a:off x="334963" y="2895600"/>
            <a:ext cx="11857038"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smtClean="0"/>
              <a:t>Dagens situasjon</a:t>
            </a:r>
          </a:p>
        </p:txBody>
      </p:sp>
      <p:sp>
        <p:nvSpPr>
          <p:cNvPr id="32" name="Plassholder for tekst 2">
            <a:hlinkClick r:id="rId13" action="ppaction://hlinksldjump"/>
          </p:cNvPr>
          <p:cNvSpPr>
            <a:spLocks noGrp="1"/>
          </p:cNvSpPr>
          <p:nvPr>
            <p:custDataLst>
              <p:tags r:id="rId6"/>
            </p:custDataLst>
          </p:nvPr>
        </p:nvSpPr>
        <p:spPr bwMode="gray">
          <a:xfrm>
            <a:off x="334963" y="3429000"/>
            <a:ext cx="11857038"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Visjon og Ambisjon for digitaliseringsarbeidet</a:t>
            </a:r>
            <a:endParaRPr lang="nb-NO" dirty="0"/>
          </a:p>
        </p:txBody>
      </p:sp>
      <p:sp>
        <p:nvSpPr>
          <p:cNvPr id="40" name="Plassholder for tekst 2">
            <a:hlinkClick r:id="rId14" action="ppaction://hlinksldjump"/>
          </p:cNvPr>
          <p:cNvSpPr>
            <a:spLocks noGrp="1"/>
          </p:cNvSpPr>
          <p:nvPr>
            <p:custDataLst>
              <p:tags r:id="rId7"/>
            </p:custDataLst>
          </p:nvPr>
        </p:nvSpPr>
        <p:spPr bwMode="gray">
          <a:xfrm>
            <a:off x="334963" y="3962400"/>
            <a:ext cx="11857038"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7950"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Strategiske satsninger, hovedmål og delmål</a:t>
            </a:r>
            <a:endParaRPr lang="nb-NO" dirty="0"/>
          </a:p>
        </p:txBody>
      </p:sp>
      <p:sp>
        <p:nvSpPr>
          <p:cNvPr id="2" name="Title 1"/>
          <p:cNvSpPr>
            <a:spLocks noGrp="1"/>
          </p:cNvSpPr>
          <p:nvPr>
            <p:ph type="title"/>
          </p:nvPr>
        </p:nvSpPr>
        <p:spPr/>
        <p:txBody>
          <a:bodyPr/>
          <a:lstStyle/>
          <a:p>
            <a:fld id="{6F9A0139-1AE0-4E98-B8D9-3944FC9DDB13}" type="datetime'Agenda'">
              <a:rPr lang="nb-NO" altLang="en-US"/>
              <a:pPr/>
              <a:t>Agenda</a:t>
            </a:fld>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dirty="0"/>
          </a:p>
        </p:txBody>
      </p:sp>
    </p:spTree>
    <p:extLst>
      <p:ext uri="{BB962C8B-B14F-4D97-AF65-F5344CB8AC3E}">
        <p14:creationId xmlns:p14="http://schemas.microsoft.com/office/powerpoint/2010/main" val="382177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Innledning</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Content Placeholder 1"/>
          <p:cNvSpPr txBox="1">
            <a:spLocks/>
          </p:cNvSpPr>
          <p:nvPr/>
        </p:nvSpPr>
        <p:spPr>
          <a:xfrm>
            <a:off x="433476" y="1268760"/>
            <a:ext cx="11017224" cy="51029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1200"/>
              </a:spcBef>
              <a:spcAft>
                <a:spcPts val="0"/>
              </a:spcAft>
              <a:buNone/>
            </a:pPr>
            <a:r>
              <a:rPr lang="nb-NO" sz="1400" b="1" dirty="0" smtClean="0">
                <a:ea typeface="Verdana" panose="020B0604030504040204" pitchFamily="34" charset="0"/>
                <a:cs typeface="Verdana" panose="020B0604030504040204" pitchFamily="34" charset="0"/>
              </a:rPr>
              <a:t>Digital strategi 2018-2022 beskriver hva Alstahaug kommune ønsker å oppnå med digitalisering og hvordan. </a:t>
            </a:r>
            <a:r>
              <a:rPr lang="nb-NO" sz="1400" dirty="0" smtClean="0">
                <a:ea typeface="Verdana" panose="020B0604030504040204" pitchFamily="34" charset="0"/>
                <a:cs typeface="Verdana" panose="020B0604030504040204" pitchFamily="34" charset="0"/>
              </a:rPr>
              <a:t>Strategien gir en langsiktig visjon for digitalisering og definerer ambisjon for 2022. Den beskriver videre fem strategiske satsinger og hovedmål og delmål for å oppnå ambisjonen over de neste 5 årene. I tillegg til dette er det foreslått kokrete tiltak under hvert delmål. Tiltakene finnes i en egen tiltaksplan som er vedlegg til strategien </a:t>
            </a:r>
          </a:p>
          <a:p>
            <a:pPr marL="0" indent="0" fontAlgn="auto">
              <a:spcBef>
                <a:spcPts val="1200"/>
              </a:spcBef>
              <a:spcAft>
                <a:spcPts val="0"/>
              </a:spcAft>
              <a:buNone/>
            </a:pPr>
            <a:r>
              <a:rPr lang="nb-NO" sz="1400" b="1" dirty="0" smtClean="0">
                <a:ea typeface="Verdana" panose="020B0604030504040204" pitchFamily="34" charset="0"/>
                <a:cs typeface="Verdana" panose="020B0604030504040204" pitchFamily="34" charset="0"/>
              </a:rPr>
              <a:t>Strategien er utarbeidet gjennom en grundig prosess med bred involvering av kommunens ledelse og ansatte:</a:t>
            </a:r>
          </a:p>
          <a:p>
            <a:pPr indent="-255588" fontAlgn="auto">
              <a:spcBef>
                <a:spcPts val="600"/>
              </a:spcBef>
              <a:spcAft>
                <a:spcPts val="0"/>
              </a:spcAft>
            </a:pPr>
            <a:r>
              <a:rPr lang="nb-NO" sz="1400" dirty="0" smtClean="0">
                <a:ea typeface="Verdana" panose="020B0604030504040204" pitchFamily="34" charset="0"/>
                <a:cs typeface="Verdana" panose="020B0604030504040204" pitchFamily="34" charset="0"/>
              </a:rPr>
              <a:t>Det ble etablert en arbeidsgruppe bestående av ulike ledere i kommunen, samt ansatte fra IKT-avdelingen</a:t>
            </a:r>
            <a:br>
              <a:rPr lang="nb-NO" sz="1400" dirty="0" smtClean="0">
                <a:ea typeface="Verdana" panose="020B0604030504040204" pitchFamily="34" charset="0"/>
                <a:cs typeface="Verdana" panose="020B0604030504040204" pitchFamily="34" charset="0"/>
              </a:rPr>
            </a:br>
            <a:r>
              <a:rPr lang="nb-NO" sz="1400" dirty="0" smtClean="0">
                <a:ea typeface="Verdana" panose="020B0604030504040204" pitchFamily="34" charset="0"/>
                <a:cs typeface="Verdana" panose="020B0604030504040204" pitchFamily="34" charset="0"/>
              </a:rPr>
              <a:t>Den enkelte leder har hatt dialog med sine virksomheter for å samle inn innspill til strategien.</a:t>
            </a:r>
            <a:br>
              <a:rPr lang="nb-NO" sz="1400" dirty="0" smtClean="0">
                <a:ea typeface="Verdana" panose="020B0604030504040204" pitchFamily="34" charset="0"/>
                <a:cs typeface="Verdana" panose="020B0604030504040204" pitchFamily="34" charset="0"/>
              </a:rPr>
            </a:br>
            <a:r>
              <a:rPr lang="nb-NO" sz="1400" dirty="0" smtClean="0">
                <a:ea typeface="Verdana" panose="020B0604030504040204" pitchFamily="34" charset="0"/>
                <a:cs typeface="Verdana" panose="020B0604030504040204" pitchFamily="34" charset="0"/>
              </a:rPr>
              <a:t>Formannskapet har blitt holdt løpende orientert.</a:t>
            </a:r>
          </a:p>
          <a:p>
            <a:pPr indent="-255588" fontAlgn="auto">
              <a:spcBef>
                <a:spcPts val="600"/>
              </a:spcBef>
              <a:spcAft>
                <a:spcPts val="0"/>
              </a:spcAft>
            </a:pPr>
            <a:r>
              <a:rPr lang="nb-NO" sz="1400" dirty="0" smtClean="0">
                <a:ea typeface="Verdana" panose="020B0604030504040204" pitchFamily="34" charset="0"/>
                <a:cs typeface="Verdana" panose="020B0604030504040204" pitchFamily="34" charset="0"/>
              </a:rPr>
              <a:t>Strategien bygger på kartlegging av dagens situasjon på tvers av virksomhetene. Det ble utført intervjuer med 8 ansatte fra ulike deler av organisasjonen og fem innbyggere (elever, foresatte, brukere av helsetjenesten). </a:t>
            </a:r>
          </a:p>
          <a:p>
            <a:pPr indent="-255588" fontAlgn="auto">
              <a:spcBef>
                <a:spcPts val="600"/>
              </a:spcBef>
              <a:spcAft>
                <a:spcPts val="0"/>
              </a:spcAft>
            </a:pPr>
            <a:r>
              <a:rPr lang="nb-NO" sz="1400" dirty="0" smtClean="0">
                <a:ea typeface="Verdana" panose="020B0604030504040204" pitchFamily="34" charset="0"/>
                <a:cs typeface="Verdana" panose="020B0604030504040204" pitchFamily="34" charset="0"/>
              </a:rPr>
              <a:t>Strategien ivaretar rammebetingelser definert i nasjonale føringer, og krav og planer fra virksomhetene. </a:t>
            </a:r>
          </a:p>
          <a:p>
            <a:pPr marL="87312" indent="0" fontAlgn="auto">
              <a:spcBef>
                <a:spcPts val="1200"/>
              </a:spcBef>
              <a:spcAft>
                <a:spcPts val="0"/>
              </a:spcAft>
              <a:buNone/>
            </a:pPr>
            <a:r>
              <a:rPr lang="nb-NO" sz="1400" b="1" dirty="0" smtClean="0">
                <a:ea typeface="Verdana" panose="020B0604030504040204" pitchFamily="34" charset="0"/>
                <a:cs typeface="Verdana" panose="020B0604030504040204" pitchFamily="34" charset="0"/>
              </a:rPr>
              <a:t>Strategien skal implementeres gjennom en portefølje av prosjekter </a:t>
            </a:r>
            <a:r>
              <a:rPr lang="nb-NO" sz="1400" dirty="0" smtClean="0">
                <a:ea typeface="Verdana" panose="020B0604030504040204" pitchFamily="34" charset="0"/>
                <a:cs typeface="Verdana" panose="020B0604030504040204" pitchFamily="34" charset="0"/>
              </a:rPr>
              <a:t>som skal styres og forvaltes gjennom ny styringsmodell. Se vedlagte dokument, </a:t>
            </a:r>
            <a:r>
              <a:rPr lang="nb-NO" sz="1400" i="1" dirty="0" smtClean="0">
                <a:ea typeface="Verdana" panose="020B0604030504040204" pitchFamily="34" charset="0"/>
                <a:cs typeface="Verdana" panose="020B0604030504040204" pitchFamily="34" charset="0"/>
              </a:rPr>
              <a:t>Fremtidig organisering av digitaliseringsarbeidet</a:t>
            </a:r>
            <a:r>
              <a:rPr lang="nb-NO" sz="1400" dirty="0" smtClean="0">
                <a:ea typeface="Verdana" panose="020B0604030504040204" pitchFamily="34" charset="0"/>
                <a:cs typeface="Verdana" panose="020B0604030504040204" pitchFamily="34" charset="0"/>
              </a:rPr>
              <a:t>. Det er definert type metodikk og verktøy for prosjektgjennomføring, Prosjektveiviseren, og for gevinstrealisering, KS Gevinstkokeboken. </a:t>
            </a:r>
            <a:br>
              <a:rPr lang="nb-NO" sz="1400" dirty="0" smtClean="0">
                <a:ea typeface="Verdana" panose="020B0604030504040204" pitchFamily="34" charset="0"/>
                <a:cs typeface="Verdana" panose="020B0604030504040204" pitchFamily="34" charset="0"/>
              </a:rPr>
            </a:br>
            <a:endParaRPr lang="nb-NO" sz="1400" dirty="0" smtClean="0">
              <a:ea typeface="Verdana" panose="020B0604030504040204" pitchFamily="34" charset="0"/>
              <a:cs typeface="Verdana" panose="020B0604030504040204" pitchFamily="34" charset="0"/>
            </a:endParaRPr>
          </a:p>
          <a:p>
            <a:pPr marL="87312" indent="0" fontAlgn="auto">
              <a:spcBef>
                <a:spcPts val="0"/>
              </a:spcBef>
              <a:spcAft>
                <a:spcPts val="0"/>
              </a:spcAft>
              <a:buNone/>
            </a:pPr>
            <a:r>
              <a:rPr lang="nb-NO" sz="1400" b="1" dirty="0" smtClean="0">
                <a:ea typeface="Verdana" panose="020B0604030504040204" pitchFamily="34" charset="0"/>
                <a:cs typeface="Verdana" panose="020B0604030504040204" pitchFamily="34" charset="0"/>
              </a:rPr>
              <a:t>Strategien har følgende vedlegg:</a:t>
            </a:r>
          </a:p>
          <a:p>
            <a:pPr marL="315912" indent="-228600" fontAlgn="auto">
              <a:spcBef>
                <a:spcPts val="0"/>
              </a:spcBef>
              <a:spcAft>
                <a:spcPts val="0"/>
              </a:spcAft>
              <a:buFont typeface="+mj-lt"/>
              <a:buAutoNum type="arabicPeriod"/>
            </a:pPr>
            <a:r>
              <a:rPr lang="nb-NO" sz="1400" dirty="0" smtClean="0">
                <a:ea typeface="Verdana" panose="020B0604030504040204" pitchFamily="34" charset="0"/>
                <a:cs typeface="Verdana" panose="020B0604030504040204" pitchFamily="34" charset="0"/>
              </a:rPr>
              <a:t>Fremtidig organisering av digitaliseringsarbeidet</a:t>
            </a:r>
          </a:p>
          <a:p>
            <a:pPr marL="315912" indent="-228600" fontAlgn="auto">
              <a:spcBef>
                <a:spcPts val="0"/>
              </a:spcBef>
              <a:spcAft>
                <a:spcPts val="0"/>
              </a:spcAft>
              <a:buFont typeface="+mj-lt"/>
              <a:buAutoNum type="arabicPeriod"/>
            </a:pPr>
            <a:r>
              <a:rPr lang="nb-NO" sz="1400" dirty="0" smtClean="0">
                <a:ea typeface="Verdana" panose="020B0604030504040204" pitchFamily="34" charset="0"/>
                <a:cs typeface="Verdana" panose="020B0604030504040204" pitchFamily="34" charset="0"/>
              </a:rPr>
              <a:t>Metode for digitaliseringsarbeidet</a:t>
            </a:r>
          </a:p>
          <a:p>
            <a:pPr marL="315912" indent="-228600" fontAlgn="auto">
              <a:spcBef>
                <a:spcPts val="0"/>
              </a:spcBef>
              <a:spcAft>
                <a:spcPts val="0"/>
              </a:spcAft>
              <a:buFont typeface="+mj-lt"/>
              <a:buAutoNum type="arabicPeriod"/>
            </a:pPr>
            <a:r>
              <a:rPr lang="nb-NO" sz="1400" dirty="0" smtClean="0">
                <a:ea typeface="Verdana" panose="020B0604030504040204" pitchFamily="34" charset="0"/>
                <a:cs typeface="Verdana" panose="020B0604030504040204" pitchFamily="34" charset="0"/>
              </a:rPr>
              <a:t>Beskrivelse av dagens situasjon</a:t>
            </a:r>
          </a:p>
          <a:p>
            <a:pPr marL="315912" indent="-228600" fontAlgn="auto">
              <a:spcBef>
                <a:spcPts val="0"/>
              </a:spcBef>
              <a:spcAft>
                <a:spcPts val="0"/>
              </a:spcAft>
              <a:buFont typeface="+mj-lt"/>
              <a:buAutoNum type="arabicPeriod"/>
            </a:pPr>
            <a:r>
              <a:rPr lang="nb-NO" sz="1400" dirty="0" smtClean="0">
                <a:ea typeface="Verdana" panose="020B0604030504040204" pitchFamily="34" charset="0"/>
                <a:cs typeface="Verdana" panose="020B0604030504040204" pitchFamily="34" charset="0"/>
              </a:rPr>
              <a:t>Eksempler på digitaliseringsområder</a:t>
            </a:r>
          </a:p>
          <a:p>
            <a:pPr marL="315912" indent="-228600" fontAlgn="auto">
              <a:spcBef>
                <a:spcPts val="0"/>
              </a:spcBef>
              <a:spcAft>
                <a:spcPts val="0"/>
              </a:spcAft>
              <a:buFont typeface="+mj-lt"/>
              <a:buAutoNum type="arabicPeriod"/>
            </a:pPr>
            <a:r>
              <a:rPr lang="nb-NO" sz="1400" dirty="0" smtClean="0">
                <a:ea typeface="Verdana" panose="020B0604030504040204" pitchFamily="34" charset="0"/>
                <a:cs typeface="Verdana" panose="020B0604030504040204" pitchFamily="34" charset="0"/>
              </a:rPr>
              <a:t>Arbeidsdokumenter</a:t>
            </a:r>
          </a:p>
          <a:p>
            <a:pPr marL="315912" indent="-228600" fontAlgn="auto">
              <a:spcBef>
                <a:spcPts val="0"/>
              </a:spcBef>
              <a:spcAft>
                <a:spcPts val="0"/>
              </a:spcAft>
              <a:buFont typeface="+mj-lt"/>
              <a:buAutoNum type="arabicPeriod"/>
            </a:pPr>
            <a:r>
              <a:rPr lang="nb-NO" sz="1400" dirty="0" smtClean="0">
                <a:ea typeface="Verdana" panose="020B0604030504040204" pitchFamily="34" charset="0"/>
                <a:cs typeface="Verdana" panose="020B0604030504040204" pitchFamily="34" charset="0"/>
              </a:rPr>
              <a:t>Prosessveiledning velferdsteknologi (egen arbeidsstrøm)</a:t>
            </a:r>
          </a:p>
          <a:p>
            <a:pPr marL="87312" indent="0" fontAlgn="auto">
              <a:spcBef>
                <a:spcPts val="0"/>
              </a:spcBef>
              <a:spcAft>
                <a:spcPts val="0"/>
              </a:spcAft>
              <a:buNone/>
            </a:pPr>
            <a:endParaRPr lang="nb-NO" sz="1400" dirty="0" smtClean="0">
              <a:ea typeface="Verdana" panose="020B0604030504040204" pitchFamily="34" charset="0"/>
              <a:cs typeface="Verdana" panose="020B0604030504040204" pitchFamily="34" charset="0"/>
            </a:endParaRPr>
          </a:p>
          <a:p>
            <a:pPr marL="315912" indent="-228600" fontAlgn="auto">
              <a:spcBef>
                <a:spcPts val="1200"/>
              </a:spcBef>
              <a:spcAft>
                <a:spcPts val="0"/>
              </a:spcAft>
              <a:buFont typeface="+mj-lt"/>
              <a:buAutoNum type="arabicPeriod"/>
            </a:pPr>
            <a:endParaRPr lang="nb-NO" sz="1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836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2304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79" name="think-cell Slide" r:id="rId10" imgW="530" imgH="528" progId="TCLayout.ActiveDocument.1">
                  <p:embed/>
                </p:oleObj>
              </mc:Choice>
              <mc:Fallback>
                <p:oleObj name="think-cell Slide" r:id="rId10" imgW="530" imgH="528"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nb-NO" sz="21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7" name="Plassholder for tekst 2">
            <a:hlinkClick r:id="rId12" action="ppaction://hlinksldjump"/>
          </p:cNvPr>
          <p:cNvSpPr>
            <a:spLocks noGrp="1"/>
          </p:cNvSpPr>
          <p:nvPr>
            <p:custDataLst>
              <p:tags r:id="rId4"/>
            </p:custDataLst>
          </p:nvPr>
        </p:nvSpPr>
        <p:spPr bwMode="gray">
          <a:xfrm>
            <a:off x="334963" y="2360613"/>
            <a:ext cx="11857038"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7950"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Innledning</a:t>
            </a:r>
            <a:endParaRPr lang="nb-NO" dirty="0"/>
          </a:p>
        </p:txBody>
      </p:sp>
      <p:sp>
        <p:nvSpPr>
          <p:cNvPr id="11" name="Plassholder for tekst 2"/>
          <p:cNvSpPr>
            <a:spLocks noGrp="1"/>
          </p:cNvSpPr>
          <p:nvPr>
            <p:custDataLst>
              <p:tags r:id="rId5"/>
            </p:custDataLst>
          </p:nvPr>
        </p:nvSpPr>
        <p:spPr bwMode="gray">
          <a:xfrm>
            <a:off x="334963" y="2895600"/>
            <a:ext cx="11857038" cy="533400"/>
          </a:xfrm>
          <a:prstGeom prst="rect">
            <a:avLst/>
          </a:prstGeom>
          <a:solidFill>
            <a:srgbClr val="DFE5EF"/>
          </a:solidFill>
          <a:ln w="9525">
            <a:noFill/>
          </a:ln>
          <a:extLs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b="1" dirty="0" smtClean="0"/>
              <a:t>Dagens situasjon</a:t>
            </a:r>
          </a:p>
        </p:txBody>
      </p:sp>
      <p:sp>
        <p:nvSpPr>
          <p:cNvPr id="27" name="Plassholder for tekst 2">
            <a:hlinkClick r:id="rId13" action="ppaction://hlinksldjump"/>
          </p:cNvPr>
          <p:cNvSpPr>
            <a:spLocks noGrp="1"/>
          </p:cNvSpPr>
          <p:nvPr>
            <p:custDataLst>
              <p:tags r:id="rId6"/>
            </p:custDataLst>
          </p:nvPr>
        </p:nvSpPr>
        <p:spPr bwMode="gray">
          <a:xfrm>
            <a:off x="334963" y="3429000"/>
            <a:ext cx="11857038" cy="533400"/>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6363"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Visjon og Ambisjon for digitaliseringsarbeidet</a:t>
            </a:r>
            <a:endParaRPr lang="nb-NO" dirty="0"/>
          </a:p>
        </p:txBody>
      </p:sp>
      <p:sp>
        <p:nvSpPr>
          <p:cNvPr id="35" name="Plassholder for tekst 2">
            <a:hlinkClick r:id="rId14" action="ppaction://hlinksldjump"/>
          </p:cNvPr>
          <p:cNvSpPr>
            <a:spLocks noGrp="1"/>
          </p:cNvSpPr>
          <p:nvPr>
            <p:custDataLst>
              <p:tags r:id="rId7"/>
            </p:custDataLst>
          </p:nvPr>
        </p:nvSpPr>
        <p:spPr bwMode="gray">
          <a:xfrm>
            <a:off x="334963" y="3962400"/>
            <a:ext cx="11857038" cy="534988"/>
          </a:xfrm>
          <a:prstGeom prst="rect">
            <a:avLst/>
          </a:prstGeom>
          <a:noFill/>
          <a:ln w="9525">
            <a:noFill/>
          </a:ln>
          <a:extLst>
            <a:ext uri="{909E8E84-426E-40DD-AFC4-6F175D3DCCD1}">
              <a14:hiddenFill xmlns:a14="http://schemas.microsoft.com/office/drawing/2010/main">
                <a:solidFill>
                  <a:srgbClr val="DFE5EF"/>
                </a:solidFill>
              </a14:hiddenFill>
            </a:ext>
            <a:ext uri="{91240B29-F687-4F45-9708-019B960494DF}">
              <a14:hiddenLine xmlns:a14="http://schemas.microsoft.com/office/drawing/2010/main" w="9525">
                <a:solidFill>
                  <a:schemeClr val="tx1"/>
                </a:solidFill>
              </a14:hiddenLine>
            </a:ext>
          </a:extLst>
        </p:spPr>
        <p:txBody>
          <a:bodyPr vert="horz" lIns="106363" tIns="107950" rIns="0" bIns="106363" numCol="1" spcCol="0" rtlCol="0" anchor="ctr" anchorCtr="0">
            <a:noAutofit/>
          </a:bodyPr>
          <a:lstStyle>
            <a:lvl1pPr marL="338138" indent="-338138" algn="l" defTabSz="685800" rtl="0" eaLnBrk="1" latinLnBrk="0" hangingPunct="1">
              <a:spcBef>
                <a:spcPct val="20000"/>
              </a:spcBef>
              <a:buFont typeface="PF Square Sans Pro Medium" pitchFamily="50"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spcAft>
                <a:spcPct val="0"/>
              </a:spcAft>
            </a:pPr>
            <a:r>
              <a:rPr lang="nb-NO" altLang="en-US" dirty="0" smtClean="0"/>
              <a:t>Strategiske satsninger, hovedmål og delmål</a:t>
            </a:r>
            <a:endParaRPr lang="nb-NO" dirty="0"/>
          </a:p>
        </p:txBody>
      </p:sp>
      <p:sp>
        <p:nvSpPr>
          <p:cNvPr id="2" name="Title 1"/>
          <p:cNvSpPr>
            <a:spLocks noGrp="1"/>
          </p:cNvSpPr>
          <p:nvPr>
            <p:ph type="title"/>
          </p:nvPr>
        </p:nvSpPr>
        <p:spPr/>
        <p:txBody>
          <a:bodyPr/>
          <a:lstStyle/>
          <a:p>
            <a:fld id="{6F9A0139-1AE0-4E98-B8D9-3944FC9DDB13}" type="datetime'Agenda'">
              <a:rPr lang="nb-NO" altLang="en-US"/>
              <a:pPr/>
              <a:t>Agenda</a:t>
            </a:fld>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Tree>
    <p:extLst>
      <p:ext uri="{BB962C8B-B14F-4D97-AF65-F5344CB8AC3E}">
        <p14:creationId xmlns:p14="http://schemas.microsoft.com/office/powerpoint/2010/main" val="45258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47" name="think-cell Slide" r:id="rId5" imgW="530" imgH="528" progId="TCLayout.ActiveDocument.1">
                  <p:embed/>
                </p:oleObj>
              </mc:Choice>
              <mc:Fallback>
                <p:oleObj name="think-cell Slid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Rectangle 11"/>
          <p:cNvSpPr/>
          <p:nvPr/>
        </p:nvSpPr>
        <p:spPr>
          <a:xfrm>
            <a:off x="335360" y="1196752"/>
            <a:ext cx="11665296" cy="4968552"/>
          </a:xfrm>
          <a:prstGeom prst="rect">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le 1"/>
          <p:cNvSpPr>
            <a:spLocks noGrp="1"/>
          </p:cNvSpPr>
          <p:nvPr>
            <p:ph type="title"/>
          </p:nvPr>
        </p:nvSpPr>
        <p:spPr/>
        <p:txBody>
          <a:bodyPr/>
          <a:lstStyle/>
          <a:p>
            <a:r>
              <a:rPr lang="nb-NO" dirty="0" smtClean="0"/>
              <a:t>Oppsummering av dagens utfordringer per virksomhet</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solidFill>
                  <a:srgbClr val="1F497D">
                    <a:tint val="75000"/>
                  </a:srgbClr>
                </a:solidFill>
              </a:rPr>
              <a:pPr/>
              <a:t>tir 12 desember 2017</a:t>
            </a:fld>
            <a:endParaRPr lang="nb-NO">
              <a:solidFill>
                <a:srgbClr val="1F497D">
                  <a:tint val="75000"/>
                </a:srgbClr>
              </a:solidFill>
            </a:endParaRPr>
          </a:p>
        </p:txBody>
      </p:sp>
      <p:sp>
        <p:nvSpPr>
          <p:cNvPr id="5" name="TextBox 4"/>
          <p:cNvSpPr txBox="1"/>
          <p:nvPr/>
        </p:nvSpPr>
        <p:spPr>
          <a:xfrm>
            <a:off x="500794" y="1325339"/>
            <a:ext cx="3429792" cy="1384995"/>
          </a:xfrm>
          <a:prstGeom prst="rect">
            <a:avLst/>
          </a:prstGeom>
          <a:noFill/>
        </p:spPr>
        <p:txBody>
          <a:bodyPr wrap="square" rtlCol="0">
            <a:spAutoFit/>
          </a:bodyPr>
          <a:lstStyle/>
          <a:p>
            <a:r>
              <a:rPr lang="nb-NO" sz="1400" b="1" dirty="0">
                <a:solidFill>
                  <a:srgbClr val="008CCC">
                    <a:lumMod val="50000"/>
                  </a:srgbClr>
                </a:solidFill>
              </a:rPr>
              <a:t>Ledelse i kommunen: </a:t>
            </a:r>
          </a:p>
          <a:p>
            <a:pPr marL="285750" indent="-285750">
              <a:buFont typeface="Arial" panose="020B0604020202020204" pitchFamily="34" charset="0"/>
              <a:buChar char="•"/>
            </a:pPr>
            <a:r>
              <a:rPr lang="nb-NO" sz="1400" dirty="0" smtClean="0">
                <a:solidFill>
                  <a:srgbClr val="008CCC">
                    <a:lumMod val="50000"/>
                  </a:srgbClr>
                </a:solidFill>
              </a:rPr>
              <a:t>Mangler modell for prioritering og metode for gjennomføring av </a:t>
            </a:r>
            <a:r>
              <a:rPr lang="nb-NO" sz="1400" dirty="0">
                <a:solidFill>
                  <a:srgbClr val="008CCC">
                    <a:lumMod val="50000"/>
                  </a:srgbClr>
                </a:solidFill>
              </a:rPr>
              <a:t>tiltak og oppgaver </a:t>
            </a:r>
            <a:endParaRPr lang="nb-NO" sz="1400" dirty="0" smtClean="0">
              <a:solidFill>
                <a:srgbClr val="008CCC">
                  <a:lumMod val="50000"/>
                </a:srgbClr>
              </a:solidFill>
            </a:endParaRPr>
          </a:p>
          <a:p>
            <a:pPr marL="285750" indent="-285750">
              <a:buFont typeface="Arial" panose="020B0604020202020204" pitchFamily="34" charset="0"/>
              <a:buChar char="•"/>
            </a:pPr>
            <a:r>
              <a:rPr lang="nb-NO" sz="1400" dirty="0" smtClean="0">
                <a:solidFill>
                  <a:srgbClr val="008CCC">
                    <a:lumMod val="50000"/>
                  </a:srgbClr>
                </a:solidFill>
              </a:rPr>
              <a:t>Manglende strategisk ledelse, og mål med digitalisering og tjenesteutvikling</a:t>
            </a:r>
            <a:endParaRPr lang="nb-NO" sz="1400" dirty="0">
              <a:solidFill>
                <a:srgbClr val="008CCC">
                  <a:lumMod val="50000"/>
                </a:srgbClr>
              </a:solidFill>
            </a:endParaRPr>
          </a:p>
        </p:txBody>
      </p:sp>
      <p:sp>
        <p:nvSpPr>
          <p:cNvPr id="6" name="TextBox 5"/>
          <p:cNvSpPr txBox="1"/>
          <p:nvPr/>
        </p:nvSpPr>
        <p:spPr>
          <a:xfrm>
            <a:off x="3935759" y="1325339"/>
            <a:ext cx="4032449" cy="2246769"/>
          </a:xfrm>
          <a:prstGeom prst="rect">
            <a:avLst/>
          </a:prstGeom>
          <a:noFill/>
        </p:spPr>
        <p:txBody>
          <a:bodyPr wrap="square" rtlCol="0">
            <a:spAutoFit/>
          </a:bodyPr>
          <a:lstStyle/>
          <a:p>
            <a:r>
              <a:rPr lang="nb-NO" sz="1400" b="1" dirty="0">
                <a:solidFill>
                  <a:srgbClr val="008CCC">
                    <a:lumMod val="50000"/>
                  </a:srgbClr>
                </a:solidFill>
              </a:rPr>
              <a:t>Oppvekst og kultur</a:t>
            </a:r>
          </a:p>
          <a:p>
            <a:pPr marL="285750" indent="-285750">
              <a:buFont typeface="Arial" panose="020B0604020202020204" pitchFamily="34" charset="0"/>
              <a:buChar char="•"/>
            </a:pPr>
            <a:r>
              <a:rPr lang="nb-NO" sz="1400" dirty="0" smtClean="0">
                <a:solidFill>
                  <a:srgbClr val="008CCC">
                    <a:lumMod val="50000"/>
                  </a:srgbClr>
                </a:solidFill>
              </a:rPr>
              <a:t>Mange systemer i bruk, og de henger dårlig sammen</a:t>
            </a:r>
          </a:p>
          <a:p>
            <a:pPr marL="285750" indent="-285750">
              <a:buFont typeface="Arial" panose="020B0604020202020204" pitchFamily="34" charset="0"/>
              <a:buChar char="•"/>
            </a:pPr>
            <a:r>
              <a:rPr lang="nb-NO" sz="1400" dirty="0" smtClean="0">
                <a:solidFill>
                  <a:srgbClr val="008CCC">
                    <a:lumMod val="50000"/>
                  </a:srgbClr>
                </a:solidFill>
              </a:rPr>
              <a:t>Mangel på god styringsinformasjon</a:t>
            </a:r>
          </a:p>
          <a:p>
            <a:pPr marL="285750" indent="-285750">
              <a:buFont typeface="Arial" panose="020B0604020202020204" pitchFamily="34" charset="0"/>
              <a:buChar char="•"/>
            </a:pPr>
            <a:r>
              <a:rPr lang="nb-NO" sz="1400" dirty="0" smtClean="0">
                <a:solidFill>
                  <a:srgbClr val="008CCC">
                    <a:lumMod val="50000"/>
                  </a:srgbClr>
                </a:solidFill>
              </a:rPr>
              <a:t>Fortsatt papiravhengig mange steder</a:t>
            </a:r>
          </a:p>
          <a:p>
            <a:pPr marL="285750" indent="-285750">
              <a:buFont typeface="Arial" panose="020B0604020202020204" pitchFamily="34" charset="0"/>
              <a:buChar char="•"/>
            </a:pPr>
            <a:r>
              <a:rPr lang="nb-NO" sz="1400" dirty="0" smtClean="0">
                <a:solidFill>
                  <a:srgbClr val="008CCC">
                    <a:lumMod val="50000"/>
                  </a:srgbClr>
                </a:solidFill>
              </a:rPr>
              <a:t>Treghet i nettverk </a:t>
            </a:r>
          </a:p>
          <a:p>
            <a:pPr marL="285750" indent="-285750">
              <a:buFont typeface="Arial" panose="020B0604020202020204" pitchFamily="34" charset="0"/>
              <a:buChar char="•"/>
            </a:pPr>
            <a:r>
              <a:rPr lang="nb-NO" sz="1400" dirty="0" smtClean="0">
                <a:solidFill>
                  <a:srgbClr val="008CCC">
                    <a:lumMod val="50000"/>
                  </a:srgbClr>
                </a:solidFill>
              </a:rPr>
              <a:t>Uklarhet rundt bruken av systemer og manglende rutiner</a:t>
            </a:r>
            <a:endParaRPr lang="nb-NO" sz="1400" dirty="0">
              <a:solidFill>
                <a:srgbClr val="008CCC">
                  <a:lumMod val="50000"/>
                </a:srgbClr>
              </a:solidFill>
            </a:endParaRPr>
          </a:p>
          <a:p>
            <a:pPr marL="285750" indent="-285750">
              <a:buFont typeface="Arial" panose="020B0604020202020204" pitchFamily="34" charset="0"/>
              <a:buChar char="•"/>
            </a:pPr>
            <a:endParaRPr lang="nb-NO" sz="1400" dirty="0">
              <a:solidFill>
                <a:srgbClr val="008CCC">
                  <a:lumMod val="50000"/>
                </a:srgbClr>
              </a:solidFill>
            </a:endParaRPr>
          </a:p>
          <a:p>
            <a:pPr marL="285750" indent="-285750">
              <a:buFont typeface="Arial" panose="020B0604020202020204" pitchFamily="34" charset="0"/>
              <a:buChar char="•"/>
            </a:pPr>
            <a:endParaRPr lang="nb-NO" sz="1400" dirty="0">
              <a:solidFill>
                <a:srgbClr val="008CCC">
                  <a:lumMod val="50000"/>
                </a:srgbClr>
              </a:solidFill>
            </a:endParaRPr>
          </a:p>
        </p:txBody>
      </p:sp>
      <p:sp>
        <p:nvSpPr>
          <p:cNvPr id="7" name="TextBox 6"/>
          <p:cNvSpPr txBox="1"/>
          <p:nvPr/>
        </p:nvSpPr>
        <p:spPr>
          <a:xfrm>
            <a:off x="8070573" y="4058374"/>
            <a:ext cx="3914246" cy="1600438"/>
          </a:xfrm>
          <a:prstGeom prst="rect">
            <a:avLst/>
          </a:prstGeom>
          <a:noFill/>
        </p:spPr>
        <p:txBody>
          <a:bodyPr wrap="square" rtlCol="0">
            <a:spAutoFit/>
          </a:bodyPr>
          <a:lstStyle/>
          <a:p>
            <a:r>
              <a:rPr lang="nb-NO" sz="1400" b="1" dirty="0">
                <a:solidFill>
                  <a:srgbClr val="008CCC">
                    <a:lumMod val="50000"/>
                  </a:srgbClr>
                </a:solidFill>
              </a:rPr>
              <a:t>Helse og Velferd</a:t>
            </a:r>
            <a:endParaRPr lang="nb-NO" sz="1400" dirty="0">
              <a:solidFill>
                <a:srgbClr val="008CCC">
                  <a:lumMod val="50000"/>
                </a:srgbClr>
              </a:solidFill>
            </a:endParaRPr>
          </a:p>
          <a:p>
            <a:pPr marL="285750" indent="-285750">
              <a:buFont typeface="Arial" panose="020B0604020202020204" pitchFamily="34" charset="0"/>
              <a:buChar char="•"/>
            </a:pPr>
            <a:r>
              <a:rPr lang="nb-NO" sz="1400" dirty="0" smtClean="0">
                <a:solidFill>
                  <a:srgbClr val="008CCC">
                    <a:lumMod val="50000"/>
                  </a:srgbClr>
                </a:solidFill>
              </a:rPr>
              <a:t>Lite brukervennlige systemer</a:t>
            </a:r>
          </a:p>
          <a:p>
            <a:pPr marL="285750" indent="-285750">
              <a:buFont typeface="Arial" panose="020B0604020202020204" pitchFamily="34" charset="0"/>
              <a:buChar char="•"/>
            </a:pPr>
            <a:r>
              <a:rPr lang="nb-NO" sz="1400" dirty="0" smtClean="0">
                <a:solidFill>
                  <a:srgbClr val="008CCC">
                    <a:lumMod val="50000"/>
                  </a:srgbClr>
                </a:solidFill>
              </a:rPr>
              <a:t>Mangelfull/dårlig planlagt opplæring i systemer</a:t>
            </a:r>
          </a:p>
          <a:p>
            <a:pPr marL="285750" indent="-285750">
              <a:buFont typeface="Arial" panose="020B0604020202020204" pitchFamily="34" charset="0"/>
              <a:buChar char="•"/>
            </a:pPr>
            <a:r>
              <a:rPr lang="nb-NO" sz="1400" dirty="0" smtClean="0">
                <a:solidFill>
                  <a:srgbClr val="008CCC">
                    <a:lumMod val="50000"/>
                  </a:srgbClr>
                </a:solidFill>
              </a:rPr>
              <a:t>Dårlig nettdekning ute hos bruker</a:t>
            </a:r>
          </a:p>
          <a:p>
            <a:pPr marL="285750" indent="-285750">
              <a:buFont typeface="Arial" panose="020B0604020202020204" pitchFamily="34" charset="0"/>
              <a:buChar char="•"/>
            </a:pPr>
            <a:r>
              <a:rPr lang="nb-NO" sz="1400" dirty="0" smtClean="0">
                <a:solidFill>
                  <a:srgbClr val="008CCC">
                    <a:lumMod val="50000"/>
                  </a:srgbClr>
                </a:solidFill>
              </a:rPr>
              <a:t>De digitale løsningene valgt oppleves ikke som nyttige av alle brukerne? </a:t>
            </a:r>
          </a:p>
          <a:p>
            <a:pPr marL="285750" indent="-285750">
              <a:buFont typeface="Arial" panose="020B0604020202020204" pitchFamily="34" charset="0"/>
              <a:buChar char="•"/>
            </a:pPr>
            <a:r>
              <a:rPr lang="nb-NO" sz="1400" dirty="0" smtClean="0">
                <a:solidFill>
                  <a:srgbClr val="008CCC">
                    <a:lumMod val="50000"/>
                  </a:srgbClr>
                </a:solidFill>
              </a:rPr>
              <a:t>Vanskelig å kommunisere med alle ansatte</a:t>
            </a:r>
            <a:endParaRPr lang="nb-NO" sz="1400" dirty="0">
              <a:solidFill>
                <a:srgbClr val="008CCC">
                  <a:lumMod val="50000"/>
                </a:srgbClr>
              </a:solidFill>
            </a:endParaRPr>
          </a:p>
        </p:txBody>
      </p:sp>
      <p:sp>
        <p:nvSpPr>
          <p:cNvPr id="8" name="TextBox 7"/>
          <p:cNvSpPr txBox="1"/>
          <p:nvPr/>
        </p:nvSpPr>
        <p:spPr>
          <a:xfrm>
            <a:off x="3946270" y="3393654"/>
            <a:ext cx="4093946" cy="3108543"/>
          </a:xfrm>
          <a:prstGeom prst="rect">
            <a:avLst/>
          </a:prstGeom>
          <a:noFill/>
        </p:spPr>
        <p:txBody>
          <a:bodyPr wrap="square" rtlCol="0">
            <a:spAutoFit/>
          </a:bodyPr>
          <a:lstStyle/>
          <a:p>
            <a:r>
              <a:rPr lang="nb-NO" sz="1400" b="1" dirty="0">
                <a:solidFill>
                  <a:srgbClr val="008CCC">
                    <a:lumMod val="50000"/>
                  </a:srgbClr>
                </a:solidFill>
              </a:rPr>
              <a:t>Samfunnsutvikling: </a:t>
            </a:r>
          </a:p>
          <a:p>
            <a:pPr marL="285750" indent="-285750">
              <a:buFont typeface="Arial" panose="020B0604020202020204" pitchFamily="34" charset="0"/>
              <a:buChar char="•"/>
            </a:pPr>
            <a:r>
              <a:rPr lang="nb-NO" sz="1400" dirty="0" smtClean="0">
                <a:solidFill>
                  <a:srgbClr val="008CCC">
                    <a:lumMod val="50000"/>
                  </a:srgbClr>
                </a:solidFill>
              </a:rPr>
              <a:t>Mange systemer i bruk, og de henger dårlig sammen</a:t>
            </a:r>
          </a:p>
          <a:p>
            <a:pPr marL="285750" indent="-285750">
              <a:buFont typeface="Arial" panose="020B0604020202020204" pitchFamily="34" charset="0"/>
              <a:buChar char="•"/>
            </a:pPr>
            <a:r>
              <a:rPr lang="nb-NO" sz="1400" dirty="0" smtClean="0">
                <a:solidFill>
                  <a:srgbClr val="008CCC">
                    <a:lumMod val="50000"/>
                  </a:srgbClr>
                </a:solidFill>
              </a:rPr>
              <a:t>Liten grad av standardisering og mangelfull integrasjon fører til at kommunikasjon med innbyggere gjøres ulikt og med ulik kvalitet</a:t>
            </a:r>
          </a:p>
          <a:p>
            <a:pPr marL="285750" indent="-285750">
              <a:buFont typeface="Arial" panose="020B0604020202020204" pitchFamily="34" charset="0"/>
              <a:buChar char="•"/>
            </a:pPr>
            <a:r>
              <a:rPr lang="nb-NO" sz="1400" dirty="0" smtClean="0">
                <a:solidFill>
                  <a:srgbClr val="008CCC">
                    <a:lumMod val="50000"/>
                  </a:srgbClr>
                </a:solidFill>
              </a:rPr>
              <a:t>Opparbeidet kompetanse sementerer bruken av gamle løsninger og hindrer nytenkning</a:t>
            </a:r>
          </a:p>
          <a:p>
            <a:pPr marL="285750" indent="-285750">
              <a:buFont typeface="Arial" panose="020B0604020202020204" pitchFamily="34" charset="0"/>
              <a:buChar char="•"/>
            </a:pPr>
            <a:r>
              <a:rPr lang="nb-NO" sz="1400" dirty="0" smtClean="0">
                <a:solidFill>
                  <a:srgbClr val="008CCC">
                    <a:lumMod val="50000"/>
                  </a:srgbClr>
                </a:solidFill>
              </a:rPr>
              <a:t>Mye tidsbruk på mangelfulle søknader samt utydelige arbeidsprosedyrer gir dårligere kundeservice</a:t>
            </a:r>
          </a:p>
          <a:p>
            <a:pPr marL="285750" indent="-285750">
              <a:buFont typeface="Arial" panose="020B0604020202020204" pitchFamily="34" charset="0"/>
              <a:buChar char="•"/>
            </a:pPr>
            <a:endParaRPr lang="nb-NO" sz="1400" dirty="0" smtClean="0">
              <a:solidFill>
                <a:srgbClr val="008CCC">
                  <a:lumMod val="50000"/>
                </a:srgbClr>
              </a:solidFill>
            </a:endParaRPr>
          </a:p>
          <a:p>
            <a:endParaRPr lang="nb-NO" sz="1400" dirty="0">
              <a:solidFill>
                <a:srgbClr val="008CCC">
                  <a:lumMod val="50000"/>
                </a:srgbClr>
              </a:solidFill>
            </a:endParaRPr>
          </a:p>
          <a:p>
            <a:pPr marL="285750" indent="-285750">
              <a:buFont typeface="Arial" panose="020B0604020202020204" pitchFamily="34" charset="0"/>
              <a:buChar char="•"/>
            </a:pPr>
            <a:endParaRPr lang="nb-NO" sz="1400" dirty="0">
              <a:solidFill>
                <a:srgbClr val="008CCC">
                  <a:lumMod val="50000"/>
                </a:srgbClr>
              </a:solidFill>
            </a:endParaRPr>
          </a:p>
        </p:txBody>
      </p:sp>
      <p:sp>
        <p:nvSpPr>
          <p:cNvPr id="9" name="TextBox 8"/>
          <p:cNvSpPr txBox="1"/>
          <p:nvPr/>
        </p:nvSpPr>
        <p:spPr>
          <a:xfrm>
            <a:off x="8070573" y="1292862"/>
            <a:ext cx="3930083" cy="3108543"/>
          </a:xfrm>
          <a:prstGeom prst="rect">
            <a:avLst/>
          </a:prstGeom>
          <a:noFill/>
        </p:spPr>
        <p:txBody>
          <a:bodyPr wrap="square" rtlCol="0">
            <a:spAutoFit/>
          </a:bodyPr>
          <a:lstStyle/>
          <a:p>
            <a:r>
              <a:rPr lang="nb-NO" sz="1400" b="1" dirty="0">
                <a:solidFill>
                  <a:srgbClr val="008CCC">
                    <a:lumMod val="50000"/>
                  </a:srgbClr>
                </a:solidFill>
              </a:rPr>
              <a:t>Fellesadministrasjonen</a:t>
            </a:r>
            <a:r>
              <a:rPr lang="nb-NO" sz="1400" dirty="0">
                <a:solidFill>
                  <a:srgbClr val="008CCC">
                    <a:lumMod val="50000"/>
                  </a:srgbClr>
                </a:solidFill>
              </a:rPr>
              <a:t>: </a:t>
            </a:r>
          </a:p>
          <a:p>
            <a:pPr marL="285750" indent="-285750">
              <a:buFont typeface="Arial" panose="020B0604020202020204" pitchFamily="34" charset="0"/>
              <a:buChar char="•"/>
            </a:pPr>
            <a:r>
              <a:rPr lang="nb-NO" sz="1400" dirty="0" smtClean="0">
                <a:solidFill>
                  <a:srgbClr val="008CCC">
                    <a:lumMod val="50000"/>
                  </a:srgbClr>
                </a:solidFill>
              </a:rPr>
              <a:t>Mange systemer i bruk, og de henger dårlig sammen</a:t>
            </a:r>
          </a:p>
          <a:p>
            <a:pPr marL="285750" indent="-285750">
              <a:buFont typeface="Arial" panose="020B0604020202020204" pitchFamily="34" charset="0"/>
              <a:buChar char="•"/>
            </a:pPr>
            <a:r>
              <a:rPr lang="nb-NO" sz="1400" dirty="0" smtClean="0">
                <a:solidFill>
                  <a:srgbClr val="008CCC">
                    <a:lumMod val="50000"/>
                  </a:srgbClr>
                </a:solidFill>
              </a:rPr>
              <a:t>Papiravhengige politikere</a:t>
            </a:r>
          </a:p>
          <a:p>
            <a:pPr marL="285750" indent="-285750">
              <a:buFont typeface="Arial" panose="020B0604020202020204" pitchFamily="34" charset="0"/>
              <a:buChar char="•"/>
            </a:pPr>
            <a:r>
              <a:rPr lang="nb-NO" sz="1400" dirty="0" smtClean="0">
                <a:solidFill>
                  <a:srgbClr val="008CCC">
                    <a:lumMod val="50000"/>
                  </a:srgbClr>
                </a:solidFill>
              </a:rPr>
              <a:t>Manglende informasjonsstrategi og arkivplan</a:t>
            </a:r>
          </a:p>
          <a:p>
            <a:pPr marL="285750" indent="-285750">
              <a:buFont typeface="Arial" panose="020B0604020202020204" pitchFamily="34" charset="0"/>
              <a:buChar char="•"/>
            </a:pPr>
            <a:r>
              <a:rPr lang="nb-NO" sz="1400" dirty="0" smtClean="0">
                <a:solidFill>
                  <a:srgbClr val="008CCC">
                    <a:lumMod val="50000"/>
                  </a:srgbClr>
                </a:solidFill>
              </a:rPr>
              <a:t>Ingen felle forståelse for hvilke tjenester som tilbys internt og eksternt</a:t>
            </a:r>
            <a:endParaRPr lang="nb-NO" sz="1400" dirty="0">
              <a:solidFill>
                <a:srgbClr val="008CCC">
                  <a:lumMod val="50000"/>
                </a:srgbClr>
              </a:solidFill>
            </a:endParaRPr>
          </a:p>
          <a:p>
            <a:pPr marL="285750" indent="-285750">
              <a:buFont typeface="Arial" panose="020B0604020202020204" pitchFamily="34" charset="0"/>
              <a:buChar char="•"/>
            </a:pPr>
            <a:r>
              <a:rPr lang="nb-NO" sz="1400" dirty="0" smtClean="0">
                <a:solidFill>
                  <a:srgbClr val="008CCC">
                    <a:lumMod val="50000"/>
                  </a:srgbClr>
                </a:solidFill>
              </a:rPr>
              <a:t>Lite tilgjengelige mot innbyggere, lite selvbetjening og gjenbruk av informasjon </a:t>
            </a:r>
          </a:p>
          <a:p>
            <a:pPr marL="285750" indent="-285750">
              <a:buFont typeface="Arial" panose="020B0604020202020204" pitchFamily="34" charset="0"/>
              <a:buChar char="•"/>
            </a:pPr>
            <a:r>
              <a:rPr lang="nb-NO" sz="1400" dirty="0" smtClean="0">
                <a:solidFill>
                  <a:srgbClr val="008CCC">
                    <a:lumMod val="50000"/>
                  </a:srgbClr>
                </a:solidFill>
              </a:rPr>
              <a:t>Økonomi mangler innkjøpssystem og samhandlingen med de andre HALD-kommunene er utfordrende </a:t>
            </a:r>
          </a:p>
          <a:p>
            <a:endParaRPr lang="nb-NO" sz="1400" dirty="0">
              <a:solidFill>
                <a:srgbClr val="008CCC">
                  <a:lumMod val="50000"/>
                </a:srgbClr>
              </a:solidFill>
            </a:endParaRPr>
          </a:p>
          <a:p>
            <a:pPr marL="285750" indent="-285750">
              <a:buFont typeface="Arial" panose="020B0604020202020204" pitchFamily="34" charset="0"/>
              <a:buChar char="•"/>
            </a:pPr>
            <a:endParaRPr lang="nb-NO" sz="1400" dirty="0">
              <a:solidFill>
                <a:srgbClr val="008CCC">
                  <a:lumMod val="50000"/>
                </a:srgbClr>
              </a:solidFill>
            </a:endParaRPr>
          </a:p>
        </p:txBody>
      </p:sp>
      <p:sp>
        <p:nvSpPr>
          <p:cNvPr id="10" name="TextBox 9"/>
          <p:cNvSpPr txBox="1"/>
          <p:nvPr/>
        </p:nvSpPr>
        <p:spPr>
          <a:xfrm>
            <a:off x="479376" y="2708920"/>
            <a:ext cx="3803275" cy="1169551"/>
          </a:xfrm>
          <a:prstGeom prst="rect">
            <a:avLst/>
          </a:prstGeom>
          <a:noFill/>
        </p:spPr>
        <p:txBody>
          <a:bodyPr wrap="square" rtlCol="0">
            <a:spAutoFit/>
          </a:bodyPr>
          <a:lstStyle/>
          <a:p>
            <a:r>
              <a:rPr lang="nb-NO" sz="1400" b="1" dirty="0">
                <a:solidFill>
                  <a:srgbClr val="008CCC">
                    <a:lumMod val="50000"/>
                  </a:srgbClr>
                </a:solidFill>
              </a:rPr>
              <a:t>Interkommunale samarbeid</a:t>
            </a:r>
          </a:p>
          <a:p>
            <a:pPr marL="285750" indent="-285750">
              <a:buFont typeface="Arial" panose="020B0604020202020204" pitchFamily="34" charset="0"/>
              <a:buChar char="•"/>
            </a:pPr>
            <a:r>
              <a:rPr lang="nb-NO" sz="1400" dirty="0" smtClean="0">
                <a:solidFill>
                  <a:srgbClr val="008CCC">
                    <a:lumMod val="50000"/>
                  </a:srgbClr>
                </a:solidFill>
              </a:rPr>
              <a:t>Ikke felles strategisk samarbeide om tjenesteutvikling</a:t>
            </a:r>
            <a:endParaRPr lang="nb-NO" sz="1400" dirty="0">
              <a:solidFill>
                <a:srgbClr val="008CCC">
                  <a:lumMod val="50000"/>
                </a:srgbClr>
              </a:solidFill>
            </a:endParaRPr>
          </a:p>
          <a:p>
            <a:pPr marL="285750" indent="-285750">
              <a:buFont typeface="Arial" panose="020B0604020202020204" pitchFamily="34" charset="0"/>
              <a:buChar char="•"/>
            </a:pPr>
            <a:endParaRPr lang="nb-NO" sz="1400" dirty="0">
              <a:solidFill>
                <a:srgbClr val="008CCC">
                  <a:lumMod val="50000"/>
                </a:srgbClr>
              </a:solidFill>
            </a:endParaRPr>
          </a:p>
          <a:p>
            <a:pPr marL="285750" indent="-285750">
              <a:buFont typeface="Arial" panose="020B0604020202020204" pitchFamily="34" charset="0"/>
              <a:buChar char="•"/>
            </a:pPr>
            <a:endParaRPr lang="nb-NO" sz="1400" dirty="0">
              <a:solidFill>
                <a:srgbClr val="008CCC">
                  <a:lumMod val="50000"/>
                </a:srgbClr>
              </a:solidFill>
            </a:endParaRPr>
          </a:p>
        </p:txBody>
      </p:sp>
      <p:sp>
        <p:nvSpPr>
          <p:cNvPr id="11" name="TextBox 10"/>
          <p:cNvSpPr txBox="1"/>
          <p:nvPr/>
        </p:nvSpPr>
        <p:spPr>
          <a:xfrm>
            <a:off x="623392" y="6021288"/>
            <a:ext cx="2798417" cy="276999"/>
          </a:xfrm>
          <a:prstGeom prst="rect">
            <a:avLst/>
          </a:prstGeom>
          <a:solidFill>
            <a:schemeClr val="bg1">
              <a:alpha val="50000"/>
            </a:schemeClr>
          </a:solidFill>
        </p:spPr>
        <p:txBody>
          <a:bodyPr wrap="square" rtlCol="0">
            <a:spAutoFit/>
          </a:bodyPr>
          <a:lstStyle/>
          <a:p>
            <a:pPr>
              <a:buClr>
                <a:srgbClr val="1F497D"/>
              </a:buClr>
            </a:pPr>
            <a:r>
              <a:rPr lang="nb-NO" sz="1200" i="1" dirty="0">
                <a:solidFill>
                  <a:prstClr val="black"/>
                </a:solidFill>
              </a:rPr>
              <a:t>*Fargekoder er forklart på </a:t>
            </a:r>
            <a:r>
              <a:rPr lang="nb-NO" sz="1200" i="1" dirty="0" smtClean="0">
                <a:solidFill>
                  <a:prstClr val="black"/>
                </a:solidFill>
              </a:rPr>
              <a:t>neste </a:t>
            </a:r>
            <a:r>
              <a:rPr lang="nb-NO" sz="1200" i="1" dirty="0">
                <a:solidFill>
                  <a:prstClr val="black"/>
                </a:solidFill>
              </a:rPr>
              <a:t>side</a:t>
            </a:r>
          </a:p>
        </p:txBody>
      </p:sp>
      <p:pic>
        <p:nvPicPr>
          <p:cNvPr id="4" name="Picture 3"/>
          <p:cNvPicPr>
            <a:picLocks noChangeAspect="1"/>
          </p:cNvPicPr>
          <p:nvPr/>
        </p:nvPicPr>
        <p:blipFill>
          <a:blip r:embed="rId7"/>
          <a:stretch>
            <a:fillRect/>
          </a:stretch>
        </p:blipFill>
        <p:spPr>
          <a:xfrm>
            <a:off x="421541" y="3503587"/>
            <a:ext cx="3534284" cy="2201963"/>
          </a:xfrm>
          <a:prstGeom prst="rect">
            <a:avLst/>
          </a:prstGeom>
        </p:spPr>
      </p:pic>
      <p:sp>
        <p:nvSpPr>
          <p:cNvPr id="14" name="TextBox 13"/>
          <p:cNvSpPr txBox="1"/>
          <p:nvPr/>
        </p:nvSpPr>
        <p:spPr>
          <a:xfrm>
            <a:off x="10374072" y="44624"/>
            <a:ext cx="1774845" cy="369332"/>
          </a:xfrm>
          <a:prstGeom prst="rect">
            <a:avLst/>
          </a:prstGeom>
          <a:noFill/>
        </p:spPr>
        <p:txBody>
          <a:bodyPr wrap="none" rtlCol="0">
            <a:spAutoFit/>
          </a:bodyPr>
          <a:lstStyle/>
          <a:p>
            <a:r>
              <a:rPr lang="nb-NO" i="1" dirty="0" smtClean="0">
                <a:solidFill>
                  <a:schemeClr val="bg1">
                    <a:lumMod val="50000"/>
                  </a:schemeClr>
                </a:solidFill>
              </a:rPr>
              <a:t>Dagens situasjon</a:t>
            </a:r>
            <a:endParaRPr lang="nb-NO" i="1" dirty="0">
              <a:solidFill>
                <a:schemeClr val="bg1">
                  <a:lumMod val="50000"/>
                </a:schemeClr>
              </a:solidFill>
            </a:endParaRPr>
          </a:p>
        </p:txBody>
      </p:sp>
    </p:spTree>
    <p:extLst>
      <p:ext uri="{BB962C8B-B14F-4D97-AF65-F5344CB8AC3E}">
        <p14:creationId xmlns:p14="http://schemas.microsoft.com/office/powerpoint/2010/main" val="347510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71" name="think-cell Slide" r:id="rId5" imgW="530" imgH="528" progId="TCLayout.ActiveDocument.1">
                  <p:embed/>
                </p:oleObj>
              </mc:Choice>
              <mc:Fallback>
                <p:oleObj name="think-cell Slid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2" name="Rectangle 21"/>
          <p:cNvSpPr/>
          <p:nvPr/>
        </p:nvSpPr>
        <p:spPr>
          <a:xfrm>
            <a:off x="411940" y="1184784"/>
            <a:ext cx="11665296" cy="4968552"/>
          </a:xfrm>
          <a:prstGeom prst="rect">
            <a:avLst/>
          </a:prstGeom>
          <a:solidFill>
            <a:schemeClr val="bg1">
              <a:lumMod val="6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lstStyle/>
          <a:p>
            <a:r>
              <a:rPr lang="nb-NO" dirty="0" smtClean="0"/>
              <a:t>Oppsummering innbyggerintervjuer</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5" name="Content Placeholder 2"/>
          <p:cNvSpPr txBox="1">
            <a:spLocks/>
          </p:cNvSpPr>
          <p:nvPr/>
        </p:nvSpPr>
        <p:spPr>
          <a:xfrm>
            <a:off x="407368" y="1268760"/>
            <a:ext cx="7056784" cy="4800600"/>
          </a:xfrm>
          <a:prstGeom prst="rect">
            <a:avLst/>
          </a:prstGeom>
        </p:spPr>
        <p:txBody>
          <a:bodyPr/>
          <a:lstStyle>
            <a:lvl1pPr marL="342900" indent="-342900" algn="l" defTabSz="342900" rtl="0" eaLnBrk="1" fontAlgn="base" hangingPunct="1">
              <a:spcBef>
                <a:spcPct val="20000"/>
              </a:spcBef>
              <a:spcAft>
                <a:spcPct val="0"/>
              </a:spcAft>
              <a:buFont typeface="Wingdings" panose="05000000000000000000" pitchFamily="2" charset="2"/>
              <a:buChar char="ü"/>
              <a:defRPr sz="2100" kern="1200">
                <a:solidFill>
                  <a:schemeClr val="tx1"/>
                </a:solidFill>
                <a:latin typeface="Trebuchet MS"/>
                <a:ea typeface="Trebuchet MS" pitchFamily="34" charset="0"/>
                <a:cs typeface="Trebuchet MS"/>
              </a:defRPr>
            </a:lvl1pPr>
            <a:lvl2pPr marL="685800" indent="-342900" algn="l" defTabSz="342900" rtl="0" eaLnBrk="1" fontAlgn="base" hangingPunct="1">
              <a:spcBef>
                <a:spcPct val="20000"/>
              </a:spcBef>
              <a:spcAft>
                <a:spcPct val="0"/>
              </a:spcAft>
              <a:buFont typeface="Courier New" panose="02070309020205020404" pitchFamily="49" charset="0"/>
              <a:buChar char="o"/>
              <a:defRPr sz="2100" kern="1200">
                <a:solidFill>
                  <a:schemeClr val="tx1"/>
                </a:solidFill>
                <a:latin typeface="Trebuchet MS"/>
                <a:ea typeface="Trebuchet MS" pitchFamily="34" charset="0"/>
                <a:cs typeface="Trebuchet MS"/>
              </a:defRPr>
            </a:lvl2pPr>
            <a:lvl3pPr marL="942975" indent="-257175"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Trebuchet MS"/>
                <a:ea typeface="Trebuchet MS" pitchFamily="34" charset="0"/>
                <a:cs typeface="Trebuchet MS"/>
              </a:defRPr>
            </a:lvl3pPr>
            <a:lvl4pPr marL="1200150" indent="-171450" algn="l" defTabSz="342900" rtl="0" eaLnBrk="1" fontAlgn="base" hangingPunct="1">
              <a:spcBef>
                <a:spcPct val="20000"/>
              </a:spcBef>
              <a:spcAft>
                <a:spcPct val="0"/>
              </a:spcAft>
              <a:buFont typeface="Arial" panose="020B0604020202020204" pitchFamily="34" charset="0"/>
              <a:defRPr sz="1500" kern="1200">
                <a:solidFill>
                  <a:schemeClr val="tx1"/>
                </a:solidFill>
                <a:latin typeface="Trebuchet MS"/>
                <a:ea typeface="Trebuchet MS" pitchFamily="34" charset="0"/>
                <a:cs typeface="Trebuchet MS"/>
              </a:defRPr>
            </a:lvl4pPr>
            <a:lvl5pPr marL="1543050" indent="-171450" algn="l" defTabSz="342900" rtl="0" eaLnBrk="1" fontAlgn="base" hangingPunct="1">
              <a:spcBef>
                <a:spcPct val="20000"/>
              </a:spcBef>
              <a:spcAft>
                <a:spcPct val="0"/>
              </a:spcAft>
              <a:buFont typeface="Arial" panose="020B0604020202020204" pitchFamily="34" charset="0"/>
              <a:defRPr sz="1200" kern="1200">
                <a:solidFill>
                  <a:schemeClr val="tx1"/>
                </a:solidFill>
                <a:latin typeface="Trebuchet MS"/>
                <a:ea typeface="Trebuchet MS" pitchFamily="34" charset="0"/>
                <a:cs typeface="Trebuchet M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000" indent="-342000">
              <a:spcBef>
                <a:spcPts val="0"/>
              </a:spcBef>
              <a:buFont typeface="Arial" panose="020B0604020202020204" pitchFamily="34" charset="0"/>
              <a:buChar char="•"/>
            </a:pPr>
            <a:r>
              <a:rPr lang="nb-NO" sz="1400" dirty="0" smtClean="0">
                <a:solidFill>
                  <a:schemeClr val="tx1">
                    <a:lumMod val="50000"/>
                  </a:schemeClr>
                </a:solidFill>
                <a:latin typeface="+mn-lt"/>
              </a:rPr>
              <a:t>Innbyggerne stort sett fornøyd med kommunikasjonen med kommunen på de tjenestene de bruker:</a:t>
            </a:r>
          </a:p>
          <a:p>
            <a:pPr marL="742950" lvl="1" indent="-285750">
              <a:spcBef>
                <a:spcPts val="0"/>
              </a:spcBef>
            </a:pPr>
            <a:r>
              <a:rPr lang="nb-NO" sz="1400" dirty="0" smtClean="0">
                <a:solidFill>
                  <a:schemeClr val="tx1">
                    <a:lumMod val="50000"/>
                  </a:schemeClr>
                </a:solidFill>
                <a:latin typeface="+mn-lt"/>
              </a:rPr>
              <a:t>Eg. Foreldre for skolebarn veldig fornøyd med bruk av </a:t>
            </a:r>
            <a:r>
              <a:rPr lang="nb-NO" sz="1400" dirty="0" err="1" smtClean="0">
                <a:solidFill>
                  <a:schemeClr val="tx1">
                    <a:lumMod val="50000"/>
                  </a:schemeClr>
                </a:solidFill>
                <a:latin typeface="+mn-lt"/>
              </a:rPr>
              <a:t>Ipad</a:t>
            </a:r>
            <a:endParaRPr lang="nb-NO" sz="1400" dirty="0" smtClean="0">
              <a:solidFill>
                <a:schemeClr val="tx1">
                  <a:lumMod val="50000"/>
                </a:schemeClr>
              </a:solidFill>
              <a:latin typeface="+mn-lt"/>
            </a:endParaRPr>
          </a:p>
          <a:p>
            <a:pPr marL="742950" lvl="1" indent="-285750">
              <a:spcBef>
                <a:spcPts val="0"/>
              </a:spcBef>
            </a:pPr>
            <a:r>
              <a:rPr lang="nb-NO" sz="1400" dirty="0" smtClean="0">
                <a:solidFill>
                  <a:schemeClr val="tx1">
                    <a:lumMod val="50000"/>
                  </a:schemeClr>
                </a:solidFill>
                <a:latin typeface="+mn-lt"/>
              </a:rPr>
              <a:t>Elever fornøyd med sin kontakt med lærer gjennom plattformen Its Learning og Mobilskole</a:t>
            </a:r>
            <a:br>
              <a:rPr lang="nb-NO" sz="1400" dirty="0" smtClean="0">
                <a:solidFill>
                  <a:schemeClr val="tx1">
                    <a:lumMod val="50000"/>
                  </a:schemeClr>
                </a:solidFill>
                <a:latin typeface="+mn-lt"/>
              </a:rPr>
            </a:br>
            <a:endParaRPr lang="nb-NO" sz="1400" dirty="0" smtClean="0">
              <a:solidFill>
                <a:schemeClr val="tx1">
                  <a:lumMod val="50000"/>
                </a:schemeClr>
              </a:solidFill>
              <a:latin typeface="+mn-lt"/>
            </a:endParaRPr>
          </a:p>
          <a:p>
            <a:pPr marL="342000" indent="-342000">
              <a:spcBef>
                <a:spcPts val="0"/>
              </a:spcBef>
              <a:buFont typeface="Arial" panose="020B0604020202020204" pitchFamily="34" charset="0"/>
              <a:buChar char="•"/>
            </a:pPr>
            <a:r>
              <a:rPr lang="nb-NO" sz="1400" dirty="0" smtClean="0">
                <a:solidFill>
                  <a:schemeClr val="tx1">
                    <a:lumMod val="50000"/>
                  </a:schemeClr>
                </a:solidFill>
                <a:latin typeface="+mn-lt"/>
              </a:rPr>
              <a:t>Flere av innbyggerne ønsker seg mer informasjon på nett</a:t>
            </a:r>
            <a:br>
              <a:rPr lang="nb-NO" sz="1400" dirty="0" smtClean="0">
                <a:solidFill>
                  <a:schemeClr val="tx1">
                    <a:lumMod val="50000"/>
                  </a:schemeClr>
                </a:solidFill>
                <a:latin typeface="+mn-lt"/>
              </a:rPr>
            </a:br>
            <a:endParaRPr lang="nb-NO" sz="1400" dirty="0" smtClean="0">
              <a:solidFill>
                <a:schemeClr val="tx1">
                  <a:lumMod val="50000"/>
                </a:schemeClr>
              </a:solidFill>
              <a:latin typeface="+mn-lt"/>
            </a:endParaRPr>
          </a:p>
          <a:p>
            <a:pPr marL="342000" indent="-342000">
              <a:spcBef>
                <a:spcPts val="0"/>
              </a:spcBef>
              <a:buFont typeface="Arial" panose="020B0604020202020204" pitchFamily="34" charset="0"/>
              <a:buChar char="•"/>
            </a:pPr>
            <a:r>
              <a:rPr lang="nb-NO" sz="1400" dirty="0" smtClean="0">
                <a:solidFill>
                  <a:schemeClr val="tx1">
                    <a:lumMod val="50000"/>
                  </a:schemeClr>
                </a:solidFill>
                <a:latin typeface="+mn-lt"/>
              </a:rPr>
              <a:t>Innbyggerne formidler at de får veldig god hjelp fra kommunene når de ber om det </a:t>
            </a:r>
            <a:br>
              <a:rPr lang="nb-NO" sz="1400" dirty="0" smtClean="0">
                <a:solidFill>
                  <a:schemeClr val="tx1">
                    <a:lumMod val="50000"/>
                  </a:schemeClr>
                </a:solidFill>
                <a:latin typeface="+mn-lt"/>
              </a:rPr>
            </a:br>
            <a:endParaRPr lang="nb-NO" sz="1400" dirty="0" smtClean="0">
              <a:solidFill>
                <a:schemeClr val="tx1">
                  <a:lumMod val="50000"/>
                </a:schemeClr>
              </a:solidFill>
              <a:latin typeface="+mn-lt"/>
            </a:endParaRPr>
          </a:p>
          <a:p>
            <a:pPr marL="342000" indent="-342000">
              <a:spcBef>
                <a:spcPts val="0"/>
              </a:spcBef>
              <a:buFont typeface="Arial" panose="020B0604020202020204" pitchFamily="34" charset="0"/>
              <a:buChar char="•"/>
            </a:pPr>
            <a:r>
              <a:rPr lang="nb-NO" sz="1400" dirty="0" smtClean="0">
                <a:solidFill>
                  <a:schemeClr val="tx1">
                    <a:lumMod val="50000"/>
                  </a:schemeClr>
                </a:solidFill>
                <a:latin typeface="+mn-lt"/>
              </a:rPr>
              <a:t>Både foresatte med barn i barnehage og på skolen nevner bruk av </a:t>
            </a:r>
            <a:r>
              <a:rPr lang="nb-NO" sz="1400" dirty="0" err="1">
                <a:solidFill>
                  <a:schemeClr val="tx1">
                    <a:lumMod val="50000"/>
                  </a:schemeClr>
                </a:solidFill>
                <a:latin typeface="+mn-lt"/>
              </a:rPr>
              <a:t>I</a:t>
            </a:r>
            <a:r>
              <a:rPr lang="nb-NO" sz="1400" dirty="0" err="1" smtClean="0">
                <a:solidFill>
                  <a:schemeClr val="tx1">
                    <a:lumMod val="50000"/>
                  </a:schemeClr>
                </a:solidFill>
                <a:latin typeface="+mn-lt"/>
              </a:rPr>
              <a:t>pad</a:t>
            </a:r>
            <a:r>
              <a:rPr lang="nb-NO" sz="1400" dirty="0" smtClean="0">
                <a:solidFill>
                  <a:schemeClr val="tx1">
                    <a:lumMod val="50000"/>
                  </a:schemeClr>
                </a:solidFill>
                <a:latin typeface="+mn-lt"/>
              </a:rPr>
              <a:t> og digitale læringsmidler for å tilrettelegge undervisningen som veldig positivt. </a:t>
            </a:r>
            <a:br>
              <a:rPr lang="nb-NO" sz="1400" dirty="0" smtClean="0">
                <a:solidFill>
                  <a:schemeClr val="tx1">
                    <a:lumMod val="50000"/>
                  </a:schemeClr>
                </a:solidFill>
                <a:latin typeface="+mn-lt"/>
              </a:rPr>
            </a:br>
            <a:endParaRPr lang="nb-NO" sz="1400" dirty="0" smtClean="0">
              <a:solidFill>
                <a:schemeClr val="tx1">
                  <a:lumMod val="50000"/>
                </a:schemeClr>
              </a:solidFill>
              <a:latin typeface="+mn-lt"/>
            </a:endParaRPr>
          </a:p>
          <a:p>
            <a:pPr marL="342000" indent="-342000">
              <a:spcBef>
                <a:spcPts val="0"/>
              </a:spcBef>
              <a:buFont typeface="Arial" panose="020B0604020202020204" pitchFamily="34" charset="0"/>
              <a:buChar char="•"/>
            </a:pPr>
            <a:r>
              <a:rPr lang="nb-NO" sz="1400" dirty="0" smtClean="0">
                <a:solidFill>
                  <a:schemeClr val="tx1">
                    <a:lumMod val="50000"/>
                  </a:schemeClr>
                </a:solidFill>
                <a:latin typeface="+mn-lt"/>
              </a:rPr>
              <a:t>Elever fornøyd med digitale læringsmidler i skolen, men internett er tidvis ustabilt. Noen ganger er det problemer med å bruke personlig PC hjemme til skolearbeid</a:t>
            </a:r>
          </a:p>
          <a:p>
            <a:pPr marL="0" indent="0">
              <a:spcBef>
                <a:spcPts val="0"/>
              </a:spcBef>
              <a:buNone/>
            </a:pPr>
            <a:endParaRPr lang="nb-NO" sz="1400" i="1" dirty="0" smtClean="0">
              <a:solidFill>
                <a:schemeClr val="tx1">
                  <a:lumMod val="50000"/>
                </a:schemeClr>
              </a:solidFill>
              <a:latin typeface="+mn-lt"/>
            </a:endParaRPr>
          </a:p>
          <a:p>
            <a:pPr marL="342000" indent="-342000">
              <a:spcBef>
                <a:spcPts val="0"/>
              </a:spcBef>
              <a:buFont typeface="Arial" panose="020B0604020202020204" pitchFamily="34" charset="0"/>
              <a:buChar char="•"/>
            </a:pPr>
            <a:r>
              <a:rPr lang="nb-NO" sz="1400" dirty="0" smtClean="0">
                <a:solidFill>
                  <a:schemeClr val="tx1">
                    <a:lumMod val="50000"/>
                  </a:schemeClr>
                </a:solidFill>
                <a:latin typeface="+mn-lt"/>
              </a:rPr>
              <a:t>Brukerne av helsetjenestene formidler også et positivt inntrykk. Det største forbedringspotensialet går på god og riktig informasjon om tjenestene i passende kanaler</a:t>
            </a:r>
            <a:endParaRPr lang="en-US" sz="1400" i="1" dirty="0">
              <a:solidFill>
                <a:schemeClr val="tx1">
                  <a:lumMod val="50000"/>
                </a:schemeClr>
              </a:solidFill>
              <a:latin typeface="+mn-lt"/>
            </a:endParaRPr>
          </a:p>
        </p:txBody>
      </p:sp>
      <p:grpSp>
        <p:nvGrpSpPr>
          <p:cNvPr id="10" name="Group 6"/>
          <p:cNvGrpSpPr/>
          <p:nvPr/>
        </p:nvGrpSpPr>
        <p:grpSpPr>
          <a:xfrm>
            <a:off x="7863167" y="2662189"/>
            <a:ext cx="355102" cy="272914"/>
            <a:chOff x="3968017" y="1883295"/>
            <a:chExt cx="4181068" cy="3265189"/>
          </a:xfrm>
          <a:solidFill>
            <a:schemeClr val="accent1">
              <a:lumMod val="75000"/>
            </a:schemeClr>
          </a:solidFill>
        </p:grpSpPr>
        <p:sp>
          <p:nvSpPr>
            <p:cNvPr id="11"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sp>
          <p:nvSpPr>
            <p:cNvPr id="12"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grpSp>
      <p:sp>
        <p:nvSpPr>
          <p:cNvPr id="13" name="TextBox 12"/>
          <p:cNvSpPr txBox="1"/>
          <p:nvPr/>
        </p:nvSpPr>
        <p:spPr>
          <a:xfrm>
            <a:off x="8256240" y="2655498"/>
            <a:ext cx="2304256" cy="461665"/>
          </a:xfrm>
          <a:prstGeom prst="rect">
            <a:avLst/>
          </a:prstGeom>
          <a:noFill/>
        </p:spPr>
        <p:txBody>
          <a:bodyPr wrap="square" rtlCol="0">
            <a:spAutoFit/>
          </a:bodyPr>
          <a:lstStyle/>
          <a:p>
            <a:r>
              <a:rPr lang="nb-NO" sz="1200" dirty="0" smtClean="0">
                <a:solidFill>
                  <a:schemeClr val="tx1">
                    <a:lumMod val="50000"/>
                  </a:schemeClr>
                </a:solidFill>
                <a:latin typeface="+mn-lt"/>
              </a:rPr>
              <a:t>Foreldrene mine synes de får god informasjon fra skolen</a:t>
            </a:r>
            <a:endParaRPr lang="nb-NO" sz="1200" dirty="0">
              <a:solidFill>
                <a:schemeClr val="tx1">
                  <a:lumMod val="50000"/>
                </a:schemeClr>
              </a:solidFill>
              <a:latin typeface="+mn-lt"/>
            </a:endParaRPr>
          </a:p>
        </p:txBody>
      </p:sp>
      <p:grpSp>
        <p:nvGrpSpPr>
          <p:cNvPr id="18" name="Group 6"/>
          <p:cNvGrpSpPr/>
          <p:nvPr/>
        </p:nvGrpSpPr>
        <p:grpSpPr>
          <a:xfrm>
            <a:off x="7883131" y="5155202"/>
            <a:ext cx="355102" cy="272914"/>
            <a:chOff x="3968017" y="1883295"/>
            <a:chExt cx="4181068" cy="3265189"/>
          </a:xfrm>
          <a:solidFill>
            <a:schemeClr val="accent1">
              <a:lumMod val="75000"/>
            </a:schemeClr>
          </a:solidFill>
        </p:grpSpPr>
        <p:sp>
          <p:nvSpPr>
            <p:cNvPr id="19"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sp>
          <p:nvSpPr>
            <p:cNvPr id="20"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grpSp>
      <p:sp>
        <p:nvSpPr>
          <p:cNvPr id="25" name="TextBox 24"/>
          <p:cNvSpPr txBox="1"/>
          <p:nvPr/>
        </p:nvSpPr>
        <p:spPr>
          <a:xfrm>
            <a:off x="8238233" y="1625452"/>
            <a:ext cx="2933614" cy="830997"/>
          </a:xfrm>
          <a:prstGeom prst="rect">
            <a:avLst/>
          </a:prstGeom>
          <a:noFill/>
        </p:spPr>
        <p:txBody>
          <a:bodyPr wrap="square" rtlCol="0">
            <a:spAutoFit/>
          </a:bodyPr>
          <a:lstStyle/>
          <a:p>
            <a:r>
              <a:rPr lang="nb-NO" sz="1200" dirty="0">
                <a:solidFill>
                  <a:schemeClr val="tx1">
                    <a:lumMod val="50000"/>
                  </a:schemeClr>
                </a:solidFill>
              </a:rPr>
              <a:t>Ungene er </a:t>
            </a:r>
            <a:r>
              <a:rPr lang="nb-NO" sz="1200" dirty="0" smtClean="0">
                <a:solidFill>
                  <a:schemeClr val="tx1">
                    <a:lumMod val="50000"/>
                  </a:schemeClr>
                </a:solidFill>
              </a:rPr>
              <a:t> jo nesten hel- </a:t>
            </a:r>
            <a:r>
              <a:rPr lang="nb-NO" sz="1200" dirty="0">
                <a:solidFill>
                  <a:schemeClr val="tx1">
                    <a:lumMod val="50000"/>
                  </a:schemeClr>
                </a:solidFill>
              </a:rPr>
              <a:t>«digitale</a:t>
            </a:r>
            <a:r>
              <a:rPr lang="nb-NO" sz="1200" dirty="0" smtClean="0">
                <a:solidFill>
                  <a:schemeClr val="tx1">
                    <a:lumMod val="50000"/>
                  </a:schemeClr>
                </a:solidFill>
              </a:rPr>
              <a:t>», men jeg er litt bekymret for hvordan de ligger an i forhold til landsgjennomsnittet </a:t>
            </a:r>
            <a:endParaRPr lang="nb-NO" sz="1200" dirty="0">
              <a:solidFill>
                <a:schemeClr val="tx1">
                  <a:lumMod val="50000"/>
                </a:schemeClr>
              </a:solidFill>
            </a:endParaRPr>
          </a:p>
          <a:p>
            <a:endParaRPr lang="nb-NO" sz="1200" dirty="0">
              <a:solidFill>
                <a:schemeClr val="tx1">
                  <a:lumMod val="50000"/>
                </a:schemeClr>
              </a:solidFill>
            </a:endParaRPr>
          </a:p>
        </p:txBody>
      </p:sp>
      <p:grpSp>
        <p:nvGrpSpPr>
          <p:cNvPr id="26" name="Group 6"/>
          <p:cNvGrpSpPr/>
          <p:nvPr/>
        </p:nvGrpSpPr>
        <p:grpSpPr>
          <a:xfrm>
            <a:off x="7851341" y="1614453"/>
            <a:ext cx="355102" cy="272914"/>
            <a:chOff x="3968017" y="1883295"/>
            <a:chExt cx="4181068" cy="3265189"/>
          </a:xfrm>
          <a:solidFill>
            <a:schemeClr val="accent1">
              <a:lumMod val="75000"/>
            </a:schemeClr>
          </a:solidFill>
        </p:grpSpPr>
        <p:sp>
          <p:nvSpPr>
            <p:cNvPr id="27"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sp>
          <p:nvSpPr>
            <p:cNvPr id="28"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grpSp>
      <p:grpSp>
        <p:nvGrpSpPr>
          <p:cNvPr id="29" name="Group 6"/>
          <p:cNvGrpSpPr/>
          <p:nvPr/>
        </p:nvGrpSpPr>
        <p:grpSpPr>
          <a:xfrm>
            <a:off x="7863167" y="3363137"/>
            <a:ext cx="355102" cy="272914"/>
            <a:chOff x="3968017" y="1883295"/>
            <a:chExt cx="4181068" cy="3265189"/>
          </a:xfrm>
          <a:solidFill>
            <a:schemeClr val="accent1">
              <a:lumMod val="75000"/>
            </a:schemeClr>
          </a:solidFill>
        </p:grpSpPr>
        <p:sp>
          <p:nvSpPr>
            <p:cNvPr id="30"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sp>
          <p:nvSpPr>
            <p:cNvPr id="31"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grpSp>
      <p:sp>
        <p:nvSpPr>
          <p:cNvPr id="32" name="TextBox 31"/>
          <p:cNvSpPr txBox="1"/>
          <p:nvPr/>
        </p:nvSpPr>
        <p:spPr>
          <a:xfrm>
            <a:off x="8229535" y="3398998"/>
            <a:ext cx="3054802" cy="830997"/>
          </a:xfrm>
          <a:prstGeom prst="rect">
            <a:avLst/>
          </a:prstGeom>
          <a:noFill/>
        </p:spPr>
        <p:txBody>
          <a:bodyPr wrap="square" rtlCol="0">
            <a:spAutoFit/>
          </a:bodyPr>
          <a:lstStyle/>
          <a:p>
            <a:r>
              <a:rPr lang="nb-NO" sz="1200" dirty="0" smtClean="0">
                <a:solidFill>
                  <a:schemeClr val="tx1">
                    <a:lumMod val="50000"/>
                  </a:schemeClr>
                </a:solidFill>
              </a:rPr>
              <a:t>Det er veldig bra at «alle er med», det er ikke så vanskelig å ta i bruk verktøy for lese og skriveveiledning slik at dette ikke trenger å gjøres i enerom </a:t>
            </a:r>
            <a:endParaRPr lang="nb-NO" sz="1200" dirty="0">
              <a:solidFill>
                <a:schemeClr val="tx1">
                  <a:lumMod val="50000"/>
                </a:schemeClr>
              </a:solidFill>
            </a:endParaRPr>
          </a:p>
        </p:txBody>
      </p:sp>
      <p:grpSp>
        <p:nvGrpSpPr>
          <p:cNvPr id="33" name="Group 6"/>
          <p:cNvGrpSpPr/>
          <p:nvPr/>
        </p:nvGrpSpPr>
        <p:grpSpPr>
          <a:xfrm>
            <a:off x="7863167" y="4377739"/>
            <a:ext cx="355102" cy="272914"/>
            <a:chOff x="3968017" y="1883295"/>
            <a:chExt cx="4181068" cy="3265189"/>
          </a:xfrm>
          <a:solidFill>
            <a:schemeClr val="accent1">
              <a:lumMod val="75000"/>
            </a:schemeClr>
          </a:solidFill>
        </p:grpSpPr>
        <p:sp>
          <p:nvSpPr>
            <p:cNvPr id="34"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sp>
          <p:nvSpPr>
            <p:cNvPr id="35"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buClr>
                  <a:srgbClr val="293947"/>
                </a:buClr>
              </a:pPr>
              <a:endParaRPr lang="nb-NO" dirty="0" smtClean="0">
                <a:solidFill>
                  <a:srgbClr val="EF8B0A"/>
                </a:solidFill>
              </a:endParaRPr>
            </a:p>
          </p:txBody>
        </p:sp>
      </p:grpSp>
      <p:sp>
        <p:nvSpPr>
          <p:cNvPr id="36" name="TextBox 35"/>
          <p:cNvSpPr txBox="1"/>
          <p:nvPr/>
        </p:nvSpPr>
        <p:spPr>
          <a:xfrm>
            <a:off x="8256240" y="4293096"/>
            <a:ext cx="3255181" cy="646331"/>
          </a:xfrm>
          <a:prstGeom prst="rect">
            <a:avLst/>
          </a:prstGeom>
          <a:noFill/>
        </p:spPr>
        <p:txBody>
          <a:bodyPr wrap="square" rtlCol="0">
            <a:spAutoFit/>
          </a:bodyPr>
          <a:lstStyle/>
          <a:p>
            <a:r>
              <a:rPr lang="nb-NO" sz="1200" dirty="0" smtClean="0">
                <a:solidFill>
                  <a:schemeClr val="tx1">
                    <a:lumMod val="50000"/>
                  </a:schemeClr>
                </a:solidFill>
              </a:rPr>
              <a:t>Jeg synes det er fint med varsler på SMS,  -men foretrekker at min kalender er synkronisert med kalenderen til hjemmetjenesten </a:t>
            </a:r>
            <a:endParaRPr lang="nb-NO" sz="1200" dirty="0">
              <a:solidFill>
                <a:schemeClr val="tx1">
                  <a:lumMod val="50000"/>
                </a:schemeClr>
              </a:solidFill>
            </a:endParaRPr>
          </a:p>
        </p:txBody>
      </p:sp>
      <p:sp>
        <p:nvSpPr>
          <p:cNvPr id="37" name="TextBox 36"/>
          <p:cNvSpPr txBox="1"/>
          <p:nvPr/>
        </p:nvSpPr>
        <p:spPr>
          <a:xfrm>
            <a:off x="8261386" y="5155202"/>
            <a:ext cx="2373269" cy="461665"/>
          </a:xfrm>
          <a:prstGeom prst="rect">
            <a:avLst/>
          </a:prstGeom>
          <a:noFill/>
        </p:spPr>
        <p:txBody>
          <a:bodyPr wrap="square" rtlCol="0">
            <a:spAutoFit/>
          </a:bodyPr>
          <a:lstStyle>
            <a:defPPr>
              <a:defRPr lang="nb-NO"/>
            </a:defPPr>
            <a:lvl1pPr>
              <a:defRPr sz="1100"/>
            </a:lvl1pPr>
          </a:lstStyle>
          <a:p>
            <a:r>
              <a:rPr lang="nb-NO" sz="1200" dirty="0" smtClean="0">
                <a:solidFill>
                  <a:schemeClr val="tx1">
                    <a:lumMod val="50000"/>
                  </a:schemeClr>
                </a:solidFill>
              </a:rPr>
              <a:t>Jeg </a:t>
            </a:r>
            <a:r>
              <a:rPr lang="nb-NO" sz="1200" dirty="0">
                <a:solidFill>
                  <a:schemeClr val="tx1">
                    <a:lumMod val="50000"/>
                  </a:schemeClr>
                </a:solidFill>
              </a:rPr>
              <a:t>ønsker meg </a:t>
            </a:r>
            <a:r>
              <a:rPr lang="nb-NO" sz="1200" dirty="0" smtClean="0">
                <a:solidFill>
                  <a:schemeClr val="tx1">
                    <a:lumMod val="50000"/>
                  </a:schemeClr>
                </a:solidFill>
              </a:rPr>
              <a:t>en kommune </a:t>
            </a:r>
            <a:r>
              <a:rPr lang="nb-NO" sz="1200" dirty="0">
                <a:solidFill>
                  <a:schemeClr val="tx1">
                    <a:lumMod val="50000"/>
                  </a:schemeClr>
                </a:solidFill>
              </a:rPr>
              <a:t>som er </a:t>
            </a:r>
            <a:r>
              <a:rPr lang="nb-NO" sz="1200" dirty="0" smtClean="0">
                <a:solidFill>
                  <a:schemeClr val="tx1">
                    <a:lumMod val="50000"/>
                  </a:schemeClr>
                </a:solidFill>
              </a:rPr>
              <a:t>tilstede</a:t>
            </a:r>
            <a:endParaRPr lang="nb-NO" sz="1200" dirty="0">
              <a:solidFill>
                <a:schemeClr val="tx1">
                  <a:lumMod val="50000"/>
                </a:schemeClr>
              </a:solidFill>
            </a:endParaRPr>
          </a:p>
        </p:txBody>
      </p:sp>
      <p:sp>
        <p:nvSpPr>
          <p:cNvPr id="39" name="TextBox 38"/>
          <p:cNvSpPr txBox="1"/>
          <p:nvPr/>
        </p:nvSpPr>
        <p:spPr>
          <a:xfrm>
            <a:off x="10374072" y="44624"/>
            <a:ext cx="1774845" cy="369332"/>
          </a:xfrm>
          <a:prstGeom prst="rect">
            <a:avLst/>
          </a:prstGeom>
          <a:noFill/>
        </p:spPr>
        <p:txBody>
          <a:bodyPr wrap="none" rtlCol="0">
            <a:spAutoFit/>
          </a:bodyPr>
          <a:lstStyle/>
          <a:p>
            <a:r>
              <a:rPr lang="nb-NO" i="1" dirty="0" smtClean="0">
                <a:solidFill>
                  <a:schemeClr val="bg1">
                    <a:lumMod val="50000"/>
                  </a:schemeClr>
                </a:solidFill>
              </a:rPr>
              <a:t>Dagens situasjon</a:t>
            </a:r>
            <a:endParaRPr lang="nb-NO" i="1" dirty="0">
              <a:solidFill>
                <a:schemeClr val="bg1">
                  <a:lumMod val="50000"/>
                </a:schemeClr>
              </a:solidFill>
            </a:endParaRPr>
          </a:p>
        </p:txBody>
      </p:sp>
    </p:spTree>
    <p:extLst>
      <p:ext uri="{BB962C8B-B14F-4D97-AF65-F5344CB8AC3E}">
        <p14:creationId xmlns:p14="http://schemas.microsoft.com/office/powerpoint/2010/main" val="243620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95"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11"/>
          <p:cNvSpPr/>
          <p:nvPr/>
        </p:nvSpPr>
        <p:spPr>
          <a:xfrm>
            <a:off x="1055440" y="1916832"/>
            <a:ext cx="4392488" cy="3456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p:cNvSpPr/>
          <p:nvPr/>
        </p:nvSpPr>
        <p:spPr>
          <a:xfrm>
            <a:off x="6096000" y="1916832"/>
            <a:ext cx="4392488" cy="3456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lstStyle/>
          <a:p>
            <a:r>
              <a:rPr lang="nb-NO" dirty="0" smtClean="0"/>
              <a:t>Hovedfunn innbyggerbehov basert på intervjuer</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4" name="Rectangle 3"/>
          <p:cNvSpPr/>
          <p:nvPr/>
        </p:nvSpPr>
        <p:spPr>
          <a:xfrm>
            <a:off x="6168008" y="2284417"/>
            <a:ext cx="4248472" cy="1569660"/>
          </a:xfrm>
          <a:prstGeom prst="rect">
            <a:avLst/>
          </a:prstGeom>
          <a:noFill/>
        </p:spPr>
        <p:txBody>
          <a:bodyPr wrap="square">
            <a:spAutoFit/>
          </a:bodyPr>
          <a:lstStyle/>
          <a:p>
            <a:pPr marL="285750" indent="-285750">
              <a:buFont typeface="Arial" panose="020B0604020202020204" pitchFamily="34" charset="0"/>
              <a:buChar char="•"/>
            </a:pPr>
            <a:r>
              <a:rPr lang="nb-NO" sz="1600" dirty="0"/>
              <a:t>Trygghet i hverdagen og samtidig kunne bo hjemme </a:t>
            </a:r>
          </a:p>
          <a:p>
            <a:pPr marL="285750" indent="-285750">
              <a:buFont typeface="Arial" panose="020B0604020202020204" pitchFamily="34" charset="0"/>
              <a:buChar char="•"/>
            </a:pPr>
            <a:r>
              <a:rPr lang="nb-NO" sz="1600" dirty="0" smtClean="0"/>
              <a:t>Digitale </a:t>
            </a:r>
            <a:r>
              <a:rPr lang="nb-NO" sz="1600" dirty="0"/>
              <a:t>tjenester som </a:t>
            </a:r>
            <a:r>
              <a:rPr lang="nb-NO" sz="1600" dirty="0" smtClean="0"/>
              <a:t>forenkler </a:t>
            </a:r>
            <a:r>
              <a:rPr lang="nb-NO" sz="1600" dirty="0"/>
              <a:t>hverdagen, logistikken og </a:t>
            </a:r>
            <a:r>
              <a:rPr lang="nb-NO" sz="1600" dirty="0" smtClean="0"/>
              <a:t>mulighet til å mestre ting selv</a:t>
            </a:r>
          </a:p>
          <a:p>
            <a:pPr marL="285750" indent="-285750">
              <a:buFont typeface="Arial" panose="020B0604020202020204" pitchFamily="34" charset="0"/>
              <a:buChar char="•"/>
            </a:pPr>
            <a:r>
              <a:rPr lang="nb-NO" sz="1600" dirty="0" smtClean="0"/>
              <a:t>Digitale tjenester som er designet for alle</a:t>
            </a:r>
          </a:p>
          <a:p>
            <a:pPr marL="285750" indent="-285750">
              <a:buFont typeface="Arial" panose="020B0604020202020204" pitchFamily="34" charset="0"/>
              <a:buChar char="•"/>
            </a:pPr>
            <a:r>
              <a:rPr lang="nb-NO" sz="1600" dirty="0" smtClean="0"/>
              <a:t>Enkel </a:t>
            </a:r>
            <a:r>
              <a:rPr lang="nb-NO" sz="1600" dirty="0"/>
              <a:t>kontakt med </a:t>
            </a:r>
            <a:r>
              <a:rPr lang="nb-NO" sz="1600" dirty="0" smtClean="0"/>
              <a:t>hjemmetjenesten</a:t>
            </a:r>
          </a:p>
        </p:txBody>
      </p:sp>
      <p:sp>
        <p:nvSpPr>
          <p:cNvPr id="5" name="Rectangle 4"/>
          <p:cNvSpPr/>
          <p:nvPr/>
        </p:nvSpPr>
        <p:spPr>
          <a:xfrm>
            <a:off x="1127448" y="2284417"/>
            <a:ext cx="4248000" cy="2800767"/>
          </a:xfrm>
          <a:prstGeom prst="rect">
            <a:avLst/>
          </a:prstGeom>
          <a:noFill/>
        </p:spPr>
        <p:txBody>
          <a:bodyPr wrap="square">
            <a:spAutoFit/>
          </a:bodyPr>
          <a:lstStyle/>
          <a:p>
            <a:pPr marL="285750" indent="-285750">
              <a:buFont typeface="Arial" panose="020B0604020202020204" pitchFamily="34" charset="0"/>
              <a:buChar char="•"/>
            </a:pPr>
            <a:r>
              <a:rPr lang="nb-NO" sz="1600" dirty="0" smtClean="0"/>
              <a:t>Vil </a:t>
            </a:r>
            <a:r>
              <a:rPr lang="nb-NO" sz="1600" dirty="0"/>
              <a:t>gjerne har BYOD løsninger</a:t>
            </a:r>
          </a:p>
          <a:p>
            <a:pPr marL="285750" indent="-285750">
              <a:buFont typeface="Arial" panose="020B0604020202020204" pitchFamily="34" charset="0"/>
              <a:buChar char="•"/>
            </a:pPr>
            <a:r>
              <a:rPr lang="nb-NO" sz="1600" dirty="0"/>
              <a:t>Stabil nettilgang på skolen slik at ikke alt tar mye lengre tid når de jobber på PC</a:t>
            </a:r>
          </a:p>
          <a:p>
            <a:pPr marL="285750" indent="-285750">
              <a:buFont typeface="Arial" panose="020B0604020202020204" pitchFamily="34" charset="0"/>
              <a:buChar char="•"/>
            </a:pPr>
            <a:r>
              <a:rPr lang="nb-NO" sz="1600" dirty="0"/>
              <a:t>En god blanding av analoge og digitale lærings- og hjelpemidler</a:t>
            </a:r>
          </a:p>
          <a:p>
            <a:pPr marL="285750" indent="-285750">
              <a:buFont typeface="Arial" panose="020B0604020202020204" pitchFamily="34" charset="0"/>
              <a:buChar char="•"/>
            </a:pPr>
            <a:r>
              <a:rPr lang="nb-NO" sz="1600" dirty="0"/>
              <a:t>Enkle løsninger som gjør </a:t>
            </a:r>
            <a:r>
              <a:rPr lang="nb-NO" sz="1600" dirty="0" smtClean="0"/>
              <a:t>det lettere å arbeide hjemmefra</a:t>
            </a:r>
            <a:endParaRPr lang="nb-NO" sz="1600" dirty="0"/>
          </a:p>
          <a:p>
            <a:pPr marL="285750" indent="-285750">
              <a:buFont typeface="Arial" panose="020B0604020202020204" pitchFamily="34" charset="0"/>
              <a:buChar char="•"/>
            </a:pPr>
            <a:r>
              <a:rPr lang="nb-NO" sz="1600" dirty="0"/>
              <a:t>Tilgang til lekser og planer </a:t>
            </a:r>
          </a:p>
          <a:p>
            <a:pPr marL="285750" indent="-285750">
              <a:buFont typeface="Arial" panose="020B0604020202020204" pitchFamily="34" charset="0"/>
              <a:buChar char="•"/>
            </a:pPr>
            <a:r>
              <a:rPr lang="nb-NO" sz="1600" dirty="0"/>
              <a:t>Mulighet for direkte kommunikasjon med lærere </a:t>
            </a:r>
          </a:p>
          <a:p>
            <a:pPr marL="285750" indent="-285750">
              <a:buFont typeface="Arial" panose="020B0604020202020204" pitchFamily="34" charset="0"/>
              <a:buChar char="•"/>
            </a:pPr>
            <a:r>
              <a:rPr lang="nb-NO" sz="1600" dirty="0"/>
              <a:t>Flere digitale tjenester fra kommunen </a:t>
            </a:r>
          </a:p>
        </p:txBody>
      </p:sp>
      <p:pic>
        <p:nvPicPr>
          <p:cNvPr id="6" name="Picture 5"/>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20800" y="1588608"/>
            <a:ext cx="720080" cy="720080"/>
          </a:xfrm>
          <a:prstGeom prst="rect">
            <a:avLst/>
          </a:prstGeom>
        </p:spPr>
      </p:pic>
      <p:sp>
        <p:nvSpPr>
          <p:cNvPr id="8" name="AutoShape 2" descr="Bilderesultat for icon school"/>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Picture 8"/>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845490" y="1444592"/>
            <a:ext cx="956705" cy="956705"/>
          </a:xfrm>
          <a:prstGeom prst="rect">
            <a:avLst/>
          </a:prstGeom>
        </p:spPr>
      </p:pic>
      <p:sp>
        <p:nvSpPr>
          <p:cNvPr id="10" name="TextBox 9"/>
          <p:cNvSpPr txBox="1"/>
          <p:nvPr/>
        </p:nvSpPr>
        <p:spPr>
          <a:xfrm>
            <a:off x="7728495" y="1610904"/>
            <a:ext cx="756938" cy="369332"/>
          </a:xfrm>
          <a:prstGeom prst="rect">
            <a:avLst/>
          </a:prstGeom>
          <a:noFill/>
        </p:spPr>
        <p:txBody>
          <a:bodyPr wrap="none" rtlCol="0">
            <a:spAutoFit/>
          </a:bodyPr>
          <a:lstStyle/>
          <a:p>
            <a:r>
              <a:rPr lang="nb-NO" b="1" dirty="0" smtClean="0"/>
              <a:t>HELSE</a:t>
            </a:r>
            <a:endParaRPr lang="nb-NO" b="1" dirty="0"/>
          </a:p>
        </p:txBody>
      </p:sp>
      <p:sp>
        <p:nvSpPr>
          <p:cNvPr id="11" name="TextBox 10"/>
          <p:cNvSpPr txBox="1"/>
          <p:nvPr/>
        </p:nvSpPr>
        <p:spPr>
          <a:xfrm>
            <a:off x="2725193" y="1610904"/>
            <a:ext cx="775662" cy="369332"/>
          </a:xfrm>
          <a:prstGeom prst="rect">
            <a:avLst/>
          </a:prstGeom>
          <a:noFill/>
        </p:spPr>
        <p:txBody>
          <a:bodyPr wrap="none" rtlCol="0">
            <a:spAutoFit/>
          </a:bodyPr>
          <a:lstStyle/>
          <a:p>
            <a:r>
              <a:rPr lang="nb-NO" b="1" dirty="0" smtClean="0"/>
              <a:t>SKOLE</a:t>
            </a:r>
            <a:endParaRPr lang="nb-NO" b="1" dirty="0"/>
          </a:p>
        </p:txBody>
      </p:sp>
    </p:spTree>
    <p:extLst>
      <p:ext uri="{BB962C8B-B14F-4D97-AF65-F5344CB8AC3E}">
        <p14:creationId xmlns:p14="http://schemas.microsoft.com/office/powerpoint/2010/main" val="326715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Oppsummering ansattintervjuer</a:t>
            </a:r>
            <a:endParaRPr lang="nb-NO" dirty="0"/>
          </a:p>
        </p:txBody>
      </p:sp>
      <p:sp>
        <p:nvSpPr>
          <p:cNvPr id="3" name="Date Placeholder 2"/>
          <p:cNvSpPr>
            <a:spLocks noGrp="1"/>
          </p:cNvSpPr>
          <p:nvPr>
            <p:ph type="dt" sz="half" idx="10"/>
          </p:nvPr>
        </p:nvSpPr>
        <p:spPr/>
        <p:txBody>
          <a:bodyPr/>
          <a:lstStyle/>
          <a:p>
            <a:fld id="{5C23D777-B30D-41DF-AEE3-98475758421D}" type="datetime4">
              <a:rPr lang="nb-NO" smtClean="0"/>
              <a:t>tir 12 desember 2017</a:t>
            </a:fld>
            <a:endParaRPr lang="nb-NO"/>
          </a:p>
        </p:txBody>
      </p:sp>
      <p:sp>
        <p:nvSpPr>
          <p:cNvPr id="5" name="Rectangle 4"/>
          <p:cNvSpPr/>
          <p:nvPr/>
        </p:nvSpPr>
        <p:spPr>
          <a:xfrm>
            <a:off x="407368" y="1196752"/>
            <a:ext cx="11593288" cy="4770537"/>
          </a:xfrm>
          <a:prstGeom prst="rect">
            <a:avLst/>
          </a:prstGeom>
        </p:spPr>
        <p:txBody>
          <a:bodyPr wrap="square">
            <a:spAutoFit/>
          </a:bodyPr>
          <a:lstStyle/>
          <a:p>
            <a:pPr>
              <a:spcBef>
                <a:spcPts val="0"/>
              </a:spcBef>
            </a:pPr>
            <a:r>
              <a:rPr lang="nb-NO" sz="1600" b="1" dirty="0" smtClean="0">
                <a:solidFill>
                  <a:prstClr val="black"/>
                </a:solidFill>
              </a:rPr>
              <a:t>Mye av IKT og digitaliseringsarbeidet i kommunen i dag fungerer bra:</a:t>
            </a:r>
          </a:p>
          <a:p>
            <a:pPr marL="342900" indent="-342900">
              <a:buFont typeface="Arial" panose="020B0604020202020204" pitchFamily="34" charset="0"/>
              <a:buChar char="•"/>
            </a:pPr>
            <a:r>
              <a:rPr lang="nb-NO" sz="1600" dirty="0">
                <a:solidFill>
                  <a:prstClr val="black"/>
                </a:solidFill>
              </a:rPr>
              <a:t>Mange ansatte er fornøyd med de digitale verktøy de bruker i sin hverdag </a:t>
            </a:r>
          </a:p>
          <a:p>
            <a:pPr marL="342900" indent="-342900">
              <a:spcBef>
                <a:spcPts val="0"/>
              </a:spcBef>
              <a:buFont typeface="Arial" panose="020B0604020202020204" pitchFamily="34" charset="0"/>
              <a:buChar char="•"/>
            </a:pPr>
            <a:r>
              <a:rPr lang="nb-NO" sz="1600" dirty="0" smtClean="0">
                <a:solidFill>
                  <a:prstClr val="black"/>
                </a:solidFill>
              </a:rPr>
              <a:t>Teknisk infrastruktur fungerer i stor grad bra, det er stabil drift og grei nettdekning i kommunen</a:t>
            </a:r>
          </a:p>
          <a:p>
            <a:pPr marL="342900" indent="-342900">
              <a:buFont typeface="Arial" panose="020B0604020202020204" pitchFamily="34" charset="0"/>
              <a:buChar char="•"/>
            </a:pPr>
            <a:r>
              <a:rPr lang="nb-NO" sz="1600" dirty="0" smtClean="0">
                <a:solidFill>
                  <a:prstClr val="black"/>
                </a:solidFill>
              </a:rPr>
              <a:t>God utbredelse av PC/</a:t>
            </a:r>
            <a:r>
              <a:rPr lang="nb-NO" sz="1600" dirty="0" err="1" smtClean="0">
                <a:solidFill>
                  <a:prstClr val="black"/>
                </a:solidFill>
              </a:rPr>
              <a:t>Ipad</a:t>
            </a:r>
            <a:r>
              <a:rPr lang="nb-NO" sz="1600" dirty="0" smtClean="0">
                <a:solidFill>
                  <a:prstClr val="black"/>
                </a:solidFill>
              </a:rPr>
              <a:t> </a:t>
            </a:r>
            <a:r>
              <a:rPr lang="nb-NO" sz="1600" dirty="0">
                <a:solidFill>
                  <a:prstClr val="black"/>
                </a:solidFill>
              </a:rPr>
              <a:t>i skolen </a:t>
            </a:r>
            <a:r>
              <a:rPr lang="nb-NO" sz="1600" dirty="0" smtClean="0">
                <a:solidFill>
                  <a:prstClr val="black"/>
                </a:solidFill>
              </a:rPr>
              <a:t>og utnyttelse av digitale læremidler </a:t>
            </a:r>
          </a:p>
          <a:p>
            <a:pPr>
              <a:spcBef>
                <a:spcPts val="0"/>
              </a:spcBef>
            </a:pPr>
            <a:endParaRPr lang="nb-NO" sz="1600" b="1" dirty="0" smtClean="0">
              <a:solidFill>
                <a:prstClr val="black"/>
              </a:solidFill>
            </a:endParaRPr>
          </a:p>
          <a:p>
            <a:pPr>
              <a:spcBef>
                <a:spcPts val="0"/>
              </a:spcBef>
            </a:pPr>
            <a:r>
              <a:rPr lang="nb-NO" sz="1600" b="1" dirty="0" smtClean="0">
                <a:solidFill>
                  <a:prstClr val="black"/>
                </a:solidFill>
              </a:rPr>
              <a:t>Utfordringer på tvers av sektorer: </a:t>
            </a:r>
          </a:p>
          <a:p>
            <a:pPr>
              <a:spcBef>
                <a:spcPts val="0"/>
              </a:spcBef>
            </a:pPr>
            <a:endParaRPr lang="nb-NO" sz="1600" dirty="0">
              <a:solidFill>
                <a:prstClr val="black"/>
              </a:solidFill>
            </a:endParaRPr>
          </a:p>
          <a:p>
            <a:pPr marL="342900" indent="-342900">
              <a:spcBef>
                <a:spcPts val="0"/>
              </a:spcBef>
              <a:buSzPct val="100000"/>
              <a:buFont typeface="+mj-lt"/>
              <a:buAutoNum type="arabicPeriod"/>
            </a:pPr>
            <a:r>
              <a:rPr lang="nb-NO" sz="1600" b="1" dirty="0">
                <a:solidFill>
                  <a:srgbClr val="000000"/>
                </a:solidFill>
              </a:rPr>
              <a:t>Digital </a:t>
            </a:r>
            <a:r>
              <a:rPr lang="nb-NO" sz="1600" b="1" dirty="0" smtClean="0">
                <a:solidFill>
                  <a:srgbClr val="000000"/>
                </a:solidFill>
              </a:rPr>
              <a:t>ledelse</a:t>
            </a:r>
            <a:r>
              <a:rPr lang="nb-NO" sz="1600" dirty="0" smtClean="0">
                <a:solidFill>
                  <a:srgbClr val="000000"/>
                </a:solidFill>
              </a:rPr>
              <a:t>: Manglende styringsmodell/modell for prioritering av digitale utviklingsinitiativer og prosjekter, </a:t>
            </a:r>
            <a:r>
              <a:rPr lang="nb-NO" sz="1600" dirty="0">
                <a:solidFill>
                  <a:srgbClr val="000000"/>
                </a:solidFill>
              </a:rPr>
              <a:t>og ingen helhetlig plan for innføring av digitale </a:t>
            </a:r>
            <a:r>
              <a:rPr lang="nb-NO" sz="1600" dirty="0" smtClean="0">
                <a:solidFill>
                  <a:srgbClr val="000000"/>
                </a:solidFill>
              </a:rPr>
              <a:t>løsninger. </a:t>
            </a:r>
            <a:r>
              <a:rPr lang="nb-NO" sz="1600" dirty="0" smtClean="0">
                <a:solidFill>
                  <a:srgbClr val="FF0000"/>
                </a:solidFill>
              </a:rPr>
              <a:t/>
            </a:r>
            <a:br>
              <a:rPr lang="nb-NO" sz="1600" dirty="0" smtClean="0">
                <a:solidFill>
                  <a:srgbClr val="FF0000"/>
                </a:solidFill>
              </a:rPr>
            </a:br>
            <a:r>
              <a:rPr lang="nb-NO" sz="1600" b="1" dirty="0" smtClean="0">
                <a:solidFill>
                  <a:srgbClr val="FF0000"/>
                </a:solidFill>
              </a:rPr>
              <a:t> </a:t>
            </a:r>
            <a:endParaRPr lang="nb-NO" sz="1600" b="1" dirty="0">
              <a:solidFill>
                <a:srgbClr val="FF0000"/>
              </a:solidFill>
            </a:endParaRPr>
          </a:p>
          <a:p>
            <a:pPr marL="342900" indent="-342900">
              <a:spcBef>
                <a:spcPts val="0"/>
              </a:spcBef>
              <a:buSzPct val="100000"/>
              <a:buFont typeface="+mj-lt"/>
              <a:buAutoNum type="arabicPeriod"/>
            </a:pPr>
            <a:r>
              <a:rPr lang="nb-NO" sz="1600" b="1" dirty="0">
                <a:solidFill>
                  <a:srgbClr val="000000"/>
                </a:solidFill>
              </a:rPr>
              <a:t>Manglende </a:t>
            </a:r>
            <a:r>
              <a:rPr lang="nb-NO" sz="1600" b="1" dirty="0" smtClean="0">
                <a:solidFill>
                  <a:srgbClr val="000000"/>
                </a:solidFill>
              </a:rPr>
              <a:t>metode</a:t>
            </a:r>
            <a:r>
              <a:rPr lang="nb-NO" sz="1600" dirty="0" smtClean="0">
                <a:solidFill>
                  <a:srgbClr val="000000"/>
                </a:solidFill>
              </a:rPr>
              <a:t> Det </a:t>
            </a:r>
            <a:r>
              <a:rPr lang="nb-NO" sz="1600" dirty="0">
                <a:solidFill>
                  <a:srgbClr val="000000"/>
                </a:solidFill>
              </a:rPr>
              <a:t>benyttes ikke </a:t>
            </a:r>
            <a:r>
              <a:rPr lang="nb-NO" sz="1600" dirty="0" smtClean="0">
                <a:solidFill>
                  <a:srgbClr val="000000"/>
                </a:solidFill>
              </a:rPr>
              <a:t>en enhetlig prosjektmetode </a:t>
            </a:r>
            <a:r>
              <a:rPr lang="nb-NO" sz="1600" dirty="0">
                <a:solidFill>
                  <a:srgbClr val="000000"/>
                </a:solidFill>
              </a:rPr>
              <a:t>eller metode for </a:t>
            </a:r>
            <a:r>
              <a:rPr lang="nb-NO" sz="1600" dirty="0" smtClean="0">
                <a:solidFill>
                  <a:srgbClr val="000000"/>
                </a:solidFill>
              </a:rPr>
              <a:t>arbeid med gevinstrealisering. </a:t>
            </a:r>
            <a:r>
              <a:rPr lang="nb-NO" sz="1600" dirty="0">
                <a:solidFill>
                  <a:srgbClr val="000000"/>
                </a:solidFill>
              </a:rPr>
              <a:t/>
            </a:r>
            <a:br>
              <a:rPr lang="nb-NO" sz="1600" dirty="0">
                <a:solidFill>
                  <a:srgbClr val="000000"/>
                </a:solidFill>
              </a:rPr>
            </a:br>
            <a:endParaRPr lang="nb-NO" sz="1600" dirty="0">
              <a:solidFill>
                <a:srgbClr val="000000"/>
              </a:solidFill>
            </a:endParaRPr>
          </a:p>
          <a:p>
            <a:pPr marL="342900" indent="-342900">
              <a:spcBef>
                <a:spcPts val="0"/>
              </a:spcBef>
              <a:buSzPct val="100000"/>
              <a:buFont typeface="+mj-lt"/>
              <a:buAutoNum type="arabicPeriod"/>
            </a:pPr>
            <a:r>
              <a:rPr lang="nb-NO" sz="1600" b="1" dirty="0">
                <a:solidFill>
                  <a:srgbClr val="000000"/>
                </a:solidFill>
              </a:rPr>
              <a:t>Samarbeid mellom </a:t>
            </a:r>
            <a:r>
              <a:rPr lang="nb-NO" sz="1600" b="1" dirty="0" smtClean="0">
                <a:solidFill>
                  <a:srgbClr val="000000"/>
                </a:solidFill>
              </a:rPr>
              <a:t>sektorer, avdelinger </a:t>
            </a:r>
            <a:r>
              <a:rPr lang="nb-NO" sz="1600" b="1" dirty="0">
                <a:solidFill>
                  <a:srgbClr val="000000"/>
                </a:solidFill>
              </a:rPr>
              <a:t>og </a:t>
            </a:r>
            <a:r>
              <a:rPr lang="nb-NO" sz="1600" b="1" dirty="0" smtClean="0">
                <a:solidFill>
                  <a:srgbClr val="000000"/>
                </a:solidFill>
              </a:rPr>
              <a:t>enheter</a:t>
            </a:r>
            <a:r>
              <a:rPr lang="nb-NO" sz="1600" dirty="0" smtClean="0">
                <a:solidFill>
                  <a:srgbClr val="000000"/>
                </a:solidFill>
              </a:rPr>
              <a:t>: Det er </a:t>
            </a:r>
            <a:r>
              <a:rPr lang="nb-NO" sz="1600" dirty="0">
                <a:solidFill>
                  <a:srgbClr val="000000"/>
                </a:solidFill>
              </a:rPr>
              <a:t>liten </a:t>
            </a:r>
            <a:r>
              <a:rPr lang="nb-NO" sz="1600" dirty="0" smtClean="0">
                <a:solidFill>
                  <a:srgbClr val="000000"/>
                </a:solidFill>
              </a:rPr>
              <a:t>samhandling knyttet </a:t>
            </a:r>
            <a:r>
              <a:rPr lang="nb-NO" sz="1600" dirty="0">
                <a:solidFill>
                  <a:srgbClr val="000000"/>
                </a:solidFill>
              </a:rPr>
              <a:t>til </a:t>
            </a:r>
            <a:r>
              <a:rPr lang="nb-NO" sz="1600" dirty="0" smtClean="0">
                <a:solidFill>
                  <a:srgbClr val="000000"/>
                </a:solidFill>
              </a:rPr>
              <a:t>utvikling av digitale løsninger, tjenester og bruk av verktøy.</a:t>
            </a:r>
            <a:r>
              <a:rPr lang="nb-NO" sz="1600" dirty="0">
                <a:solidFill>
                  <a:srgbClr val="000000"/>
                </a:solidFill>
              </a:rPr>
              <a:t/>
            </a:r>
            <a:br>
              <a:rPr lang="nb-NO" sz="1600" dirty="0">
                <a:solidFill>
                  <a:srgbClr val="000000"/>
                </a:solidFill>
              </a:rPr>
            </a:br>
            <a:endParaRPr lang="nb-NO" sz="1600" b="1" dirty="0">
              <a:solidFill>
                <a:srgbClr val="000000"/>
              </a:solidFill>
            </a:endParaRPr>
          </a:p>
          <a:p>
            <a:pPr marL="342900" indent="-342900">
              <a:spcBef>
                <a:spcPts val="0"/>
              </a:spcBef>
              <a:buSzPct val="100000"/>
              <a:buFont typeface="+mj-lt"/>
              <a:buAutoNum type="arabicPeriod"/>
            </a:pPr>
            <a:r>
              <a:rPr lang="nb-NO" sz="1600" b="1" dirty="0">
                <a:solidFill>
                  <a:srgbClr val="000000"/>
                </a:solidFill>
              </a:rPr>
              <a:t>Digitale </a:t>
            </a:r>
            <a:r>
              <a:rPr lang="nb-NO" sz="1600" b="1" dirty="0" smtClean="0">
                <a:solidFill>
                  <a:srgbClr val="000000"/>
                </a:solidFill>
              </a:rPr>
              <a:t>utviklingsmål</a:t>
            </a:r>
            <a:r>
              <a:rPr lang="nb-NO" sz="1600" dirty="0" smtClean="0">
                <a:solidFill>
                  <a:prstClr val="black"/>
                </a:solidFill>
              </a:rPr>
              <a:t>: Kommunen </a:t>
            </a:r>
            <a:r>
              <a:rPr lang="nb-NO" sz="1600" dirty="0">
                <a:solidFill>
                  <a:prstClr val="black"/>
                </a:solidFill>
              </a:rPr>
              <a:t>har ikke </a:t>
            </a:r>
            <a:r>
              <a:rPr lang="nb-NO" sz="1600" dirty="0" smtClean="0">
                <a:solidFill>
                  <a:prstClr val="black"/>
                </a:solidFill>
              </a:rPr>
              <a:t>definert </a:t>
            </a:r>
            <a:r>
              <a:rPr lang="nb-NO" sz="1600" dirty="0">
                <a:solidFill>
                  <a:prstClr val="black"/>
                </a:solidFill>
              </a:rPr>
              <a:t>hoved- eller delmål for digital utvikling, </a:t>
            </a:r>
            <a:r>
              <a:rPr lang="nb-NO" sz="1600" dirty="0" smtClean="0">
                <a:solidFill>
                  <a:prstClr val="black"/>
                </a:solidFill>
              </a:rPr>
              <a:t>inkludert </a:t>
            </a:r>
            <a:r>
              <a:rPr lang="nb-NO" sz="1600" dirty="0">
                <a:solidFill>
                  <a:prstClr val="black"/>
                </a:solidFill>
              </a:rPr>
              <a:t>hva dette kan bidra med av bedre tjenester, </a:t>
            </a:r>
            <a:r>
              <a:rPr lang="nb-NO" sz="1600" dirty="0" smtClean="0">
                <a:solidFill>
                  <a:prstClr val="black"/>
                </a:solidFill>
              </a:rPr>
              <a:t>styrket innbyggerdialog eller hvilke </a:t>
            </a:r>
            <a:r>
              <a:rPr lang="nb-NO" sz="1600" dirty="0">
                <a:solidFill>
                  <a:prstClr val="black"/>
                </a:solidFill>
              </a:rPr>
              <a:t>gevinster </a:t>
            </a:r>
            <a:r>
              <a:rPr lang="nb-NO" sz="1600" dirty="0" smtClean="0">
                <a:solidFill>
                  <a:prstClr val="black"/>
                </a:solidFill>
              </a:rPr>
              <a:t>digitaliseringen kan gi. </a:t>
            </a:r>
          </a:p>
          <a:p>
            <a:pPr>
              <a:spcBef>
                <a:spcPts val="0"/>
              </a:spcBef>
            </a:pPr>
            <a:r>
              <a:rPr lang="nb-NO" sz="1600" dirty="0">
                <a:solidFill>
                  <a:prstClr val="black"/>
                </a:solidFill>
              </a:rPr>
              <a:t/>
            </a:r>
            <a:br>
              <a:rPr lang="nb-NO" sz="1600" dirty="0">
                <a:solidFill>
                  <a:prstClr val="black"/>
                </a:solidFill>
              </a:rPr>
            </a:br>
            <a:endParaRPr lang="nb-NO" sz="1600" b="1" dirty="0">
              <a:solidFill>
                <a:prstClr val="black"/>
              </a:solidFill>
            </a:endParaRPr>
          </a:p>
        </p:txBody>
      </p:sp>
    </p:spTree>
    <p:extLst>
      <p:ext uri="{BB962C8B-B14F-4D97-AF65-F5344CB8AC3E}">
        <p14:creationId xmlns:p14="http://schemas.microsoft.com/office/powerpoint/2010/main" val="59178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3&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_rhC9F8RVmqtjtPAvFG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M2Vqh2zR4aDme.PCDrb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xQglL7.TmaGuuar0igI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740zIPw1RvqiMdfNtS0s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3EmK_jqTkePviC8h6bY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3QhTuI_STGmXJgm8I0qq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de0LTjXRJqsVJIfPk_8L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V4kTGgrTo.92DnTfQWh6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2F4pBLcRk6FD5r_ln.1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_RItCORSqiQie5SBnq2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3QhTuI_STGmXJgm8I0qq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9VCa6RHeRWag8ZxeWhJZr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ZVYGkY6SUKTtTscoE7YS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ZGxf762TGmJSfEKUvG8E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naZtLsQzOowsQUqJO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3QhTuI_STGmXJgm8I0qq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c3HKbxKSE.htJpes0MlA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2kohjEMTlqP_eu2ZvxQt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FvgjPKqQs6Nwm4BTmz3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bi_o_5gTkGwg2zGYqQf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3QhTuI_STGmXJgm8I0qq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2ah0VZMYR8STq6pqM4dHP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06EugzRAm0UvDf4iSV4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9KAAIm9Q1SOF4VhZ2cSR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1ysv0w9RRVK5WfCaLew9q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stahaug kommune - PPT-mal 2013">
  <a:themeElements>
    <a:clrScheme name="Alstahaug kommune">
      <a:dk1>
        <a:srgbClr val="1F497D"/>
      </a:dk1>
      <a:lt1>
        <a:sysClr val="window" lastClr="FFFFFF"/>
      </a:lt1>
      <a:dk2>
        <a:srgbClr val="008CCC"/>
      </a:dk2>
      <a:lt2>
        <a:srgbClr val="EEECE1"/>
      </a:lt2>
      <a:accent1>
        <a:srgbClr val="00BCE2"/>
      </a:accent1>
      <a:accent2>
        <a:srgbClr val="F2BF49"/>
      </a:accent2>
      <a:accent3>
        <a:srgbClr val="FCA311"/>
      </a:accent3>
      <a:accent4>
        <a:srgbClr val="99600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RateComments xmlns="http://schemas.microsoft.com/sharepoint/v3" xsi:nil="true"/>
    <fcf32aeae18b49a9b7b17c7e1446d604 xmlns="4f2b5d6d-36e5-4366-af72-fb27aad9cffa">
      <Terms xmlns="http://schemas.microsoft.com/office/infopath/2007/PartnerControls"/>
    </fcf32aeae18b49a9b7b17c7e1446d604>
    <ff706f77bcc247bc9cf92a5ea9f30cfd xmlns="4f2b5d6d-36e5-4366-af72-fb27aad9cffa">
      <Terms xmlns="http://schemas.microsoft.com/office/infopath/2007/PartnerControls"/>
    </ff706f77bcc247bc9cf92a5ea9f30cfd>
    <RateStorage xmlns="http://schemas.microsoft.com/sharepoint/v3" xsi:nil="true"/>
    <Prospect_x0020_code xmlns="4f2b5d6d-36e5-4366-af72-fb27aad9cffa">P032265  </Prospect_x0020_code>
    <Second_x0020_owner xmlns="4f2b5d6d-36e5-4366-af72-fb27aad9cffa">
      <UserInfo>
        <DisplayName>Mikkel Podenphant</DisplayName>
        <AccountId>32</AccountId>
        <AccountType/>
      </UserInfo>
    </Second_x0020_owner>
    <IconOverlay xmlns="http://schemas.microsoft.com/sharepoint/v4" xsi:nil="true"/>
    <RateValue xmlns="http://schemas.microsoft.com/sharepoint/v3" xsi:nil="true"/>
    <Site_x0020_name xmlns="4f2b5d6d-36e5-4366-af72-fb27aad9cffa">KSEN0056S</Site_x0020_name>
    <Administrator xmlns="4f2b5d6d-36e5-4366-af72-fb27aad9cffa">
      <UserInfo>
        <DisplayName>Grete Kvernland-Berg</DisplayName>
        <AccountId>33</AccountId>
        <AccountType/>
      </UserInfo>
    </Administrator>
    <p368bac1ef344df1a271d1ffae77e940 xmlns="4f2b5d6d-36e5-4366-af72-fb27aad9cffa">
      <Terms xmlns="http://schemas.microsoft.com/office/infopath/2007/PartnerControls"/>
    </p368bac1ef344df1a271d1ffae77e940>
    <Client xmlns="4f2b5d6d-36e5-4366-af72-fb27aad9cffa">Alstahaug Kommune</Client>
    <Document_x0020_Author xmlns="4d7d3f66-9b9b-4ba9-ac0a-eb7bbd378bec">
      <UserInfo>
        <DisplayName>Elise Dahl</DisplayName>
        <AccountId>39</AccountId>
        <AccountType/>
      </UserInfo>
    </Document_x0020_Author>
    <Keyword xmlns="4f2b5d6d-36e5-4366-af72-fb27aad9cffa" xsi:nil="true"/>
    <Owner xmlns="4d7d3f66-9b9b-4ba9-ac0a-eb7bbd378bec">
      <UserInfo>
        <DisplayName>Soren Lehn</DisplayName>
        <AccountId>31</AccountId>
        <AccountType/>
      </UserInfo>
    </Owner>
    <ked923a38bf1433b830e023b164b770b xmlns="4f2b5d6d-36e5-4366-af72-fb27aad9cffa">
      <Terms xmlns="http://schemas.microsoft.com/office/infopath/2007/PartnerControls"/>
    </ked923a38bf1433b830e023b164b770b>
    <n3ed5c7a351a4bbbbf7e0d08f98c5d7b xmlns="4f2b5d6d-36e5-4366-af72-fb27aad9cffa">
      <Terms xmlns="http://schemas.microsoft.com/office/infopath/2007/PartnerControls"/>
    </n3ed5c7a351a4bbbbf7e0d08f98c5d7b>
    <TaxCatchAll xmlns="4f2b5d6d-36e5-4366-af72-fb27aad9cffa"/>
    <Job_x0020_code xmlns="4f2b5d6d-36e5-4366-af72-fb27aad9cffa">KSEN0056S</Job_x0020_code>
    <Manager xmlns="4f2b5d6d-36e5-4366-af72-fb27aad9cffa">
      <UserInfo>
        <DisplayName>Grete Kvernland-Berg</DisplayName>
        <AccountId>33</AccountId>
        <AccountType/>
      </UserInfo>
    </Manager>
    <c3e3b13091ca4dfd8d5831e40289dabd xmlns="4f2b5d6d-36e5-4366-af72-fb27aad9cffa">
      <Terms xmlns="http://schemas.microsoft.com/office/infopath/2007/PartnerControls"/>
    </c3e3b13091ca4dfd8d5831e40289dabd>
    <Proposition xmlns="4f2b5d6d-36e5-4366-af72-fb27aad9cffa" xsi:nil="true"/>
    <Member xmlns="4f2b5d6d-36e5-4366-af72-fb27aad9cffa">
      <UserInfo>
        <DisplayName/>
        <AccountId xsi:nil="true"/>
        <AccountType/>
      </UserInfo>
    </Member>
    <Site_x0020_type xmlns="4f2b5d6d-36e5-4366-af72-fb27aad9cffa">Job</Site_x0020_type>
    <_dlc_ExpireDateSaved xmlns="http://schemas.microsoft.com/sharepoint/v3" xsi:nil="true"/>
    <_dlc_ExpireDate xmlns="http://schemas.microsoft.com/sharepoint/v3">2018-11-06T07:35:55+00:00</_dlc_Expire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4.xml><?xml version="1.0" encoding="utf-8"?>
<?mso-contentType ?>
<p:Policy xmlns:p="office.server.policy" id="" local="true">
  <p:Name>Document Rating</p:Name>
  <p:Description/>
  <p:Statement/>
  <p:PolicyItems>
    <p:PolicyItem featureId="Microsoft.Office.RecordsManagement.PolicyFeatures.Expiration" staticId="0x0101001B940DAB6AD6487085FD25BA3A462A9F|-1036952459" UniqueId="d6ba6e62-592f-412f-bfb1-9e119363d377">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12</number>
                  <property>Modified</property>
                  <period>months</period>
                </formula>
                <action type="action" id="Microsoft.Office.RecordsManagement.PolicyFeatures.Expiration.Action.Record"/>
              </data>
            </stages>
          </Schedule>
        </Schedules>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PADocumentLibraries - PA Document Base" ma:contentTypeID="0x0101001B940DAB6AD6487085FD25BA3A462A9F005362804AAEBF4299ABE7ECAB24B53313007328A864C1950D47A390238887C21E28" ma:contentTypeVersion="31" ma:contentTypeDescription="My Content Type" ma:contentTypeScope="" ma:versionID="a0cbfb6b64780fb1124167a6a30c4df4">
  <xsd:schema xmlns:xsd="http://www.w3.org/2001/XMLSchema" xmlns:xs="http://www.w3.org/2001/XMLSchema" xmlns:p="http://schemas.microsoft.com/office/2006/metadata/properties" xmlns:ns1="http://schemas.microsoft.com/sharepoint/v3" xmlns:ns2="4d7d3f66-9b9b-4ba9-ac0a-eb7bbd378bec" xmlns:ns3="4f2b5d6d-36e5-4366-af72-fb27aad9cffa" xmlns:ns4="http://schemas.microsoft.com/sharepoint/v4" targetNamespace="http://schemas.microsoft.com/office/2006/metadata/properties" ma:root="true" ma:fieldsID="d42eb5eea8da74ac7fbb859d89cc0e54" ns1:_="" ns2:_="" ns3:_="" ns4:_="">
    <xsd:import namespace="http://schemas.microsoft.com/sharepoint/v3"/>
    <xsd:import namespace="4d7d3f66-9b9b-4ba9-ac0a-eb7bbd378bec"/>
    <xsd:import namespace="4f2b5d6d-36e5-4366-af72-fb27aad9cffa"/>
    <xsd:import namespace="http://schemas.microsoft.com/sharepoint/v4"/>
    <xsd:element name="properties">
      <xsd:complexType>
        <xsd:sequence>
          <xsd:element name="documentManagement">
            <xsd:complexType>
              <xsd:all>
                <xsd:element ref="ns1:RateValue" minOccurs="0"/>
                <xsd:element ref="ns1:RateStorage" minOccurs="0"/>
                <xsd:element ref="ns1:RateComments" minOccurs="0"/>
                <xsd:element ref="ns3:Site_x0020_name" minOccurs="0"/>
                <xsd:element ref="ns2:Owner" minOccurs="0"/>
                <xsd:element ref="ns3:Second_x0020_owner" minOccurs="0"/>
                <xsd:element ref="ns3:Manager" minOccurs="0"/>
                <xsd:element ref="ns3:Administrator" minOccurs="0"/>
                <xsd:element ref="ns3:Member" minOccurs="0"/>
                <xsd:element ref="ns3:fcf32aeae18b49a9b7b17c7e1446d604" minOccurs="0"/>
                <xsd:element ref="ns3:TaxCatchAll" minOccurs="0"/>
                <xsd:element ref="ns3:ked923a38bf1433b830e023b164b770b" minOccurs="0"/>
                <xsd:element ref="ns3:ff706f77bcc247bc9cf92a5ea9f30cfd" minOccurs="0"/>
                <xsd:element ref="ns3:c3e3b13091ca4dfd8d5831e40289dabd" minOccurs="0"/>
                <xsd:element ref="ns3:p368bac1ef344df1a271d1ffae77e940" minOccurs="0"/>
                <xsd:element ref="ns3:n3ed5c7a351a4bbbbf7e0d08f98c5d7b" minOccurs="0"/>
                <xsd:element ref="ns3:Proposition" minOccurs="0"/>
                <xsd:element ref="ns3:Keyword" minOccurs="0"/>
                <xsd:element ref="ns3:Job_x0020_code" minOccurs="0"/>
                <xsd:element ref="ns3:Prospect_x0020_code" minOccurs="0"/>
                <xsd:element ref="ns3:Client" minOccurs="0"/>
                <xsd:element ref="ns3:Site_x0020_type" minOccurs="0"/>
                <xsd:element ref="ns2:Document_x0020_Author" minOccurs="0"/>
                <xsd:element ref="ns1:_dlc_Exempt" minOccurs="0"/>
                <xsd:element ref="ns1:_dlc_ExpireDateSaved" minOccurs="0"/>
                <xsd:element ref="ns1:_dlc_ExpireDate"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eValue" ma:index="8" nillable="true" ma:displayName="Vote Results" ma:internalName="RateValue">
      <xsd:simpleType>
        <xsd:restriction base="dms:Unknown"/>
      </xsd:simpleType>
    </xsd:element>
    <xsd:element name="RateStorage" ma:index="9" nillable="true" ma:displayName="Vote History" ma:hidden="true" ma:internalName="RateStorage">
      <xsd:simpleType>
        <xsd:restriction base="dms:Note"/>
      </xsd:simpleType>
    </xsd:element>
    <xsd:element name="RateComments" ma:index="10" nillable="true" ma:displayName="View Comments" ma:internalName="RateComments">
      <xsd:simpleType>
        <xsd:restriction base="dms:Unknown"/>
      </xsd:simpleType>
    </xsd:element>
    <xsd:element name="_dlc_Exempt" ma:index="37" nillable="true" ma:displayName="Exempt from Policy" ma:hidden="true" ma:internalName="_dlc_Exempt" ma:readOnly="true">
      <xsd:simpleType>
        <xsd:restriction base="dms:Unknown"/>
      </xsd:simpleType>
    </xsd:element>
    <xsd:element name="_dlc_ExpireDateSaved" ma:index="38" nillable="true" ma:displayName="Original Expiration Date" ma:hidden="true" ma:internalName="_dlc_ExpireDateSaved" ma:readOnly="true">
      <xsd:simpleType>
        <xsd:restriction base="dms:DateTime"/>
      </xsd:simpleType>
    </xsd:element>
    <xsd:element name="_dlc_ExpireDate" ma:index="39" nillable="true" ma:displayName="Expiration Date" ma:description="" ma:hidden="true" ma:indexed="true" ma:internalName="_dlc_ExpireDate" ma:readOnly="true">
      <xsd:simpleType>
        <xsd:restriction base="dms:DateTime"/>
      </xsd:simpleType>
    </xsd:element>
    <xsd:element name="_vti_ItemDeclaredRecord" ma:index="41" nillable="true" ma:displayName="Declared Record" ma:hidden="true" ma:internalName="_vti_ItemDeclaredRecord" ma:readOnly="true">
      <xsd:simpleType>
        <xsd:restriction base="dms:DateTime"/>
      </xsd:simpleType>
    </xsd:element>
    <xsd:element name="_vti_ItemHoldRecordStatus" ma:index="42"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7d3f66-9b9b-4ba9-ac0a-eb7bbd378bec" elementFormDefault="qualified">
    <xsd:import namespace="http://schemas.microsoft.com/office/2006/documentManagement/types"/>
    <xsd:import namespace="http://schemas.microsoft.com/office/infopath/2007/PartnerControls"/>
    <xsd:element name="Owner" ma:index="12" nillable="true" ma:displayName="Owner" ma:list="UserInfo" ma:internalNam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Author" ma:index="36" nillable="true" ma:displayName="Document Author" ma:internalName="Document_x0020_Autho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2b5d6d-36e5-4366-af72-fb27aad9cffa" elementFormDefault="qualified">
    <xsd:import namespace="http://schemas.microsoft.com/office/2006/documentManagement/types"/>
    <xsd:import namespace="http://schemas.microsoft.com/office/infopath/2007/PartnerControls"/>
    <xsd:element name="Site_x0020_name" ma:index="11" nillable="true" ma:displayName="Site name" ma:internalName="Site_x0020_name">
      <xsd:simpleType>
        <xsd:restriction base="dms:Text"/>
      </xsd:simpleType>
    </xsd:element>
    <xsd:element name="Second_x0020_owner" ma:index="13" nillable="true" ma:displayName="Second owner" ma:list="UserInfo" ma:internalName="Second_x0020_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nager" ma:index="14" nillable="true" ma:displayName="Manager" ma:list="UserInfo" ma:internalName="Mana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ministrator" ma:index="15" nillable="true" ma:displayName="Administrator" ma:list="UserInfo" ma:internalName="Administrato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 ma:index="16" nillable="true" ma:displayName="Member" ma:list="UserInfo" ma:internalName="Memb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cf32aeae18b49a9b7b17c7e1446d604" ma:index="18" nillable="true" ma:taxonomy="true" ma:internalName="fcf32aeae18b49a9b7b17c7e1446d604" ma:taxonomyFieldName="Accounts" ma:displayName="Accounts" ma:fieldId="{fcf32aea-e18b-49a9-b7b1-7c7e1446d604}" ma:taxonomyMulti="true" ma:sspId="25c2aa33-f802-416f-a311-ea97a475656c" ma:termSetId="374c4141-0886-4068-8b0b-bc7719a558bb"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d0031dbc-4ec0-4ef9-8d18-06c16d98d4b0}" ma:internalName="TaxCatchAll" ma:showField="CatchAllData" ma:web="4f2b5d6d-36e5-4366-af72-fb27aad9cffa">
      <xsd:complexType>
        <xsd:complexContent>
          <xsd:extension base="dms:MultiChoiceLookup">
            <xsd:sequence>
              <xsd:element name="Value" type="dms:Lookup" maxOccurs="unbounded" minOccurs="0" nillable="true"/>
            </xsd:sequence>
          </xsd:extension>
        </xsd:complexContent>
      </xsd:complexType>
    </xsd:element>
    <xsd:element name="ked923a38bf1433b830e023b164b770b" ma:index="21" nillable="true" ma:taxonomy="true" ma:internalName="ked923a38bf1433b830e023b164b770b" ma:taxonomyFieldName="Sector" ma:displayName="Sector" ma:fieldId="{4ed923a3-8bf1-433b-830e-023b164b770b}" ma:sspId="25c2aa33-f802-416f-a311-ea97a475656c" ma:termSetId="1a14f47f-11ff-4b4d-a00f-1ebe1d5ac58c" ma:anchorId="00000000-0000-0000-0000-000000000000" ma:open="false" ma:isKeyword="false">
      <xsd:complexType>
        <xsd:sequence>
          <xsd:element ref="pc:Terms" minOccurs="0" maxOccurs="1"/>
        </xsd:sequence>
      </xsd:complexType>
    </xsd:element>
    <xsd:element name="ff706f77bcc247bc9cf92a5ea9f30cfd" ma:index="23" nillable="true" ma:taxonomy="true" ma:internalName="ff706f77bcc247bc9cf92a5ea9f30cfd" ma:taxonomyFieldName="Services" ma:displayName="Services" ma:fieldId="{ff706f77-bcc2-47bc-9cf9-2a5ea9f30cfd}" ma:taxonomyMulti="true" ma:sspId="25c2aa33-f802-416f-a311-ea97a475656c" ma:termSetId="4c2fc073-23bb-4c1c-acf2-b426c59928f4" ma:anchorId="00000000-0000-0000-0000-000000000000" ma:open="false" ma:isKeyword="false">
      <xsd:complexType>
        <xsd:sequence>
          <xsd:element ref="pc:Terms" minOccurs="0" maxOccurs="1"/>
        </xsd:sequence>
      </xsd:complexType>
    </xsd:element>
    <xsd:element name="c3e3b13091ca4dfd8d5831e40289dabd" ma:index="25" nillable="true" ma:taxonomy="true" ma:internalName="c3e3b13091ca4dfd8d5831e40289dabd" ma:taxonomyFieldName="Organisation" ma:displayName="Organisation" ma:fieldId="{c3e3b130-91ca-4dfd-8d58-31e40289dabd}" ma:taxonomyMulti="true" ma:sspId="25c2aa33-f802-416f-a311-ea97a475656c" ma:termSetId="d920a1d6-39ea-4932-8d69-799cf1c28e39" ma:anchorId="00000000-0000-0000-0000-000000000000" ma:open="false" ma:isKeyword="false">
      <xsd:complexType>
        <xsd:sequence>
          <xsd:element ref="pc:Terms" minOccurs="0" maxOccurs="1"/>
        </xsd:sequence>
      </xsd:complexType>
    </xsd:element>
    <xsd:element name="p368bac1ef344df1a271d1ffae77e940" ma:index="27" nillable="true" ma:taxonomy="true" ma:internalName="p368bac1ef344df1a271d1ffae77e940" ma:taxonomyFieldName="Geography" ma:displayName="Geography" ma:fieldId="{9368bac1-ef34-4df1-a271-d1ffae77e940}" ma:taxonomyMulti="true" ma:sspId="25c2aa33-f802-416f-a311-ea97a475656c" ma:termSetId="a6daf25b-fa3c-482c-8292-066c40c1ae1a" ma:anchorId="00000000-0000-0000-0000-000000000000" ma:open="false" ma:isKeyword="false">
      <xsd:complexType>
        <xsd:sequence>
          <xsd:element ref="pc:Terms" minOccurs="0" maxOccurs="1"/>
        </xsd:sequence>
      </xsd:complexType>
    </xsd:element>
    <xsd:element name="n3ed5c7a351a4bbbbf7e0d08f98c5d7b" ma:index="29" nillable="true" ma:taxonomy="true" ma:internalName="n3ed5c7a351a4bbbbf7e0d08f98c5d7b" ma:taxonomyFieldName="Confidentiality" ma:displayName="Confidentiality" ma:fieldId="{73ed5c7a-351a-4bbb-bf7e-0d08f98c5d7b}" ma:sspId="25c2aa33-f802-416f-a311-ea97a475656c" ma:termSetId="8858d6b5-0ce3-4714-9b56-76dbd3cf9c1d" ma:anchorId="00000000-0000-0000-0000-000000000000" ma:open="false" ma:isKeyword="false">
      <xsd:complexType>
        <xsd:sequence>
          <xsd:element ref="pc:Terms" minOccurs="0" maxOccurs="1"/>
        </xsd:sequence>
      </xsd:complexType>
    </xsd:element>
    <xsd:element name="Proposition" ma:index="30" nillable="true" ma:displayName="Proposition" ma:internalName="Proposition">
      <xsd:simpleType>
        <xsd:restriction base="dms:Text"/>
      </xsd:simpleType>
    </xsd:element>
    <xsd:element name="Keyword" ma:index="31" nillable="true" ma:displayName="Keyword" ma:internalName="Keyword">
      <xsd:simpleType>
        <xsd:restriction base="dms:Text"/>
      </xsd:simpleType>
    </xsd:element>
    <xsd:element name="Job_x0020_code" ma:index="32" nillable="true" ma:displayName="Job code" ma:internalName="Job_x0020_code">
      <xsd:simpleType>
        <xsd:restriction base="dms:Text"/>
      </xsd:simpleType>
    </xsd:element>
    <xsd:element name="Prospect_x0020_code" ma:index="33" nillable="true" ma:displayName="Prospect code" ma:internalName="Prospect_x0020_code">
      <xsd:simpleType>
        <xsd:restriction base="dms:Text"/>
      </xsd:simpleType>
    </xsd:element>
    <xsd:element name="Client" ma:index="34" nillable="true" ma:displayName="Client" ma:internalName="Client">
      <xsd:simpleType>
        <xsd:restriction base="dms:Text"/>
      </xsd:simpleType>
    </xsd:element>
    <xsd:element name="Site_x0020_type" ma:index="35" nillable="true" ma:displayName="Site type" ma:internalName="Site_x0020_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C9844-457B-4190-8CEE-4E3D398035E8}">
  <ds:schemaRefs>
    <ds:schemaRef ds:uri="http://purl.org/dc/elements/1.1/"/>
    <ds:schemaRef ds:uri="http://schemas.microsoft.com/office/2006/metadata/properties"/>
    <ds:schemaRef ds:uri="http://schemas.microsoft.com/office/infopath/2007/PartnerControls"/>
    <ds:schemaRef ds:uri="http://schemas.microsoft.com/sharepoint/v3"/>
    <ds:schemaRef ds:uri="http://schemas.microsoft.com/sharepoint/v4"/>
    <ds:schemaRef ds:uri="http://purl.org/dc/terms/"/>
    <ds:schemaRef ds:uri="http://schemas.microsoft.com/office/2006/documentManagement/types"/>
    <ds:schemaRef ds:uri="4f2b5d6d-36e5-4366-af72-fb27aad9cffa"/>
    <ds:schemaRef ds:uri="http://schemas.openxmlformats.org/package/2006/metadata/core-properties"/>
    <ds:schemaRef ds:uri="4d7d3f66-9b9b-4ba9-ac0a-eb7bbd378bec"/>
    <ds:schemaRef ds:uri="http://www.w3.org/XML/1998/namespace"/>
    <ds:schemaRef ds:uri="http://purl.org/dc/dcmitype/"/>
  </ds:schemaRefs>
</ds:datastoreItem>
</file>

<file path=customXml/itemProps2.xml><?xml version="1.0" encoding="utf-8"?>
<ds:datastoreItem xmlns:ds="http://schemas.openxmlformats.org/officeDocument/2006/customXml" ds:itemID="{DF6FC352-0C5E-4B3D-8438-55CD2032C1E0}">
  <ds:schemaRefs>
    <ds:schemaRef ds:uri="http://schemas.microsoft.com/sharepoint/v3/contenttype/forms"/>
  </ds:schemaRefs>
</ds:datastoreItem>
</file>

<file path=customXml/itemProps3.xml><?xml version="1.0" encoding="utf-8"?>
<ds:datastoreItem xmlns:ds="http://schemas.openxmlformats.org/officeDocument/2006/customXml" ds:itemID="{D60CDE9E-5E32-4A33-94ED-88BEFACB7455}">
  <ds:schemaRefs>
    <ds:schemaRef ds:uri="http://schemas.microsoft.com/sharepoint/events"/>
  </ds:schemaRefs>
</ds:datastoreItem>
</file>

<file path=customXml/itemProps4.xml><?xml version="1.0" encoding="utf-8"?>
<ds:datastoreItem xmlns:ds="http://schemas.openxmlformats.org/officeDocument/2006/customXml" ds:itemID="{ACD24090-1CFA-4C57-8C5E-FEFD713ACD4B}">
  <ds:schemaRefs>
    <ds:schemaRef ds:uri="office.server.policy"/>
  </ds:schemaRefs>
</ds:datastoreItem>
</file>

<file path=customXml/itemProps5.xml><?xml version="1.0" encoding="utf-8"?>
<ds:datastoreItem xmlns:ds="http://schemas.openxmlformats.org/officeDocument/2006/customXml" ds:itemID="{CB219C79-70D9-492C-8068-29A20A246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7d3f66-9b9b-4ba9-ac0a-eb7bbd378bec"/>
    <ds:schemaRef ds:uri="4f2b5d6d-36e5-4366-af72-fb27aad9cff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Alstahaug kommune - PPT-mal 2013</Template>
  <TotalTime>26662</TotalTime>
  <Words>2670</Words>
  <Application>Microsoft Office PowerPoint</Application>
  <PresentationFormat>Widescreen</PresentationFormat>
  <Paragraphs>368</Paragraphs>
  <Slides>29</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vt:lpstr>
      <vt:lpstr>Calibri</vt:lpstr>
      <vt:lpstr>Courier New</vt:lpstr>
      <vt:lpstr>Helvetica Light</vt:lpstr>
      <vt:lpstr>PF Square Sans Pro Medium</vt:lpstr>
      <vt:lpstr>Symbol</vt:lpstr>
      <vt:lpstr>Trebuchet MS</vt:lpstr>
      <vt:lpstr>Verdana</vt:lpstr>
      <vt:lpstr>Wingdings</vt:lpstr>
      <vt:lpstr>Alstahaug kommune - PPT-mal 2013</vt:lpstr>
      <vt:lpstr>think-cell Slide</vt:lpstr>
      <vt:lpstr>Alstahaug Digital strategi</vt:lpstr>
      <vt:lpstr>Agenda</vt:lpstr>
      <vt:lpstr>Agenda</vt:lpstr>
      <vt:lpstr>Innledning</vt:lpstr>
      <vt:lpstr>Agenda</vt:lpstr>
      <vt:lpstr>Oppsummering av dagens utfordringer per virksomhet</vt:lpstr>
      <vt:lpstr>Oppsummering innbyggerintervjuer</vt:lpstr>
      <vt:lpstr>Hovedfunn innbyggerbehov basert på intervjuer</vt:lpstr>
      <vt:lpstr>Oppsummering ansattintervjuer</vt:lpstr>
      <vt:lpstr>Kommunen har manglende digital ledelse </vt:lpstr>
      <vt:lpstr>Kommunen benytter seg ikke av prosjektmetode</vt:lpstr>
      <vt:lpstr>Det er lite samhandling i digitaliseringsarbeidet</vt:lpstr>
      <vt:lpstr>Kommunen mangler definerte mål for digitaliseringsarbeidet</vt:lpstr>
      <vt:lpstr>Brukerne i Alstahaug er godt fornøyd med IKT-tilbudet</vt:lpstr>
      <vt:lpstr>Tilfredsheten i de ulike sektorene varierer noe</vt:lpstr>
      <vt:lpstr>Agenda</vt:lpstr>
      <vt:lpstr>Alstahaug kommunes digitale visjon</vt:lpstr>
      <vt:lpstr>Alstahaug kommunes digitale ambisjon </vt:lpstr>
      <vt:lpstr>Agenda</vt:lpstr>
      <vt:lpstr>Satsningsområde 1: Digitale innbyggere og næringsliv</vt:lpstr>
      <vt:lpstr>1: Digitale innbyggere og næringsliv: Hovedmål og delmål</vt:lpstr>
      <vt:lpstr>Satsningsområde 2: Økt produktivitet og innovasjon</vt:lpstr>
      <vt:lpstr>2: Økt produktivitet og innovasjon: Hovedmål og delmål</vt:lpstr>
      <vt:lpstr>Satsningsområde 3: Styrket digital kompetanse og deltakelse</vt:lpstr>
      <vt:lpstr>3: Styrket digital kompetanse og deltakelse: Hovedmål og delmål</vt:lpstr>
      <vt:lpstr>Satsningsområde 4: Effektiv digitalisering av kommunen</vt:lpstr>
      <vt:lpstr>4: Effektiv digitalisering av kommunen: Hovedmål og delmål</vt:lpstr>
      <vt:lpstr>Satsningsområde 5: Informasjonssikkerhet, personvern og dokumentasjonsforvaltning</vt:lpstr>
      <vt:lpstr>5: Informasjonssikkerhet, personvern og dokumentasjonsforvaltning: Hovedmål og delmål </vt:lpstr>
    </vt:vector>
  </TitlesOfParts>
  <Manager>support@hald-ikt.no</Manager>
  <Company>HALD-IKT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 Lovise Jakobsen</dc:creator>
  <cp:lastModifiedBy>Grete Kvernland-Berg</cp:lastModifiedBy>
  <cp:revision>500</cp:revision>
  <dcterms:created xsi:type="dcterms:W3CDTF">2017-05-15T09:30:15Z</dcterms:created>
  <dcterms:modified xsi:type="dcterms:W3CDTF">2017-12-12T15:01:25Z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0x0101001B940DAB6AD6487085FD25BA3A462A9F005362804AAEBF4299ABE7ECAB24B53313007328A864C1950D47A390238887C21E28</vt:lpwstr>
  </property>
  <property fmtid="{D5CDD505-2E9C-101B-9397-08002B2CF9AE}" pid="3" name="Accounts">
    <vt:lpwstr/>
  </property>
  <property fmtid="{D5CDD505-2E9C-101B-9397-08002B2CF9AE}" pid="4" name="Sector">
    <vt:lpwstr>1;#Government|65eaf139-b1ec-499e-9119-e9c2b415f812</vt:lpwstr>
  </property>
  <property fmtid="{D5CDD505-2E9C-101B-9397-08002B2CF9AE}" pid="5" name="Geography">
    <vt:lpwstr>4;#Norway|3d818ce0-69f3-4e83-8c58-c329391b5a56</vt:lpwstr>
  </property>
  <property fmtid="{D5CDD505-2E9C-101B-9397-08002B2CF9AE}" pid="6" name="Confidentiality">
    <vt:lpwstr/>
  </property>
  <property fmtid="{D5CDD505-2E9C-101B-9397-08002B2CF9AE}" pid="7" name="Organisation">
    <vt:lpwstr>3;#Government (GOV)|8fb2013b-3e63-4aa6-9d5f-f24c7bb519fa</vt:lpwstr>
  </property>
  <property fmtid="{D5CDD505-2E9C-101B-9397-08002B2CF9AE}" pid="8" name="Services">
    <vt:lpwstr>2;#Digital|15c9453e-5813-4192-9d60-ddf73da38eee</vt:lpwstr>
  </property>
  <property fmtid="{D5CDD505-2E9C-101B-9397-08002B2CF9AE}" pid="9" name="_dlc_policyId">
    <vt:lpwstr>0x0101001B940DAB6AD6487085FD25BA3A462A9F|-1036952459</vt:lpwstr>
  </property>
  <property fmtid="{D5CDD505-2E9C-101B-9397-08002B2CF9AE}" pid="10" name="ItemRetentionFormula">
    <vt:lpwstr>&lt;formula id="Microsoft.Office.RecordsManagement.PolicyFeatures.Expiration.Formula.BuiltIn"&gt;&lt;number&gt;12&lt;/number&gt;&lt;property&gt;Modified&lt;/property&gt;&lt;period&gt;months&lt;/period&gt;&lt;/formula&gt;</vt:lpwstr>
  </property>
</Properties>
</file>