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27"/>
  </p:notesMasterIdLst>
  <p:handoutMasterIdLst>
    <p:handoutMasterId r:id="rId28"/>
  </p:handoutMasterIdLst>
  <p:sldIdLst>
    <p:sldId id="256" r:id="rId3"/>
    <p:sldId id="676" r:id="rId4"/>
    <p:sldId id="269" r:id="rId5"/>
    <p:sldId id="670" r:id="rId6"/>
    <p:sldId id="308" r:id="rId7"/>
    <p:sldId id="270" r:id="rId8"/>
    <p:sldId id="271" r:id="rId9"/>
    <p:sldId id="272" r:id="rId10"/>
    <p:sldId id="273" r:id="rId11"/>
    <p:sldId id="261" r:id="rId12"/>
    <p:sldId id="263" r:id="rId13"/>
    <p:sldId id="278" r:id="rId14"/>
    <p:sldId id="279" r:id="rId15"/>
    <p:sldId id="688" r:id="rId16"/>
    <p:sldId id="685" r:id="rId17"/>
    <p:sldId id="686" r:id="rId18"/>
    <p:sldId id="276" r:id="rId19"/>
    <p:sldId id="277" r:id="rId20"/>
    <p:sldId id="281" r:id="rId21"/>
    <p:sldId id="678" r:id="rId22"/>
    <p:sldId id="680" r:id="rId23"/>
    <p:sldId id="681" r:id="rId24"/>
    <p:sldId id="274" r:id="rId25"/>
    <p:sldId id="266" r:id="rId26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8CCC"/>
    <a:srgbClr val="99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4" autoAdjust="0"/>
  </p:normalViewPr>
  <p:slideViewPr>
    <p:cSldViewPr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4074" y="96"/>
      </p:cViewPr>
      <p:guideLst>
        <p:guide orient="horz" pos="3079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800" dirty="0"/>
              <a:t>Oppvekst og kultur</a:t>
            </a:r>
          </a:p>
        </c:rich>
      </c:tx>
      <c:layout>
        <c:manualLayout>
          <c:xMode val="edge"/>
          <c:yMode val="edge"/>
          <c:x val="3.3207870776572335E-2"/>
          <c:y val="2.60563402611117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11A-4081-BF85-C3A72125CF9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11A-4081-BF85-C3A72125CF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11A-4081-BF85-C3A72125CF9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11A-4081-BF85-C3A72125CF9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11A-4081-BF85-C3A72125CF9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11A-4081-BF85-C3A72125CF9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11A-4081-BF85-C3A72125CF9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11A-4081-BF85-C3A72125CF9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11A-4081-BF85-C3A72125CF9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11A-4081-BF85-C3A72125CF9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11A-4081-BF85-C3A72125CF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11A-4081-BF85-C3A72125CF9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11A-4081-BF85-C3A72125CF9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311A-4081-BF85-C3A72125CF9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11A-4081-BF85-C3A72125CF9D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311A-4081-BF85-C3A72125CF9D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311A-4081-BF85-C3A72125CF9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311A-4081-BF85-C3A72125CF9D}"/>
                </c:ext>
              </c:extLst>
            </c:dLbl>
            <c:dLbl>
              <c:idx val="8"/>
              <c:layout>
                <c:manualLayout>
                  <c:x val="-4.3496546990655438E-3"/>
                  <c:y val="-2.28535141726777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11A-4081-BF85-C3A72125CF9D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311A-4081-BF85-C3A72125CF9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'Ark1'!$M$12:$M$21</c:f>
              <c:strCache>
                <c:ptCount val="9"/>
                <c:pt idx="0">
                  <c:v> FELLES</c:v>
                </c:pt>
                <c:pt idx="1">
                  <c:v> KULTUR</c:v>
                </c:pt>
                <c:pt idx="3">
                  <c:v> PP-TJENESTEN</c:v>
                </c:pt>
                <c:pt idx="4">
                  <c:v> BARNEHAGER</c:v>
                </c:pt>
                <c:pt idx="5">
                  <c:v> SFO</c:v>
                </c:pt>
                <c:pt idx="6">
                  <c:v>SKOLER</c:v>
                </c:pt>
                <c:pt idx="7">
                  <c:v> SPESIALUNDERVISNING</c:v>
                </c:pt>
                <c:pt idx="8">
                  <c:v> VOKSENOPPLÆRING</c:v>
                </c:pt>
              </c:strCache>
            </c:strRef>
          </c:cat>
          <c:val>
            <c:numRef>
              <c:f>'Ark1'!$N$12:$N$21</c:f>
              <c:numCache>
                <c:formatCode>General</c:formatCode>
                <c:ptCount val="10"/>
                <c:pt idx="0">
                  <c:v>4079</c:v>
                </c:pt>
                <c:pt idx="1">
                  <c:v>30561</c:v>
                </c:pt>
                <c:pt idx="3">
                  <c:v>2727</c:v>
                </c:pt>
                <c:pt idx="4">
                  <c:v>67459</c:v>
                </c:pt>
                <c:pt idx="5">
                  <c:v>3016</c:v>
                </c:pt>
                <c:pt idx="6">
                  <c:v>112765</c:v>
                </c:pt>
                <c:pt idx="7">
                  <c:v>8596</c:v>
                </c:pt>
                <c:pt idx="8">
                  <c:v>5873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311A-4081-BF85-C3A72125CF9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D7C0CD-9AA4-443C-9774-839F56AC4E56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4F36A-3D08-4035-BE21-CDE1EB878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65E2E-F69B-4924-9AE5-6931B7D18CEF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46F12-14C7-4F61-B0F6-037DBE3B6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74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841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D05-4EE7-4D69-81B8-25F15317C49A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627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0707-C76B-46EB-822E-ABFB1C5F5895}" type="datetime4">
              <a:rPr lang="nb-NO" smtClean="0"/>
              <a:t>21. november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3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1124747"/>
            <a:ext cx="2743200" cy="500141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E29B1E9-84D0-4B17-8F97-B1AA2FCB23D5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3613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2DC2F4-7772-4401-AC48-2B2F61785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FF03C41-D780-4324-9DF7-D2DF47ABC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C9CA1EE-36DA-4773-81DE-9B6F3F16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1892FA-01EC-4914-A13B-8EC5C114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B7A039-5B0C-473E-B19B-FB3641D97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09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8E6602-47A2-4138-9B99-6BC046165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565B7B-D278-4CDD-B20F-F824C3874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E2C648B-222F-4719-9C29-27FAE4ED4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0F0155-8363-457E-AEA2-DC50831A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7C1561-2352-425C-AFD2-30E3F1F8F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8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51691B-C826-4A17-A0CD-2E50981F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2E4A69-AB64-4830-9E3A-07A11CE96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49E3703-7860-4AE8-A834-020F307C5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38CFB8-1549-4BA3-9541-D3AFE9D50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AF27CF1-3697-46EF-9444-62F9224D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62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3AA6FE7-B9BE-433A-92CE-9ABA2A26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EE8D78-FA95-4DA8-8183-FBBBB7DC0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F3411D-6E70-46BD-94DF-1A44A25BF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723FB93-DA1C-4C90-8223-4C3E7203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C33F585-024E-4D72-A2DB-F91CB5C83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4BAD35D-AB5C-4820-9A54-DC133FBED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367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4F2BD1-D774-418E-9785-D191895F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DBAD03-AF45-4DCE-BA05-D9071DAD7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E430B6-CAB8-49A1-895A-52B96CA6E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226713E-9FD4-4E29-A54F-D8285B5C32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810786F-FF5F-48DA-8EF4-7F4D365C3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F7986FD-4739-4ECC-95FC-FC3885E98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0DB1317-6DC6-49BF-AB51-509CA6D4F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6F805DA-9680-449A-AC15-773435FA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59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CE2B10-21CD-4109-AC26-71C142803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4AB8969-81D1-4869-9A5C-70D81736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42B4AF0-4206-4A3C-AE1C-309B053DA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96E0ED3-E911-4494-A1A2-EFCBDE9DF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6226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DE17BB7-793E-4153-B9A8-030BAADD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05A1E3E-1672-49A4-9156-21EA5819A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E85F87-49FC-442C-83A7-63E411D1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729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5A6DF1-8321-4A6B-BC41-F352592E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A9C6BD-BF2A-4EE7-93CC-6C9B7F463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695153B-ADC3-461B-B5EE-3D591FF6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E40B5C4-D3FF-40D3-85D4-39645795C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3259E62-2FA9-421D-812E-472CE169C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18013F1-55AC-4B8B-AD44-8BA487C4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624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95349" y="6309325"/>
            <a:ext cx="2844800" cy="365125"/>
          </a:xfrm>
        </p:spPr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409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868822-C535-428B-9D87-519CE769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3041397-7EFB-4CEB-9E2E-2A34E79B3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B694993-8F53-4C5C-BF70-D0C30FFC2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1BBF55C-B863-403F-AA82-D9E0E880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4F54AB5-FF18-4B69-B243-03BB8FF7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2A8468D-BD7D-4525-ADB5-8691A37B5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4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ED8BE4-8EBE-44A1-BD82-94F2E0DE6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F4AEB2D-D924-4C39-9A91-6FA773768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0DE4DB-897C-4E9B-8A83-8A4BF8E46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1B50E5-8835-446A-B771-49AC427C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E8958A-C94C-4ECE-A205-3FF59791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152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EF4FCD2-25EE-4AEA-909B-BF5E646B2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8E9978A-5399-4E87-A4F9-468C7E438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4070B8-A58F-4B25-A902-A0685ADC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72E4A8F-19E1-4B7C-8FA8-8234F3F28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F147F1-7159-47EB-BE5D-39EAEB7AF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994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9773-8F3E-4450-B9AD-90D17BE08032}" type="datetime4">
              <a:rPr lang="nb-NO" smtClean="0"/>
              <a:t>21. november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99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2D5D-942C-4503-A155-BE33B9C2AE94}" type="datetime4">
              <a:rPr lang="nb-NO" smtClean="0"/>
              <a:t>21. november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2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5F0-40A2-40E8-BBE3-CA823F7E7394}" type="datetime4">
              <a:rPr lang="nb-NO" smtClean="0"/>
              <a:t>21. november 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5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D777-B30D-41DF-AEE3-98475758421D}" type="datetime4">
              <a:rPr lang="nb-NO" smtClean="0"/>
              <a:t>21. november 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12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B650-7F8A-4707-86DE-BAFC0A887D1B}" type="datetime4">
              <a:rPr lang="nb-NO" smtClean="0"/>
              <a:t>21. november 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2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052741"/>
            <a:ext cx="6815667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96E-D35F-42FC-82E0-D48250C65BBF}" type="datetime4">
              <a:rPr lang="nb-NO" smtClean="0"/>
              <a:t>21. november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96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7A7-C3FC-4E48-BB24-DEB74B13FB2B}" type="datetime4">
              <a:rPr lang="nb-NO" smtClean="0"/>
              <a:t>21. november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00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29816"/>
            <a:ext cx="9230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124704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59829" y="63093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42DE359-F9C0-4DCB-B025-CB9632E91B7F}" type="datetime4">
              <a:rPr lang="nb-NO" smtClean="0"/>
              <a:pPr/>
              <a:t>21.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403" y="630424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23808" y="63093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7876B1-03E0-4611-99AD-8280485865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54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91437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39" indent="-450839" algn="l" defTabSz="914377" rtl="0" eaLnBrk="1" latinLnBrk="0" hangingPunct="1">
        <a:spcBef>
          <a:spcPct val="20000"/>
        </a:spcBef>
        <a:buFont typeface="PF Square Sans Pro Medium" pitchFamily="50" charset="0"/>
        <a:buChar char="●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77172B1-AD77-482D-BE53-F95C34311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8A35E0-29B1-4BD4-BDD9-DC6BA4A9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BDD8873-1355-4F32-B68C-F6C5A9758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F8202-DC8F-44A4-8D7B-E6A5C88AA332}" type="datetimeFigureOut">
              <a:rPr lang="nb-NO" smtClean="0"/>
              <a:t>21.11.2023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6B48C00-F3F5-46C1-B385-2B1F5C404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6AA586-854D-43DA-94B3-3CA0728E8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97105-4508-47B8-9458-FC07ACC54B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70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jfif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69344" y="836717"/>
            <a:ext cx="7772400" cy="1470025"/>
          </a:xfrm>
        </p:spPr>
        <p:txBody>
          <a:bodyPr/>
          <a:lstStyle/>
          <a:p>
            <a:pPr algn="l"/>
            <a:r>
              <a:rPr lang="nb-NO" b="1" dirty="0">
                <a:solidFill>
                  <a:srgbClr val="9963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Budsjett </a:t>
            </a:r>
            <a:br>
              <a:rPr lang="nb-NO" b="1" dirty="0">
                <a:solidFill>
                  <a:srgbClr val="99630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b-NO" b="1" dirty="0">
                <a:solidFill>
                  <a:srgbClr val="996308"/>
                </a:solidFill>
              </a:rPr>
              <a:t>oppvekst og kultur</a:t>
            </a:r>
            <a:endParaRPr lang="nb-NO" b="1" dirty="0">
              <a:solidFill>
                <a:srgbClr val="9963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991544" y="6309323"/>
            <a:ext cx="8352928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Besøksadresse: Strandgata 52  |  Postboks 1006, 8805 Sandnessjøen  |  www.alstahaug.kommune.no</a:t>
            </a:r>
          </a:p>
        </p:txBody>
      </p:sp>
    </p:spTree>
    <p:extLst>
      <p:ext uri="{BB962C8B-B14F-4D97-AF65-F5344CB8AC3E}">
        <p14:creationId xmlns:p14="http://schemas.microsoft.com/office/powerpoint/2010/main" val="1013149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09600" y="457205"/>
            <a:ext cx="9230816" cy="1143000"/>
          </a:xfrm>
        </p:spPr>
        <p:txBody>
          <a:bodyPr/>
          <a:lstStyle/>
          <a:p>
            <a:r>
              <a:rPr lang="nb-NO" b="1" dirty="0"/>
              <a:t>Kuttforslag kultur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r>
              <a:rPr lang="nb-NO" dirty="0"/>
              <a:t>Oppsigelse av avtale om sceneinstruktør</a:t>
            </a:r>
          </a:p>
          <a:p>
            <a:endParaRPr lang="nb-NO" dirty="0"/>
          </a:p>
          <a:p>
            <a:r>
              <a:rPr lang="nb-NO" dirty="0"/>
              <a:t>Badet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873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71364" y="1263675"/>
            <a:ext cx="11449272" cy="5045650"/>
          </a:xfrm>
        </p:spPr>
        <p:txBody>
          <a:bodyPr>
            <a:normAutofit lnSpcReduction="10000"/>
          </a:bodyPr>
          <a:lstStyle/>
          <a:p>
            <a:r>
              <a:rPr lang="nb-NO" b="1" dirty="0"/>
              <a:t>innvirkning på resten av tilbudene på huset </a:t>
            </a:r>
            <a:br>
              <a:rPr lang="nb-NO" b="1" dirty="0"/>
            </a:br>
            <a:r>
              <a:rPr lang="nb-NO" dirty="0"/>
              <a:t>Kan gi tapt inntekt på husets andre arenaer.</a:t>
            </a:r>
            <a:br>
              <a:rPr lang="nb-NO" dirty="0"/>
            </a:br>
            <a:endParaRPr lang="nb-NO" dirty="0"/>
          </a:p>
          <a:p>
            <a:r>
              <a:rPr lang="nb-NO" dirty="0"/>
              <a:t>Bruken av bad på landsbasis er lite kostnadseffektivt.</a:t>
            </a:r>
            <a:br>
              <a:rPr lang="nb-NO" dirty="0"/>
            </a:br>
            <a:r>
              <a:rPr lang="nb-NO" dirty="0"/>
              <a:t>Bassenget ikke kostnadseffektivt de nærmeste årene.</a:t>
            </a:r>
            <a:br>
              <a:rPr lang="nb-NO" dirty="0"/>
            </a:br>
            <a:endParaRPr lang="nb-NO" dirty="0"/>
          </a:p>
          <a:p>
            <a:r>
              <a:rPr lang="nb-NO" dirty="0"/>
              <a:t>Å ha drift i ett bad er ett aktivt valg.</a:t>
            </a:r>
            <a:br>
              <a:rPr lang="nb-NO" dirty="0"/>
            </a:br>
            <a:r>
              <a:rPr lang="nb-NO" dirty="0"/>
              <a:t>Har en kostnad og er en investering i folkehelse.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Det er potensiale for mer kostnadseffektiv drift uten å stenge dørene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F789959-4FAD-4C76-8D46-2DE740A28B9B}"/>
              </a:ext>
            </a:extLst>
          </p:cNvPr>
          <p:cNvSpPr txBox="1"/>
          <p:nvPr/>
        </p:nvSpPr>
        <p:spPr>
          <a:xfrm>
            <a:off x="767408" y="363308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000" dirty="0"/>
              <a:t>Redusere tilbudet i bad:</a:t>
            </a:r>
          </a:p>
        </p:txBody>
      </p:sp>
    </p:spTree>
    <p:extLst>
      <p:ext uri="{BB962C8B-B14F-4D97-AF65-F5344CB8AC3E}">
        <p14:creationId xmlns:p14="http://schemas.microsoft.com/office/powerpoint/2010/main" val="79468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EDB30E-69A8-4DFD-A156-4C95994C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F647738-5A10-4823-8FE3-2FA128D55B79}"/>
              </a:ext>
            </a:extLst>
          </p:cNvPr>
          <p:cNvSpPr txBox="1"/>
          <p:nvPr/>
        </p:nvSpPr>
        <p:spPr>
          <a:xfrm>
            <a:off x="407368" y="404664"/>
            <a:ext cx="90010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400" b="1" dirty="0"/>
              <a:t>Grunnskole 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Det er 821 elever i grunnskolen i Alstahaug kommune pr 1.oktober 2023. Antallet elever er økt med </a:t>
            </a:r>
            <a:r>
              <a:rPr lang="nb-NO" dirty="0" err="1"/>
              <a:t>ca</a:t>
            </a:r>
            <a:r>
              <a:rPr lang="nb-NO" dirty="0"/>
              <a:t> 25 elever i forhold til forrige år. 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3D6BA5D2-903A-416C-B5DD-94F5F27CF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124832"/>
              </p:ext>
            </p:extLst>
          </p:nvPr>
        </p:nvGraphicFramePr>
        <p:xfrm>
          <a:off x="466620" y="2276872"/>
          <a:ext cx="10736286" cy="1463040"/>
        </p:xfrm>
        <a:graphic>
          <a:graphicData uri="http://schemas.openxmlformats.org/drawingml/2006/table">
            <a:tbl>
              <a:tblPr/>
              <a:tblGrid>
                <a:gridCol w="1789381">
                  <a:extLst>
                    <a:ext uri="{9D8B030D-6E8A-4147-A177-3AD203B41FA5}">
                      <a16:colId xmlns:a16="http://schemas.microsoft.com/office/drawing/2014/main" val="4223949908"/>
                    </a:ext>
                  </a:extLst>
                </a:gridCol>
                <a:gridCol w="1789381">
                  <a:extLst>
                    <a:ext uri="{9D8B030D-6E8A-4147-A177-3AD203B41FA5}">
                      <a16:colId xmlns:a16="http://schemas.microsoft.com/office/drawing/2014/main" val="1309869999"/>
                    </a:ext>
                  </a:extLst>
                </a:gridCol>
                <a:gridCol w="1789381">
                  <a:extLst>
                    <a:ext uri="{9D8B030D-6E8A-4147-A177-3AD203B41FA5}">
                      <a16:colId xmlns:a16="http://schemas.microsoft.com/office/drawing/2014/main" val="3934600319"/>
                    </a:ext>
                  </a:extLst>
                </a:gridCol>
                <a:gridCol w="1789381">
                  <a:extLst>
                    <a:ext uri="{9D8B030D-6E8A-4147-A177-3AD203B41FA5}">
                      <a16:colId xmlns:a16="http://schemas.microsoft.com/office/drawing/2014/main" val="191292564"/>
                    </a:ext>
                  </a:extLst>
                </a:gridCol>
                <a:gridCol w="1789381">
                  <a:extLst>
                    <a:ext uri="{9D8B030D-6E8A-4147-A177-3AD203B41FA5}">
                      <a16:colId xmlns:a16="http://schemas.microsoft.com/office/drawing/2014/main" val="42950834"/>
                    </a:ext>
                  </a:extLst>
                </a:gridCol>
                <a:gridCol w="1789381">
                  <a:extLst>
                    <a:ext uri="{9D8B030D-6E8A-4147-A177-3AD203B41FA5}">
                      <a16:colId xmlns:a16="http://schemas.microsoft.com/office/drawing/2014/main" val="3079927366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dirty="0">
                          <a:effectLst/>
                        </a:rPr>
                        <a:t> </a:t>
                      </a: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Budsjett 2023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2024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2027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0512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utgifter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131 345 698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138 221 944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136 742 600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133 704 496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131 233 626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640467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inntekter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-8 770 500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-8 610 500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-8 610 500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-8 610 500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-8 610 500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71679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Netto utgift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122 575 198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129 611 444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128 132 100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125 093 996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dirty="0">
                          <a:solidFill>
                            <a:srgbClr val="000000"/>
                          </a:solidFill>
                          <a:effectLst/>
                        </a:rPr>
                        <a:t>122 623 126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966365"/>
                  </a:ext>
                </a:extLst>
              </a:tr>
            </a:tbl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65993983-4D8A-4036-9E53-2FC3837DFA7A}"/>
              </a:ext>
            </a:extLst>
          </p:cNvPr>
          <p:cNvSpPr txBox="1"/>
          <p:nvPr/>
        </p:nvSpPr>
        <p:spPr>
          <a:xfrm>
            <a:off x="466620" y="4014481"/>
            <a:ext cx="107362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Netto økning er pris og lønnsvekst 5,7 %</a:t>
            </a:r>
            <a:br>
              <a:rPr lang="nb-NO" dirty="0"/>
            </a:br>
            <a:r>
              <a:rPr lang="nb-NO" dirty="0"/>
              <a:t>Vi har økt antall barn med tiltak rundt sin skolegang.</a:t>
            </a:r>
            <a:br>
              <a:rPr lang="nb-NO" dirty="0"/>
            </a:br>
            <a:r>
              <a:rPr lang="nb-NO" dirty="0"/>
              <a:t>Deling av klasser: Høsten 24 vil vi ha til sammen 4 klasser på først trinn på Sandnes og Ura.</a:t>
            </a:r>
            <a:br>
              <a:rPr lang="nb-NO" dirty="0"/>
            </a:br>
            <a:r>
              <a:rPr lang="nb-NO" dirty="0"/>
              <a:t>Når de kommer til Bjarnetjønna vil de være tre klasser.</a:t>
            </a:r>
            <a:br>
              <a:rPr lang="nb-NO" dirty="0"/>
            </a:br>
            <a:r>
              <a:rPr lang="nb-NO" dirty="0"/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1664416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61236F8-B768-4598-8E4C-95032AE62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1E2DD2A-1EC3-46BC-84CF-C02E2194E4B7}"/>
              </a:ext>
            </a:extLst>
          </p:cNvPr>
          <p:cNvSpPr txBox="1"/>
          <p:nvPr/>
        </p:nvSpPr>
        <p:spPr>
          <a:xfrm>
            <a:off x="365121" y="422935"/>
            <a:ext cx="1012336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Endringer i budsjett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Budsjett 2024 tar med seg en økning i behov for støtte for minoritetsspråklige elever og økt spesialundervisning fra høsten 2022. En stor økning i antall flyktninger gir også økt antall minoritetsspråklige barn i skolen, med rett til ekstra timer til grunnleggende norsk og støtte på morsmål. Økningen i støtte til minoritetsspråklige barn og økt spesialundervisning er totalt på </a:t>
            </a:r>
            <a:r>
              <a:rPr lang="nb-NO" dirty="0" err="1"/>
              <a:t>ca</a:t>
            </a:r>
            <a:r>
              <a:rPr lang="nb-NO" dirty="0"/>
              <a:t> 3,5 </a:t>
            </a:r>
            <a:r>
              <a:rPr lang="nb-NO" dirty="0" err="1"/>
              <a:t>mill</a:t>
            </a:r>
            <a:r>
              <a:rPr lang="nb-NO" dirty="0"/>
              <a:t> eller 4,8 stillinger fordelt på 6 skoler.</a:t>
            </a:r>
          </a:p>
          <a:p>
            <a:r>
              <a:rPr lang="nb-NO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Det er lagt inn et kutt i byskolene på lærertetthet på 1,1 mill. Med full </a:t>
            </a:r>
            <a:r>
              <a:rPr lang="nb-NO" dirty="0" err="1"/>
              <a:t>årseffekt</a:t>
            </a:r>
            <a:r>
              <a:rPr lang="nb-NO" dirty="0"/>
              <a:t> på 2,2 </a:t>
            </a:r>
            <a:r>
              <a:rPr lang="nb-NO" dirty="0" err="1"/>
              <a:t>mill</a:t>
            </a:r>
            <a:r>
              <a:rPr lang="nb-NO" dirty="0"/>
              <a:t> fra 2025.  </a:t>
            </a:r>
            <a:br>
              <a:rPr lang="nb-NO" dirty="0"/>
            </a:b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Ungdomsskoletrinnet ved Tjøtta skole er foreslått samlokalisert på Søvik fra høsten 2024. </a:t>
            </a:r>
            <a:br>
              <a:rPr lang="nb-NO" dirty="0"/>
            </a:br>
            <a:r>
              <a:rPr lang="nb-NO" dirty="0"/>
              <a:t>  Innsparing på 500 000 i 2024. Tiltaket har </a:t>
            </a:r>
            <a:r>
              <a:rPr lang="nb-NO" dirty="0" err="1"/>
              <a:t>fullårseffekt</a:t>
            </a:r>
            <a:r>
              <a:rPr lang="nb-NO" dirty="0"/>
              <a:t> på 1 </a:t>
            </a:r>
            <a:r>
              <a:rPr lang="nb-NO" dirty="0" err="1"/>
              <a:t>mill</a:t>
            </a:r>
            <a:r>
              <a:rPr lang="nb-NO" dirty="0"/>
              <a:t> ++ i 2025. </a:t>
            </a:r>
            <a:r>
              <a:rPr lang="nb-NO" b="1" dirty="0"/>
              <a:t>(2)</a:t>
            </a:r>
          </a:p>
          <a:p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Sommerskole er budsjettert  med kr 350 000 fra år 2023 og ut økonomiplanperioden. </a:t>
            </a:r>
          </a:p>
          <a:p>
            <a:r>
              <a:rPr lang="nb-NO" dirty="0"/>
              <a:t>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Alstahaug kommune har vedtatt plan for kompetanse og rekruttering i grunnskolen. I tråd med politisk vedtatt plan, utgjør kostnaden 1,3 </a:t>
            </a:r>
            <a:r>
              <a:rPr lang="nb-NO" dirty="0" err="1"/>
              <a:t>mill</a:t>
            </a:r>
            <a:r>
              <a:rPr lang="nb-NO" dirty="0"/>
              <a:t> i 2024. Budsjetterte midler ble imidlertid halverte fra budsjett 2021 og kuttet videreføres også i 2024 med halvparten av beløp i forhold til plan.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Økning med en klasse på 6. trinn fra januar 2024 med bakgrunn i tilflytting. </a:t>
            </a:r>
            <a:r>
              <a:rPr lang="nb-NO" b="1" dirty="0"/>
              <a:t>(3)</a:t>
            </a:r>
            <a:br>
              <a:rPr lang="nb-NO" dirty="0"/>
            </a:br>
            <a:endParaRPr lang="nb-NO" dirty="0"/>
          </a:p>
          <a:p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89983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9AFEFC-E132-4D32-B6D5-AF0D2F20A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29B7094-CD6C-46CC-992F-CBF6F15F0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29" t="20602" r="72443" b="7737"/>
          <a:stretch/>
        </p:blipFill>
        <p:spPr>
          <a:xfrm>
            <a:off x="1223459" y="209396"/>
            <a:ext cx="4872541" cy="655272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D59DECA-CF53-4756-B26D-AFAAB0E7C3D6}"/>
              </a:ext>
            </a:extLst>
          </p:cNvPr>
          <p:cNvSpPr txBox="1"/>
          <p:nvPr/>
        </p:nvSpPr>
        <p:spPr>
          <a:xfrm>
            <a:off x="6240016" y="62068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Magisk måned ved Sandnes barneskole.</a:t>
            </a:r>
          </a:p>
          <a:p>
            <a:r>
              <a:rPr lang="nb-NO" dirty="0"/>
              <a:t>(Helgelands blad 21.nov 2023)</a:t>
            </a:r>
          </a:p>
        </p:txBody>
      </p:sp>
    </p:spTree>
    <p:extLst>
      <p:ext uri="{BB962C8B-B14F-4D97-AF65-F5344CB8AC3E}">
        <p14:creationId xmlns:p14="http://schemas.microsoft.com/office/powerpoint/2010/main" val="200190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B1655A-CAC3-5C44-DFAF-55B409AF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Lærertetthet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F3F3E7C-0CB2-16D1-E4C7-D2271DD93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336" y="2174874"/>
            <a:ext cx="4118248" cy="2508251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737373"/>
                </a:solidFill>
                <a:effectLst/>
                <a:latin typeface="Open Sans" panose="020B0606030504020204" pitchFamily="34" charset="0"/>
              </a:rPr>
              <a:t>15 elever per lærer på 1.-4. trinn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737373"/>
                </a:solidFill>
                <a:effectLst/>
                <a:latin typeface="Open Sans" panose="020B0606030504020204" pitchFamily="34" charset="0"/>
              </a:rPr>
              <a:t>20 elever per lærer på 5.-7. trinn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b-NO" b="0" i="0" dirty="0">
                <a:solidFill>
                  <a:srgbClr val="737373"/>
                </a:solidFill>
                <a:effectLst/>
                <a:latin typeface="Open Sans" panose="020B0606030504020204" pitchFamily="34" charset="0"/>
              </a:rPr>
              <a:t>20 elever per lærer på 8.-10. trinn</a:t>
            </a:r>
          </a:p>
          <a:p>
            <a:endParaRPr lang="nb-NO" dirty="0"/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BC54EA93-09F8-C192-3322-B8C355B632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59829" y="1412776"/>
            <a:ext cx="7150696" cy="4456941"/>
          </a:xfrm>
          <a:prstGeom prst="rect">
            <a:avLst/>
          </a:prstGeom>
        </p:spPr>
      </p:pic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4D29C8F-DEEB-0B83-F391-0841CFA50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5F0-40A2-40E8-BBE3-CA823F7E7394}" type="datetime4">
              <a:rPr lang="nb-NO" smtClean="0"/>
              <a:t>21. november 2023</a:t>
            </a:fld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57DAAF2-7B79-46F0-D8B3-C3BA89EA6F37}"/>
              </a:ext>
            </a:extLst>
          </p:cNvPr>
          <p:cNvSpPr txBox="1"/>
          <p:nvPr/>
        </p:nvSpPr>
        <p:spPr>
          <a:xfrm>
            <a:off x="481475" y="4869160"/>
            <a:ext cx="60969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6">
                    <a:lumMod val="50000"/>
                  </a:schemeClr>
                </a:solidFill>
              </a:rPr>
              <a:t>2018 &gt; 2021</a:t>
            </a:r>
          </a:p>
          <a:p>
            <a:pPr marL="0" indent="0">
              <a:buNone/>
            </a:pPr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redusert med 17 lærerstillinger</a:t>
            </a:r>
          </a:p>
        </p:txBody>
      </p:sp>
    </p:spTree>
    <p:extLst>
      <p:ext uri="{BB962C8B-B14F-4D97-AF65-F5344CB8AC3E}">
        <p14:creationId xmlns:p14="http://schemas.microsoft.com/office/powerpoint/2010/main" val="353630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2F2894-76E2-4FC9-BF31-2E07485F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9230816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Sandnes skole – valgt i 2025-2026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AEA4039-DFAE-4AB9-9A31-722607ADFB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4959" y="1600205"/>
            <a:ext cx="5114082" cy="452596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546FDE4-4451-4BDA-724E-11C48E61B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Generell</a:t>
            </a:r>
            <a:r>
              <a:rPr lang="en-US" dirty="0"/>
              <a:t> </a:t>
            </a:r>
            <a:r>
              <a:rPr lang="en-US" dirty="0" err="1"/>
              <a:t>vedlikehold</a:t>
            </a:r>
            <a:endParaRPr lang="en-US" dirty="0"/>
          </a:p>
          <a:p>
            <a:r>
              <a:rPr lang="en-US" dirty="0" err="1"/>
              <a:t>Brannsikring</a:t>
            </a:r>
            <a:endParaRPr lang="en-US" dirty="0"/>
          </a:p>
          <a:p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oppvarmingssystem</a:t>
            </a:r>
            <a:r>
              <a:rPr lang="en-US" dirty="0"/>
              <a:t> </a:t>
            </a:r>
          </a:p>
          <a:p>
            <a:r>
              <a:rPr lang="en-US" dirty="0"/>
              <a:t>El </a:t>
            </a:r>
            <a:r>
              <a:rPr lang="en-US" dirty="0" err="1"/>
              <a:t>oppdatering</a:t>
            </a:r>
            <a:endParaRPr lang="en-US" dirty="0"/>
          </a:p>
          <a:p>
            <a:r>
              <a:rPr lang="en-US" dirty="0" err="1"/>
              <a:t>Ventilasjon</a:t>
            </a:r>
            <a:endParaRPr lang="en-US" dirty="0"/>
          </a:p>
          <a:p>
            <a:r>
              <a:rPr lang="en-US" dirty="0" err="1"/>
              <a:t>Bibliotek</a:t>
            </a:r>
            <a:endParaRPr lang="en-US" dirty="0"/>
          </a:p>
          <a:p>
            <a:r>
              <a:rPr lang="en-US" dirty="0" err="1"/>
              <a:t>Oppgradering</a:t>
            </a:r>
            <a:r>
              <a:rPr lang="en-US" dirty="0"/>
              <a:t> og </a:t>
            </a:r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logistikk</a:t>
            </a:r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863375-4666-44F2-8C0E-6C006139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9829" y="6309325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D2FD605-2CE4-4296-9E87-DAC1BA72224F}" type="datetime4">
              <a:rPr lang="nb-NO" smtClean="0"/>
              <a:pPr>
                <a:spcAft>
                  <a:spcPts val="600"/>
                </a:spcAft>
              </a:pPr>
              <a:t>21. november 2023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52DA59E-7545-49EC-87AD-2C3700807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520" y="1591845"/>
            <a:ext cx="29241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5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8BF7D7-0C57-4E05-BD94-D3E9214D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182FE4E-A325-4667-8488-3B3827D9C7A8}"/>
              </a:ext>
            </a:extLst>
          </p:cNvPr>
          <p:cNvSpPr txBox="1"/>
          <p:nvPr/>
        </p:nvSpPr>
        <p:spPr>
          <a:xfrm>
            <a:off x="479376" y="476672"/>
            <a:ext cx="866301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dirty="0"/>
              <a:t>Barnehage</a:t>
            </a:r>
          </a:p>
          <a:p>
            <a:r>
              <a:rPr lang="nb-NO" dirty="0"/>
              <a:t>Rett til barnehageplass er lovbestemt. Barn mellom 1 og 5 år har rett til barnehageplass. Alle barn født før 1. desember har rett på barnehageplass året etter. Alstahaug kommune ivaretar sin plikt til å tilby barnehageplasser ved å ha både kommunale og ikke kommunale barnehager. </a:t>
            </a:r>
          </a:p>
          <a:p>
            <a:r>
              <a:rPr lang="nb-NO" dirty="0"/>
              <a:t>Høsten 2023 er det 329 barn i barnehage i Alstahaug, fordelt på 462 plasser.  </a:t>
            </a:r>
            <a:r>
              <a:rPr lang="nb-NO" sz="2400" b="1" dirty="0"/>
              <a:t>(4)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3468E37B-27BB-4362-9893-0ABB6C308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45491"/>
              </p:ext>
            </p:extLst>
          </p:nvPr>
        </p:nvGraphicFramePr>
        <p:xfrm>
          <a:off x="551384" y="2564904"/>
          <a:ext cx="9577062" cy="1737360"/>
        </p:xfrm>
        <a:graphic>
          <a:graphicData uri="http://schemas.openxmlformats.org/drawingml/2006/table">
            <a:tbl>
              <a:tblPr/>
              <a:tblGrid>
                <a:gridCol w="1596177">
                  <a:extLst>
                    <a:ext uri="{9D8B030D-6E8A-4147-A177-3AD203B41FA5}">
                      <a16:colId xmlns:a16="http://schemas.microsoft.com/office/drawing/2014/main" val="3785368687"/>
                    </a:ext>
                  </a:extLst>
                </a:gridCol>
                <a:gridCol w="1596177">
                  <a:extLst>
                    <a:ext uri="{9D8B030D-6E8A-4147-A177-3AD203B41FA5}">
                      <a16:colId xmlns:a16="http://schemas.microsoft.com/office/drawing/2014/main" val="569097578"/>
                    </a:ext>
                  </a:extLst>
                </a:gridCol>
                <a:gridCol w="1596177">
                  <a:extLst>
                    <a:ext uri="{9D8B030D-6E8A-4147-A177-3AD203B41FA5}">
                      <a16:colId xmlns:a16="http://schemas.microsoft.com/office/drawing/2014/main" val="2966361001"/>
                    </a:ext>
                  </a:extLst>
                </a:gridCol>
                <a:gridCol w="1596177">
                  <a:extLst>
                    <a:ext uri="{9D8B030D-6E8A-4147-A177-3AD203B41FA5}">
                      <a16:colId xmlns:a16="http://schemas.microsoft.com/office/drawing/2014/main" val="1074962364"/>
                    </a:ext>
                  </a:extLst>
                </a:gridCol>
                <a:gridCol w="1596177">
                  <a:extLst>
                    <a:ext uri="{9D8B030D-6E8A-4147-A177-3AD203B41FA5}">
                      <a16:colId xmlns:a16="http://schemas.microsoft.com/office/drawing/2014/main" val="3320804001"/>
                    </a:ext>
                  </a:extLst>
                </a:gridCol>
                <a:gridCol w="1596177">
                  <a:extLst>
                    <a:ext uri="{9D8B030D-6E8A-4147-A177-3AD203B41FA5}">
                      <a16:colId xmlns:a16="http://schemas.microsoft.com/office/drawing/2014/main" val="174516223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2023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2024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2027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95239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utgifter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     73 546 461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80 668 904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  80 668 904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80 668 904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80 668 904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70819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inntekter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    -6 087 666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-5 697 666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-5 697 666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 -5 697 666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 -5 697 666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7272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Netto utgift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      67 458 975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74 971 238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74 971 238           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 74 971 238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effectLst/>
                        </a:rPr>
                        <a:t>74 971 238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760488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6595DE35-826B-45B4-AF1B-20C332015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2608521"/>
            <a:ext cx="103813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40723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C34718-B381-4FDA-B8C1-978CCD20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821B3EA-65DB-413A-876C-86938A713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83273"/>
              </p:ext>
            </p:extLst>
          </p:nvPr>
        </p:nvGraphicFramePr>
        <p:xfrm>
          <a:off x="523742" y="566936"/>
          <a:ext cx="5524677" cy="2286000"/>
        </p:xfrm>
        <a:graphic>
          <a:graphicData uri="http://schemas.openxmlformats.org/drawingml/2006/table">
            <a:tbl>
              <a:tblPr/>
              <a:tblGrid>
                <a:gridCol w="1606103">
                  <a:extLst>
                    <a:ext uri="{9D8B030D-6E8A-4147-A177-3AD203B41FA5}">
                      <a16:colId xmlns:a16="http://schemas.microsoft.com/office/drawing/2014/main" val="3183543649"/>
                    </a:ext>
                  </a:extLst>
                </a:gridCol>
                <a:gridCol w="1076654">
                  <a:extLst>
                    <a:ext uri="{9D8B030D-6E8A-4147-A177-3AD203B41FA5}">
                      <a16:colId xmlns:a16="http://schemas.microsoft.com/office/drawing/2014/main" val="2405873822"/>
                    </a:ext>
                  </a:extLst>
                </a:gridCol>
                <a:gridCol w="899075">
                  <a:extLst>
                    <a:ext uri="{9D8B030D-6E8A-4147-A177-3AD203B41FA5}">
                      <a16:colId xmlns:a16="http://schemas.microsoft.com/office/drawing/2014/main" val="522251360"/>
                    </a:ext>
                  </a:extLst>
                </a:gridCol>
                <a:gridCol w="893156">
                  <a:extLst>
                    <a:ext uri="{9D8B030D-6E8A-4147-A177-3AD203B41FA5}">
                      <a16:colId xmlns:a16="http://schemas.microsoft.com/office/drawing/2014/main" val="126461152"/>
                    </a:ext>
                  </a:extLst>
                </a:gridCol>
                <a:gridCol w="1049689">
                  <a:extLst>
                    <a:ext uri="{9D8B030D-6E8A-4147-A177-3AD203B41FA5}">
                      <a16:colId xmlns:a16="http://schemas.microsoft.com/office/drawing/2014/main" val="305510974"/>
                    </a:ext>
                  </a:extLst>
                </a:gridCol>
              </a:tblGrid>
              <a:tr h="262890">
                <a:tc>
                  <a:txBody>
                    <a:bodyPr/>
                    <a:lstStyle/>
                    <a:p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Høst 2023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Barn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Plasser 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Andel barn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Andel plasser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968243"/>
                  </a:ext>
                </a:extLst>
              </a:tr>
              <a:tr h="250825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Kommunale barnehager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155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>
                          <a:solidFill>
                            <a:srgbClr val="000000"/>
                          </a:solidFill>
                          <a:effectLst/>
                        </a:rPr>
                        <a:t>242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47 %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 48%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921242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Private barnehager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176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266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53 %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 52%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494295"/>
                  </a:ext>
                </a:extLst>
              </a:tr>
              <a:tr h="262890">
                <a:tc>
                  <a:txBody>
                    <a:bodyPr/>
                    <a:lstStyle/>
                    <a:p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331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508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effectLst/>
                        </a:rPr>
                        <a:t> </a:t>
                      </a:r>
                    </a:p>
                  </a:txBody>
                  <a:tcPr marL="44450" marR="4445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12549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E50A52F-C46B-468C-808F-F5B708AAB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368" y="4766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B1E6AEE-0431-4A1C-92D2-BE4BE3C91BB0}"/>
              </a:ext>
            </a:extLst>
          </p:cNvPr>
          <p:cNvSpPr txBox="1"/>
          <p:nvPr/>
        </p:nvSpPr>
        <p:spPr>
          <a:xfrm>
            <a:off x="442699" y="2852936"/>
            <a:ext cx="1044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Totalt er det </a:t>
            </a:r>
            <a:r>
              <a:rPr lang="nb-NO" dirty="0" err="1"/>
              <a:t>ca</a:t>
            </a:r>
            <a:r>
              <a:rPr lang="nb-NO" dirty="0"/>
              <a:t> 65 ledige plasser høsten 23. Det er de minste barnehagene som har minst søknader og mest ledige plasser; Stamnes, Søvik, Regnbuen og Tjøtta barnehage. 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AA7878B-9855-462C-8C67-B7D0215B456D}"/>
              </a:ext>
            </a:extLst>
          </p:cNvPr>
          <p:cNvSpPr txBox="1"/>
          <p:nvPr/>
        </p:nvSpPr>
        <p:spPr>
          <a:xfrm>
            <a:off x="459467" y="3429000"/>
            <a:ext cx="1058517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Spesialpedagogisk hjelp har vært organisert igjennom støtteteamet som fordeles mellom både kommunale og ikke-kommunale barnehager. </a:t>
            </a:r>
          </a:p>
          <a:p>
            <a:endParaRPr lang="nb-NO" dirty="0"/>
          </a:p>
          <a:p>
            <a:r>
              <a:rPr lang="nb-NO" b="1" dirty="0"/>
              <a:t>Innsatsområder for barnehageområdet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Barnehagene deltar i det regionale prosjektet «God opplæring for alle».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Det er iverksatt videreutdanning i språkutvikling for ansatte i barnehagene i regionen.</a:t>
            </a:r>
          </a:p>
          <a:p>
            <a:endParaRPr lang="nb-NO" dirty="0"/>
          </a:p>
          <a:p>
            <a:r>
              <a:rPr lang="nb-NO" b="1" dirty="0"/>
              <a:t>Utfordringer fremover:</a:t>
            </a:r>
          </a:p>
          <a:p>
            <a:r>
              <a:rPr lang="nb-NO" dirty="0"/>
              <a:t>Den største kvalitetsutfordringen i kommunens barnehagetilbud er tilgang på kompetanse og stabilitet i bemanningen. Det er svak tilgang på pedagoger og lite tilgang på vikarer.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D4AA0412-755E-444F-8EA6-C6771A3233D6}"/>
              </a:ext>
            </a:extLst>
          </p:cNvPr>
          <p:cNvSpPr/>
          <p:nvPr/>
        </p:nvSpPr>
        <p:spPr>
          <a:xfrm>
            <a:off x="6816080" y="764704"/>
            <a:ext cx="3312368" cy="19173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I byen er fordeling mellom private og kommunale barnehager 60/40</a:t>
            </a:r>
          </a:p>
        </p:txBody>
      </p:sp>
    </p:spTree>
    <p:extLst>
      <p:ext uri="{BB962C8B-B14F-4D97-AF65-F5344CB8AC3E}">
        <p14:creationId xmlns:p14="http://schemas.microsoft.com/office/powerpoint/2010/main" val="872070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BCA8C-1277-4FFB-8FCC-C293E0DB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A8C2E0D-2DA8-4D12-89E2-C9870007735D}"/>
              </a:ext>
            </a:extLst>
          </p:cNvPr>
          <p:cNvSpPr txBox="1"/>
          <p:nvPr/>
        </p:nvSpPr>
        <p:spPr>
          <a:xfrm>
            <a:off x="407368" y="548680"/>
            <a:ext cx="6094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Skolefritidsordning (SFO)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C999BB06-E01A-4AAF-AA66-B2C18A0EB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449410"/>
              </p:ext>
            </p:extLst>
          </p:nvPr>
        </p:nvGraphicFramePr>
        <p:xfrm>
          <a:off x="472281" y="1340768"/>
          <a:ext cx="11247438" cy="1463040"/>
        </p:xfrm>
        <a:graphic>
          <a:graphicData uri="http://schemas.openxmlformats.org/drawingml/2006/table">
            <a:tbl>
              <a:tblPr/>
              <a:tblGrid>
                <a:gridCol w="1874573">
                  <a:extLst>
                    <a:ext uri="{9D8B030D-6E8A-4147-A177-3AD203B41FA5}">
                      <a16:colId xmlns:a16="http://schemas.microsoft.com/office/drawing/2014/main" val="2981176949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1611975414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3696804295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3560103308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198208664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983322453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2023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2024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2027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623523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utgifter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4 050 484  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4 235 490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4 235 490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4 235 490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4 235 490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71309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inntekter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dirty="0">
                          <a:effectLst/>
                        </a:rPr>
                        <a:t>-2 248 236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-2 248 236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effectLst/>
                        </a:rPr>
                        <a:t>-2 248 236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dirty="0">
                          <a:effectLst/>
                        </a:rPr>
                        <a:t>-2 248 236  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dirty="0">
                          <a:effectLst/>
                        </a:rPr>
                        <a:t>-2 248 236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25326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Netto utgift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1 802 248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1 987 254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1 987 254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1 987 254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1 987 254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48218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1912ADB1-0A0B-4C3B-99B9-A70C5E86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81" y="134045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654D6CD-EEEC-452C-9CB2-A35EEC784FF4}"/>
              </a:ext>
            </a:extLst>
          </p:cNvPr>
          <p:cNvSpPr txBox="1"/>
          <p:nvPr/>
        </p:nvSpPr>
        <p:spPr>
          <a:xfrm>
            <a:off x="288225" y="3068960"/>
            <a:ext cx="6311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Endringer i budsjett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SFO har en økning i netto budsjett på kr 185 000 fra 23-24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Økningen av utgiften er kun ordinær lønnsjustering på 4,2 %. </a:t>
            </a:r>
            <a:br>
              <a:rPr lang="nb-NO" dirty="0"/>
            </a:br>
            <a:r>
              <a:rPr lang="nb-NO" dirty="0"/>
              <a:t>Redusert inntekt </a:t>
            </a:r>
            <a:r>
              <a:rPr lang="nb-NO" dirty="0" err="1"/>
              <a:t>pga</a:t>
            </a:r>
            <a:r>
              <a:rPr lang="nb-NO" dirty="0"/>
              <a:t> gratis kjernetid bidrar til en netto økt utgift. </a:t>
            </a:r>
          </a:p>
        </p:txBody>
      </p:sp>
    </p:spTree>
    <p:extLst>
      <p:ext uri="{BB962C8B-B14F-4D97-AF65-F5344CB8AC3E}">
        <p14:creationId xmlns:p14="http://schemas.microsoft.com/office/powerpoint/2010/main" val="345960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49B912-1394-433D-9EDE-6FA84AC2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EA38C145-38A9-4929-B45A-4DE2F0905248}"/>
              </a:ext>
            </a:extLst>
          </p:cNvPr>
          <p:cNvSpPr txBox="1"/>
          <p:nvPr/>
        </p:nvSpPr>
        <p:spPr>
          <a:xfrm>
            <a:off x="407368" y="692696"/>
            <a:ext cx="116652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200" b="1" dirty="0"/>
              <a:t>Tjenesteomfang:</a:t>
            </a:r>
          </a:p>
          <a:p>
            <a:r>
              <a:rPr lang="nb-NO" sz="2200" dirty="0"/>
              <a:t>Ansvarsområdet oppvekst og kultur </a:t>
            </a:r>
            <a:br>
              <a:rPr lang="nb-NO" sz="2200" dirty="0"/>
            </a:br>
            <a:r>
              <a:rPr lang="nb-NO" sz="2200" dirty="0"/>
              <a:t>48 ulike ansvarsområder, fordelt på 15 enheter og 10 tjenesteområder inkludert administrasjon.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 329 barn har barnehagetilbud, fordelt på 479 plasser.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 153 barn er i kommunale barnehager.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 Grunnskolen har 821 elever, fordelt på 6 skoler.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 Det er 176 barn i SFO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 Totalt er det 139 elever i voksenopplæringa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 310 barn og unge får undervisning i kulturskolen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 PPT server 6 kommuner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200" dirty="0"/>
              <a:t> Flyktningetjenesten følger opp 11 enslige mindreårige og 130 voksne.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200" i="1" dirty="0"/>
              <a:t>Vi har bosatt 243 flyktninger over 2 år</a:t>
            </a:r>
          </a:p>
        </p:txBody>
      </p:sp>
    </p:spTree>
    <p:extLst>
      <p:ext uri="{BB962C8B-B14F-4D97-AF65-F5344CB8AC3E}">
        <p14:creationId xmlns:p14="http://schemas.microsoft.com/office/powerpoint/2010/main" val="902396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20D32D-F566-4C32-86BA-D10CD6F8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8D5425F-7FAE-474A-B978-58827F68DB20}"/>
              </a:ext>
            </a:extLst>
          </p:cNvPr>
          <p:cNvSpPr txBox="1"/>
          <p:nvPr/>
        </p:nvSpPr>
        <p:spPr>
          <a:xfrm>
            <a:off x="240195" y="183550"/>
            <a:ext cx="98882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Voksenopplæring</a:t>
            </a:r>
          </a:p>
          <a:p>
            <a:r>
              <a:rPr lang="nb-NO" dirty="0"/>
              <a:t>Voksenopplæringa gir opplæring etter ulike rettigheter. </a:t>
            </a:r>
            <a:br>
              <a:rPr lang="nb-NO" dirty="0"/>
            </a:br>
            <a:r>
              <a:rPr lang="nb-NO" dirty="0"/>
              <a:t>De kan grovt deles inn i følgende områder; </a:t>
            </a:r>
          </a:p>
          <a:p>
            <a:pPr>
              <a:buFont typeface="+mj-lt"/>
              <a:buAutoNum type="arabicPeriod"/>
            </a:pPr>
            <a:r>
              <a:rPr lang="nb-NO" dirty="0"/>
              <a:t>Norsk og samfunnsopplæring i introduksjonsprogrammet</a:t>
            </a:r>
          </a:p>
          <a:p>
            <a:pPr>
              <a:buFont typeface="+mj-lt"/>
              <a:buAutoNum type="arabicPeriod"/>
            </a:pPr>
            <a:r>
              <a:rPr lang="nb-NO" dirty="0"/>
              <a:t>Spesialpedagogisk tilbud for voksne</a:t>
            </a:r>
          </a:p>
          <a:p>
            <a:pPr>
              <a:buFont typeface="+mj-lt"/>
              <a:buAutoNum type="arabicPeriod"/>
            </a:pPr>
            <a:r>
              <a:rPr lang="nb-NO" dirty="0"/>
              <a:t>Grunnskoleopplæring for voksne</a:t>
            </a:r>
          </a:p>
          <a:p>
            <a:r>
              <a:rPr lang="nb-NO" dirty="0"/>
              <a:t>I tillegg har Voksenopplæringa salg av opplæring til bedrifter og til privatpersoner. </a:t>
            </a:r>
          </a:p>
          <a:p>
            <a:r>
              <a:rPr lang="nb-NO" dirty="0"/>
              <a:t> </a:t>
            </a:r>
          </a:p>
          <a:p>
            <a:r>
              <a:rPr lang="nb-NO" dirty="0"/>
              <a:t>I Høsten 2023 er det 139 elever i Alstahaug voksenopplæring. </a:t>
            </a:r>
            <a:r>
              <a:rPr lang="nb-NO" b="1" dirty="0"/>
              <a:t>(5)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4CCB890D-D257-48D1-8458-A85275EC6C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61995"/>
              </p:ext>
            </p:extLst>
          </p:nvPr>
        </p:nvGraphicFramePr>
        <p:xfrm>
          <a:off x="263352" y="2996952"/>
          <a:ext cx="11247438" cy="1463040"/>
        </p:xfrm>
        <a:graphic>
          <a:graphicData uri="http://schemas.openxmlformats.org/drawingml/2006/table">
            <a:tbl>
              <a:tblPr/>
              <a:tblGrid>
                <a:gridCol w="1874573">
                  <a:extLst>
                    <a:ext uri="{9D8B030D-6E8A-4147-A177-3AD203B41FA5}">
                      <a16:colId xmlns:a16="http://schemas.microsoft.com/office/drawing/2014/main" val="1722650502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148437455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1852713983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1538882755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2443779860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644235159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2023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2024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2027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0669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utgifter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9 865 389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dirty="0">
                          <a:solidFill>
                            <a:srgbClr val="000000"/>
                          </a:solidFill>
                          <a:effectLst/>
                        </a:rPr>
                        <a:t>11 424 329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    11 424 329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11 424 329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11 424 329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50173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inntekter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-5 145 000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-6 740 291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     -6 740 291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-6 740 291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 -6 740 291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74438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Netto utgift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4 720 389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dirty="0">
                          <a:solidFill>
                            <a:srgbClr val="000000"/>
                          </a:solidFill>
                          <a:effectLst/>
                        </a:rPr>
                        <a:t>4 684 038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effectLst/>
                        </a:rPr>
                        <a:t>     4 684 038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effectLst/>
                        </a:rPr>
                        <a:t>4 684 038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  4 684 038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445068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C3A835BE-18B2-429B-B59C-465DDBE31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" y="29966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Regnskap og budsjett voksenopplæring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CF830D0-7904-44C0-BEBE-A87B4BE770CD}"/>
              </a:ext>
            </a:extLst>
          </p:cNvPr>
          <p:cNvSpPr txBox="1"/>
          <p:nvPr/>
        </p:nvSpPr>
        <p:spPr>
          <a:xfrm>
            <a:off x="263352" y="4492077"/>
            <a:ext cx="11247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Voksenopplæringas netto budsjett er relativt uendre fra 2023 til 2024. Utgift og inntekter er begge økt med </a:t>
            </a:r>
            <a:r>
              <a:rPr lang="nb-NO" dirty="0" err="1"/>
              <a:t>ca</a:t>
            </a:r>
            <a:r>
              <a:rPr lang="nb-NO" dirty="0"/>
              <a:t> 1,5 </a:t>
            </a:r>
            <a:r>
              <a:rPr lang="nb-NO" dirty="0" err="1"/>
              <a:t>mill</a:t>
            </a:r>
            <a:endParaRPr lang="nb-NO" dirty="0"/>
          </a:p>
          <a:p>
            <a:r>
              <a:rPr lang="nb-NO" dirty="0"/>
              <a:t>Økt antall elever gir også økte utgifter.</a:t>
            </a:r>
          </a:p>
        </p:txBody>
      </p:sp>
    </p:spTree>
    <p:extLst>
      <p:ext uri="{BB962C8B-B14F-4D97-AF65-F5344CB8AC3E}">
        <p14:creationId xmlns:p14="http://schemas.microsoft.com/office/powerpoint/2010/main" val="496367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2594C6F-5EB9-4060-94F2-2EE676E7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C8449B61-5F47-4754-BD8E-72C409C2301A}"/>
              </a:ext>
            </a:extLst>
          </p:cNvPr>
          <p:cNvSpPr txBox="1"/>
          <p:nvPr/>
        </p:nvSpPr>
        <p:spPr>
          <a:xfrm>
            <a:off x="695400" y="332656"/>
            <a:ext cx="82809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Kulturskolen </a:t>
            </a:r>
          </a:p>
          <a:p>
            <a:r>
              <a:rPr lang="nb-NO" dirty="0"/>
              <a:t>Kulturskolen drives av Alstahaug kommune som vertskommune i samarbeid med Leirfjord og Dønna kommune. Kulturskolens drift er en enhet under skole i Alstahaug kommune, på linje med øvrige skoler. </a:t>
            </a:r>
          </a:p>
          <a:p>
            <a:r>
              <a:rPr lang="nb-NO" dirty="0"/>
              <a:t>Fordeling av kostnadene til kulturskolen beregnes av en nøkkel der 15 % fordeles likt mellom kommunene (delt kostnad på ledelse og administrasjon), og det resterende budsjett (85%) fordeles 50/50 i forhold til kommunens folketall og elevtall. 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68C4EF51-C592-4ADC-B921-D6C1102F0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00842"/>
              </p:ext>
            </p:extLst>
          </p:nvPr>
        </p:nvGraphicFramePr>
        <p:xfrm>
          <a:off x="695400" y="2492896"/>
          <a:ext cx="10585176" cy="1463040"/>
        </p:xfrm>
        <a:graphic>
          <a:graphicData uri="http://schemas.openxmlformats.org/drawingml/2006/table">
            <a:tbl>
              <a:tblPr/>
              <a:tblGrid>
                <a:gridCol w="1764196">
                  <a:extLst>
                    <a:ext uri="{9D8B030D-6E8A-4147-A177-3AD203B41FA5}">
                      <a16:colId xmlns:a16="http://schemas.microsoft.com/office/drawing/2014/main" val="642601153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3222098356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048490564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3574332232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3295415525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816520963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2023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2024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2027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45441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utgifter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  5 669 064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   6 542 635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6 542 635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6 542 635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6 542 635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1907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inntekter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-3 263 000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   -3 810 936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-3 810 936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-3 810 936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-3 810 936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394688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Netto utgift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 2 406 064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   2 731 699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2 731 699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2 731 699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 2 731 699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99322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99302052-9B25-4534-9A04-D13C8EC0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400" y="2536513"/>
            <a:ext cx="114741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DB50EE6-6D14-475C-BC9F-DD93677A2BA5}"/>
              </a:ext>
            </a:extLst>
          </p:cNvPr>
          <p:cNvSpPr txBox="1"/>
          <p:nvPr/>
        </p:nvSpPr>
        <p:spPr>
          <a:xfrm>
            <a:off x="695400" y="4105084"/>
            <a:ext cx="105851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Endringer i budsjett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Kulturskolen har en økning i netto utgift på </a:t>
            </a:r>
            <a:r>
              <a:rPr lang="nb-NO" dirty="0" err="1"/>
              <a:t>ca</a:t>
            </a:r>
            <a:r>
              <a:rPr lang="nb-NO" dirty="0"/>
              <a:t> kr 325 000 i 2024 i forhold til 2023. </a:t>
            </a:r>
            <a:br>
              <a:rPr lang="nb-NO" dirty="0"/>
            </a:br>
            <a:r>
              <a:rPr lang="nb-NO" dirty="0"/>
              <a:t>  Utgiften er økt med kr 873 000, mens budsjettert inntekt er økt med kr 547 000. </a:t>
            </a:r>
            <a:r>
              <a:rPr lang="nb-NO" b="1" dirty="0"/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1554116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7361A2-0F19-4E0B-8C0E-8E3B6492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A75DF60-B75C-40B0-B1E3-0A2220C13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16871"/>
              </p:ext>
            </p:extLst>
          </p:nvPr>
        </p:nvGraphicFramePr>
        <p:xfrm>
          <a:off x="610724" y="2148840"/>
          <a:ext cx="11245188" cy="2560320"/>
        </p:xfrm>
        <a:graphic>
          <a:graphicData uri="http://schemas.openxmlformats.org/drawingml/2006/table">
            <a:tbl>
              <a:tblPr/>
              <a:tblGrid>
                <a:gridCol w="2400203">
                  <a:extLst>
                    <a:ext uri="{9D8B030D-6E8A-4147-A177-3AD203B41FA5}">
                      <a16:colId xmlns:a16="http://schemas.microsoft.com/office/drawing/2014/main" val="2053287190"/>
                    </a:ext>
                  </a:extLst>
                </a:gridCol>
                <a:gridCol w="2085275">
                  <a:extLst>
                    <a:ext uri="{9D8B030D-6E8A-4147-A177-3AD203B41FA5}">
                      <a16:colId xmlns:a16="http://schemas.microsoft.com/office/drawing/2014/main" val="4283505839"/>
                    </a:ext>
                  </a:extLst>
                </a:gridCol>
                <a:gridCol w="1837831">
                  <a:extLst>
                    <a:ext uri="{9D8B030D-6E8A-4147-A177-3AD203B41FA5}">
                      <a16:colId xmlns:a16="http://schemas.microsoft.com/office/drawing/2014/main" val="3463142860"/>
                    </a:ext>
                  </a:extLst>
                </a:gridCol>
                <a:gridCol w="1342944">
                  <a:extLst>
                    <a:ext uri="{9D8B030D-6E8A-4147-A177-3AD203B41FA5}">
                      <a16:colId xmlns:a16="http://schemas.microsoft.com/office/drawing/2014/main" val="1107397132"/>
                    </a:ext>
                  </a:extLst>
                </a:gridCol>
                <a:gridCol w="1525153">
                  <a:extLst>
                    <a:ext uri="{9D8B030D-6E8A-4147-A177-3AD203B41FA5}">
                      <a16:colId xmlns:a16="http://schemas.microsoft.com/office/drawing/2014/main" val="1377640094"/>
                    </a:ext>
                  </a:extLst>
                </a:gridCol>
                <a:gridCol w="2053782">
                  <a:extLst>
                    <a:ext uri="{9D8B030D-6E8A-4147-A177-3AD203B41FA5}">
                      <a16:colId xmlns:a16="http://schemas.microsoft.com/office/drawing/2014/main" val="1650316769"/>
                    </a:ext>
                  </a:extLst>
                </a:gridCol>
              </a:tblGrid>
              <a:tr h="160020"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68580" marR="6858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solidFill>
                            <a:srgbClr val="000000"/>
                          </a:solidFill>
                          <a:effectLst/>
                        </a:rPr>
                        <a:t>Alstahaug</a:t>
                      </a:r>
                      <a:endParaRPr lang="nb-NO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Leirfjord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Dønna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Samlet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Venteliste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25692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Teater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63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31245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Dans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64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720689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Visuell kunst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517512"/>
                  </a:ext>
                </a:extLst>
              </a:tr>
              <a:tr h="167005"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Musikk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122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160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66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570924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solidFill>
                            <a:srgbClr val="000000"/>
                          </a:solidFill>
                          <a:effectLst/>
                        </a:rPr>
                        <a:t>Annet*</a:t>
                      </a:r>
                      <a:endParaRPr lang="nb-NO" dirty="0">
                        <a:effectLst/>
                      </a:endParaRPr>
                    </a:p>
                  </a:txBody>
                  <a:tcPr marL="68580" marR="6858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nb-NO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dirty="0">
                          <a:effectLst/>
                        </a:rPr>
                        <a:t> 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868655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Høst 2023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271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353</a:t>
                      </a:r>
                      <a:endParaRPr lang="nb-NO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143</a:t>
                      </a:r>
                      <a:endParaRPr lang="nb-NO" dirty="0">
                        <a:effectLst/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76760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8F2666ED-994F-4016-A706-0B5012307A58}"/>
              </a:ext>
            </a:extLst>
          </p:cNvPr>
          <p:cNvSpPr txBox="1"/>
          <p:nvPr/>
        </p:nvSpPr>
        <p:spPr>
          <a:xfrm>
            <a:off x="610724" y="614942"/>
            <a:ext cx="112451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dirty="0">
                <a:effectLst/>
              </a:rPr>
              <a:t>.</a:t>
            </a:r>
            <a:endParaRPr lang="nb-NO" sz="1200" dirty="0"/>
          </a:p>
          <a:p>
            <a:r>
              <a:rPr lang="nb-NO" sz="1200" dirty="0"/>
              <a:t>Kulturskolen har høsten 2023, 113 barn på venteliste helt uten tilbud.</a:t>
            </a:r>
          </a:p>
          <a:p>
            <a:r>
              <a:rPr lang="nb-NO" b="1" i="1" dirty="0">
                <a:solidFill>
                  <a:srgbClr val="000000"/>
                </a:solidFill>
                <a:effectLst/>
              </a:rPr>
              <a:t>Tabell over elever per aktivitet: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5374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D62683-018B-4527-B2F5-1B2D7FAB3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4D7FC8C-43CF-4FF0-9D2E-52C71ED43CE2}"/>
              </a:ext>
            </a:extLst>
          </p:cNvPr>
          <p:cNvSpPr txBox="1"/>
          <p:nvPr/>
        </p:nvSpPr>
        <p:spPr>
          <a:xfrm>
            <a:off x="551384" y="476672"/>
            <a:ext cx="9001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>
                <a:effectLst/>
              </a:rPr>
              <a:t>Flyktningetjenesten</a:t>
            </a:r>
            <a:endParaRPr lang="nb-NO" b="1" dirty="0"/>
          </a:p>
          <a:p>
            <a:r>
              <a:rPr lang="nb-NO" dirty="0">
                <a:effectLst/>
              </a:rPr>
              <a:t>Tjenesten består av to avdelinger, Bosetting av enslige mindreårige flyktninger og Bosetting av voksne flyktninger med familier. Dette utgjør i tillegg til intern drift; kjøp av tjenester fra barneverntjenesten, private institusjoner og fra private fosterfamilier. </a:t>
            </a:r>
            <a:endParaRPr lang="nb-NO" dirty="0"/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765C03C8-101F-4CED-8130-30FBA424C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368"/>
              </p:ext>
            </p:extLst>
          </p:nvPr>
        </p:nvGraphicFramePr>
        <p:xfrm>
          <a:off x="551384" y="1772816"/>
          <a:ext cx="9433050" cy="1463040"/>
        </p:xfrm>
        <a:graphic>
          <a:graphicData uri="http://schemas.openxmlformats.org/drawingml/2006/table">
            <a:tbl>
              <a:tblPr/>
              <a:tblGrid>
                <a:gridCol w="1572175">
                  <a:extLst>
                    <a:ext uri="{9D8B030D-6E8A-4147-A177-3AD203B41FA5}">
                      <a16:colId xmlns:a16="http://schemas.microsoft.com/office/drawing/2014/main" val="1779747406"/>
                    </a:ext>
                  </a:extLst>
                </a:gridCol>
                <a:gridCol w="1572175">
                  <a:extLst>
                    <a:ext uri="{9D8B030D-6E8A-4147-A177-3AD203B41FA5}">
                      <a16:colId xmlns:a16="http://schemas.microsoft.com/office/drawing/2014/main" val="713155960"/>
                    </a:ext>
                  </a:extLst>
                </a:gridCol>
                <a:gridCol w="1572175">
                  <a:extLst>
                    <a:ext uri="{9D8B030D-6E8A-4147-A177-3AD203B41FA5}">
                      <a16:colId xmlns:a16="http://schemas.microsoft.com/office/drawing/2014/main" val="3105301109"/>
                    </a:ext>
                  </a:extLst>
                </a:gridCol>
                <a:gridCol w="1572175">
                  <a:extLst>
                    <a:ext uri="{9D8B030D-6E8A-4147-A177-3AD203B41FA5}">
                      <a16:colId xmlns:a16="http://schemas.microsoft.com/office/drawing/2014/main" val="372300288"/>
                    </a:ext>
                  </a:extLst>
                </a:gridCol>
                <a:gridCol w="1572175">
                  <a:extLst>
                    <a:ext uri="{9D8B030D-6E8A-4147-A177-3AD203B41FA5}">
                      <a16:colId xmlns:a16="http://schemas.microsoft.com/office/drawing/2014/main" val="2786752735"/>
                    </a:ext>
                  </a:extLst>
                </a:gridCol>
                <a:gridCol w="1572175">
                  <a:extLst>
                    <a:ext uri="{9D8B030D-6E8A-4147-A177-3AD203B41FA5}">
                      <a16:colId xmlns:a16="http://schemas.microsoft.com/office/drawing/2014/main" val="301234760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2023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2024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2027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164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utgifter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30 164 050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36 693 646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36 693 646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36 693 646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36 693 646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652397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inntekter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-42 730 000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-64 509 500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-64 509 500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-64 509 500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-64 509 500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41078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Netto utgift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-12 565 950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-27 815 854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-27 815 854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-27 815 854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-27 815 854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714187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E8099646-1DF8-4338-B48C-54E7DF8C9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816433"/>
            <a:ext cx="102252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BE01312-4276-490D-9648-3D8841E8739E}"/>
              </a:ext>
            </a:extLst>
          </p:cNvPr>
          <p:cNvSpPr txBox="1"/>
          <p:nvPr/>
        </p:nvSpPr>
        <p:spPr>
          <a:xfrm>
            <a:off x="551384" y="3492766"/>
            <a:ext cx="943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Stort antall bosatte flyktninger gir inntekter for kommunen.</a:t>
            </a:r>
            <a:br>
              <a:rPr lang="nb-NO" dirty="0"/>
            </a:br>
            <a:r>
              <a:rPr lang="nb-NO" dirty="0"/>
              <a:t>Det er utfordrende å skaffe nok boliger til alle vi får anmodning om å bosette.</a:t>
            </a:r>
            <a:br>
              <a:rPr lang="nb-NO" dirty="0"/>
            </a:br>
            <a:r>
              <a:rPr lang="nb-NO" dirty="0"/>
              <a:t>Økte bosettinger øker også behovet for undervisning og helsetjenester.</a:t>
            </a:r>
            <a:br>
              <a:rPr lang="nb-NO" dirty="0"/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Alstahaug er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blitt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anmodet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om å ta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imot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175 </a:t>
            </a:r>
            <a:r>
              <a:rPr lang="en-US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flyktninger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2024.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(7)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652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7" r="23146" b="-3"/>
          <a:stretch/>
        </p:blipFill>
        <p:spPr>
          <a:xfrm>
            <a:off x="11884" y="0"/>
            <a:ext cx="2970445" cy="3383269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7C323B6-CEF8-4672-A5A9-8F06631C54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2" r="-3" b="-3"/>
          <a:stretch/>
        </p:blipFill>
        <p:spPr>
          <a:xfrm>
            <a:off x="3071618" y="-1"/>
            <a:ext cx="2970465" cy="338326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2" r="36819" b="-1"/>
          <a:stretch/>
        </p:blipFill>
        <p:spPr>
          <a:xfrm rot="21600000"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3" r="21180" b="2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0941"/>
          <a:stretch/>
        </p:blipFill>
        <p:spPr>
          <a:xfrm rot="21600000"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3A3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Alstahaug – et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historisk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sted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med nye </a:t>
            </a:r>
            <a:r>
              <a:rPr lang="en-US" sz="2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muligheter</a:t>
            </a:r>
            <a:r>
              <a:rPr lang="en-US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12958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73BE976-80F1-43B7-9541-3BF8C1D12B60}" type="datetime4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November 21, 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519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3D651D-B4C2-4379-A458-DEE59884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5349" y="6309325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D2FD605-2CE4-4296-9E87-DAC1BA72224F}" type="datetime4">
              <a:rPr lang="nb-NO" smtClean="0"/>
              <a:pPr>
                <a:spcAft>
                  <a:spcPts val="600"/>
                </a:spcAft>
              </a:pPr>
              <a:t>21. november 2023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6FD8FF3-8AD9-481C-B8A9-FF9F94235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914" y="389880"/>
            <a:ext cx="9358171" cy="6078239"/>
          </a:xfrm>
          <a:prstGeom prst="rect">
            <a:avLst/>
          </a:prstGeom>
        </p:spPr>
      </p:pic>
      <p:sp>
        <p:nvSpPr>
          <p:cNvPr id="2" name="Rektangel: avrundede hjørner 1">
            <a:extLst>
              <a:ext uri="{FF2B5EF4-FFF2-40B4-BE49-F238E27FC236}">
                <a16:creationId xmlns:a16="http://schemas.microsoft.com/office/drawing/2014/main" id="{B0E46B33-D5A7-D666-E32C-BF94CFAEE9C6}"/>
              </a:ext>
            </a:extLst>
          </p:cNvPr>
          <p:cNvSpPr/>
          <p:nvPr/>
        </p:nvSpPr>
        <p:spPr>
          <a:xfrm>
            <a:off x="3647728" y="2780928"/>
            <a:ext cx="6408712" cy="3651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64D891E2-0CFF-B9BB-3230-CF8F8941FA6D}"/>
              </a:ext>
            </a:extLst>
          </p:cNvPr>
          <p:cNvSpPr/>
          <p:nvPr/>
        </p:nvSpPr>
        <p:spPr>
          <a:xfrm>
            <a:off x="3653947" y="5872192"/>
            <a:ext cx="2463667" cy="43713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3402F58-E625-4260-98C8-3A6FDE8C27D5}"/>
              </a:ext>
            </a:extLst>
          </p:cNvPr>
          <p:cNvSpPr txBox="1"/>
          <p:nvPr/>
        </p:nvSpPr>
        <p:spPr>
          <a:xfrm>
            <a:off x="6888088" y="54452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Selger tjenester til eksterne kunder.</a:t>
            </a:r>
          </a:p>
        </p:txBody>
      </p:sp>
    </p:spTree>
    <p:extLst>
      <p:ext uri="{BB962C8B-B14F-4D97-AF65-F5344CB8AC3E}">
        <p14:creationId xmlns:p14="http://schemas.microsoft.com/office/powerpoint/2010/main" val="960680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20A6D29-4EDE-4C7A-AF8D-0DDA6916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1D6E0E43-6B5B-4E88-93D4-382A1E336A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450363"/>
              </p:ext>
            </p:extLst>
          </p:nvPr>
        </p:nvGraphicFramePr>
        <p:xfrm>
          <a:off x="335360" y="476672"/>
          <a:ext cx="10052012" cy="557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9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A1C5E5-3566-DE0E-A589-328AEB4EE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88640"/>
            <a:ext cx="9230816" cy="1143000"/>
          </a:xfrm>
        </p:spPr>
        <p:txBody>
          <a:bodyPr/>
          <a:lstStyle/>
          <a:p>
            <a:r>
              <a:rPr lang="nb-NO" sz="32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Oppvekst og kultur; </a:t>
            </a:r>
            <a:br>
              <a:rPr lang="nb-NO" sz="32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b-NO" sz="32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viktigste endringene i budsjett 2024</a:t>
            </a: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36B260-4805-093D-29F5-A9F938EB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960" y="1331640"/>
            <a:ext cx="11247040" cy="5511745"/>
          </a:xfr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0">
              <a:buNone/>
            </a:pPr>
            <a:endParaRPr lang="nb-NO" sz="2800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nb-NO" sz="28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Rådmannens forslag til budsjett har tatt inn tiltak for innsparing innen Oppvekst og kultur på </a:t>
            </a:r>
            <a:r>
              <a:rPr lang="nb-NO" sz="38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4,5 </a:t>
            </a:r>
            <a:r>
              <a:rPr lang="nb-NO" sz="3800" b="1" dirty="0" err="1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mill</a:t>
            </a:r>
            <a:r>
              <a:rPr lang="nb-NO" sz="38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2024 </a:t>
            </a:r>
            <a:r>
              <a:rPr lang="nb-NO" sz="38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+6,3</a:t>
            </a:r>
            <a:r>
              <a:rPr lang="nb-NO" sz="38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b-NO" sz="3800" b="1" dirty="0" err="1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mill</a:t>
            </a:r>
            <a:r>
              <a:rPr lang="nb-NO" sz="38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2025</a:t>
            </a:r>
            <a:r>
              <a:rPr lang="nb-NO" sz="28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br>
              <a:rPr lang="nb-NO" sz="28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b-NO" sz="28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 største tiltakene ligger under </a:t>
            </a:r>
            <a:r>
              <a:rPr lang="nb-NO" sz="3800" b="1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nb-NO" sz="38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runnskole </a:t>
            </a:r>
            <a:r>
              <a:rPr lang="nb-NO" sz="28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og </a:t>
            </a:r>
            <a:r>
              <a:rPr lang="nb-NO" sz="3800" b="1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Kulturbadet.</a:t>
            </a:r>
          </a:p>
          <a:p>
            <a:pPr marL="274320" indent="0">
              <a:buNone/>
            </a:pPr>
            <a:endParaRPr lang="nb-NO" sz="2800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634993" lvl="1" indent="-342900">
              <a:buFont typeface="Wingdings" panose="05000000000000000000" pitchFamily="2" charset="2"/>
              <a:buChar char=""/>
            </a:pP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Tilbudet ved badet er foreslått redusert. Innsparing med full års effekt er beregnet til </a:t>
            </a:r>
            <a:r>
              <a:rPr lang="nb-NO" dirty="0">
                <a:solidFill>
                  <a:srgbClr val="1F497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200 000</a:t>
            </a: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marL="566413" lvl="1" indent="0">
              <a:buNone/>
            </a:pP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634993" lvl="1" indent="-342900">
              <a:buFont typeface="Wingdings" panose="05000000000000000000" pitchFamily="2" charset="2"/>
              <a:buChar char=""/>
            </a:pP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Ungdomstrinnet ved Tjøtta skole foreslås samlet ved Søvik skole fra høsten 2024. </a:t>
            </a:r>
            <a:b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Netto innsparing ved full års effekt er beregnet til 1 </a:t>
            </a:r>
            <a:r>
              <a:rPr lang="nb-NO" dirty="0" err="1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mill</a:t>
            </a: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fra 2025.</a:t>
            </a:r>
            <a:b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Forsiktig anslag – det vil nok være noe mer. </a:t>
            </a:r>
          </a:p>
          <a:p>
            <a:pPr marL="566413" lvl="1" indent="0">
              <a:buNone/>
            </a:pP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634993" lvl="1" indent="-342900">
              <a:buFont typeface="Wingdings" panose="05000000000000000000" pitchFamily="2" charset="2"/>
              <a:buChar char=""/>
            </a:pP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Det er lagt inn et kutt i skolen på ressurs tilsvarende1,1 </a:t>
            </a:r>
            <a:r>
              <a:rPr lang="nb-NO" dirty="0" err="1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mill</a:t>
            </a: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 2024</a:t>
            </a:r>
            <a:b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og 2,2 millioner med </a:t>
            </a:r>
            <a:r>
              <a:rPr lang="nb-NO" dirty="0" err="1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fullårseffekt</a:t>
            </a: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fra 2025. </a:t>
            </a:r>
          </a:p>
          <a:p>
            <a:pPr marL="566413" lvl="1" indent="0">
              <a:buNone/>
            </a:pP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marL="634993" lvl="1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Økt netto inntekt 15,2 millioner på flyktning – ut fra de bosettingene vi har.</a:t>
            </a:r>
          </a:p>
          <a:p>
            <a:pPr marL="634993" lvl="1" indent="-342900">
              <a:lnSpc>
                <a:spcPct val="105000"/>
              </a:lnSpc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 er nylig anmodet om bosetting av </a:t>
            </a:r>
            <a:r>
              <a:rPr lang="nb-NO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175</a:t>
            </a: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flyktninger i 2024.</a:t>
            </a:r>
            <a: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Tallene for dette ligger ikke inne.</a:t>
            </a:r>
            <a:br>
              <a:rPr lang="nb-NO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nb-NO" dirty="0">
                <a:solidFill>
                  <a:srgbClr val="1F497D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nb-NO" dirty="0">
              <a:solidFill>
                <a:srgbClr val="1F497D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A87D95-FC3B-FA7F-3AD8-667DCD6A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161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42B67F4D-F689-4B7C-A1C8-DFAAB91E7B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015089"/>
              </p:ext>
            </p:extLst>
          </p:nvPr>
        </p:nvGraphicFramePr>
        <p:xfrm>
          <a:off x="270447" y="2564904"/>
          <a:ext cx="11247438" cy="1463040"/>
        </p:xfrm>
        <a:graphic>
          <a:graphicData uri="http://schemas.openxmlformats.org/drawingml/2006/table">
            <a:tbl>
              <a:tblPr/>
              <a:tblGrid>
                <a:gridCol w="1874573">
                  <a:extLst>
                    <a:ext uri="{9D8B030D-6E8A-4147-A177-3AD203B41FA5}">
                      <a16:colId xmlns:a16="http://schemas.microsoft.com/office/drawing/2014/main" val="4282218072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820374854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1984176754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3026935318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3063278025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2004837371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2023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2024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Budsjett 2027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34079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utgifter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316 259 582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342 057 549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339 888 205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336 850 101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334 379 231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97614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inntekter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-90 089 516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-114 510 179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-114 510 179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-114 510 179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-114 510 179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96834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Netto utgift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226 170 066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227 547 370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225 378 026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222 339 922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dirty="0">
                          <a:effectLst/>
                        </a:rPr>
                        <a:t>219 869 052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616034"/>
                  </a:ext>
                </a:extLst>
              </a:tr>
            </a:tbl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1FB598-BE6E-4FAF-A036-FA72D389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525E6D9-1F55-4506-AC0E-3ECD4077D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0447" y="1345334"/>
            <a:ext cx="10945216" cy="15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store trekkene ved budsjett for oppvekst og kultur.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FCD81F9-7465-4BE4-9B1D-A681A4CC8A3D}"/>
              </a:ext>
            </a:extLst>
          </p:cNvPr>
          <p:cNvSpPr txBox="1"/>
          <p:nvPr/>
        </p:nvSpPr>
        <p:spPr>
          <a:xfrm>
            <a:off x="270447" y="3916350"/>
            <a:ext cx="110892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 </a:t>
            </a:r>
          </a:p>
          <a:p>
            <a:r>
              <a:rPr lang="nb-NO" b="1" dirty="0">
                <a:effectLst/>
              </a:rPr>
              <a:t>Netto endring fra budsjett 2023 er på 1,4 mill. Dette er en netto økning på 0,6 %.</a:t>
            </a:r>
            <a:endParaRPr lang="nb-NO" b="1" dirty="0"/>
          </a:p>
          <a:p>
            <a:r>
              <a:rPr lang="nb-NO" b="1" dirty="0">
                <a:effectLst/>
              </a:rPr>
              <a:t>Oppvekst og kultur har et netto budsjett på </a:t>
            </a:r>
            <a:r>
              <a:rPr lang="nb-NO" b="1" dirty="0" err="1">
                <a:effectLst/>
              </a:rPr>
              <a:t>ca</a:t>
            </a:r>
            <a:r>
              <a:rPr lang="nb-NO" b="1" dirty="0">
                <a:effectLst/>
              </a:rPr>
              <a:t> 227,5 mill. </a:t>
            </a:r>
            <a:br>
              <a:rPr lang="nb-NO" b="1" dirty="0">
                <a:effectLst/>
              </a:rPr>
            </a:br>
            <a:r>
              <a:rPr lang="nb-NO" b="1" dirty="0">
                <a:effectLst/>
              </a:rPr>
              <a:t>Utgiftene er økt med 25,8 </a:t>
            </a:r>
            <a:r>
              <a:rPr lang="nb-NO" b="1" dirty="0" err="1">
                <a:effectLst/>
              </a:rPr>
              <a:t>mill</a:t>
            </a:r>
            <a:r>
              <a:rPr lang="nb-NO" b="1" dirty="0">
                <a:effectLst/>
              </a:rPr>
              <a:t> , mens inntektene er økt med 24,4 </a:t>
            </a:r>
            <a:r>
              <a:rPr lang="nb-NO" b="1" dirty="0" err="1">
                <a:effectLst/>
              </a:rPr>
              <a:t>mill</a:t>
            </a:r>
            <a:r>
              <a:rPr lang="nb-NO" b="1" dirty="0">
                <a:effectLst/>
              </a:rPr>
              <a:t> i forhold til budsjett 2023. Økning av inntekt er i all hovedsak knyttet til Flyktning (</a:t>
            </a:r>
            <a:r>
              <a:rPr lang="nb-NO" b="1" dirty="0" err="1">
                <a:effectLst/>
              </a:rPr>
              <a:t>inkl</a:t>
            </a:r>
            <a:r>
              <a:rPr lang="nb-NO" b="1" dirty="0">
                <a:effectLst/>
              </a:rPr>
              <a:t> voksenopplæring), med 23,4 mill. </a:t>
            </a:r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292449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6D6489-F426-4580-9786-D64271DBB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310" y="694832"/>
            <a:ext cx="9230816" cy="11430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Administrasjonen innen oppvekst og kultur</a:t>
            </a:r>
            <a:br>
              <a:rPr lang="nb-NO" b="1" dirty="0"/>
            </a:br>
            <a:r>
              <a:rPr lang="nb-NO" dirty="0"/>
              <a:t> </a:t>
            </a:r>
            <a:br>
              <a:rPr lang="nb-NO" dirty="0"/>
            </a:br>
            <a:endParaRPr lang="nb-NO" dirty="0"/>
          </a:p>
        </p:txBody>
      </p:sp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DCF0EC00-B366-49BE-BDB5-158667EB33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859108"/>
              </p:ext>
            </p:extLst>
          </p:nvPr>
        </p:nvGraphicFramePr>
        <p:xfrm>
          <a:off x="609600" y="1988049"/>
          <a:ext cx="10901190" cy="1463040"/>
        </p:xfrm>
        <a:graphic>
          <a:graphicData uri="http://schemas.openxmlformats.org/drawingml/2006/table">
            <a:tbl>
              <a:tblPr/>
              <a:tblGrid>
                <a:gridCol w="1816865">
                  <a:extLst>
                    <a:ext uri="{9D8B030D-6E8A-4147-A177-3AD203B41FA5}">
                      <a16:colId xmlns:a16="http://schemas.microsoft.com/office/drawing/2014/main" val="3079460412"/>
                    </a:ext>
                  </a:extLst>
                </a:gridCol>
                <a:gridCol w="1816865">
                  <a:extLst>
                    <a:ext uri="{9D8B030D-6E8A-4147-A177-3AD203B41FA5}">
                      <a16:colId xmlns:a16="http://schemas.microsoft.com/office/drawing/2014/main" val="470950875"/>
                    </a:ext>
                  </a:extLst>
                </a:gridCol>
                <a:gridCol w="1816865">
                  <a:extLst>
                    <a:ext uri="{9D8B030D-6E8A-4147-A177-3AD203B41FA5}">
                      <a16:colId xmlns:a16="http://schemas.microsoft.com/office/drawing/2014/main" val="334635480"/>
                    </a:ext>
                  </a:extLst>
                </a:gridCol>
                <a:gridCol w="1816865">
                  <a:extLst>
                    <a:ext uri="{9D8B030D-6E8A-4147-A177-3AD203B41FA5}">
                      <a16:colId xmlns:a16="http://schemas.microsoft.com/office/drawing/2014/main" val="1587635255"/>
                    </a:ext>
                  </a:extLst>
                </a:gridCol>
                <a:gridCol w="1816865">
                  <a:extLst>
                    <a:ext uri="{9D8B030D-6E8A-4147-A177-3AD203B41FA5}">
                      <a16:colId xmlns:a16="http://schemas.microsoft.com/office/drawing/2014/main" val="1600835862"/>
                    </a:ext>
                  </a:extLst>
                </a:gridCol>
                <a:gridCol w="1816865">
                  <a:extLst>
                    <a:ext uri="{9D8B030D-6E8A-4147-A177-3AD203B41FA5}">
                      <a16:colId xmlns:a16="http://schemas.microsoft.com/office/drawing/2014/main" val="325127473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2023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2024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2027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606406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Sum utgifter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4 454 422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      5 779 553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5 779 553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5 779 553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dirty="0">
                          <a:solidFill>
                            <a:srgbClr val="000000"/>
                          </a:solidFill>
                          <a:effectLst/>
                        </a:rPr>
                        <a:t>5 779 553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73573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inntekter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-375 000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      -675 000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-675 000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-675 000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effectLst/>
                        </a:rPr>
                        <a:t>-675 000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3112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Netto utgift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4 079 422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   5 104 553 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5 104 553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5 104 553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nb-NO" b="1" dirty="0">
                          <a:solidFill>
                            <a:srgbClr val="000000"/>
                          </a:solidFill>
                          <a:effectLst/>
                        </a:rPr>
                        <a:t>5 104 553</a:t>
                      </a:r>
                      <a:endParaRPr lang="nb-NO" dirty="0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2831957"/>
                  </a:ext>
                </a:extLst>
              </a:tr>
            </a:tbl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B43A7B-C1C8-42E3-BB17-A53FEB0A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57FDB136-D6A2-4259-B633-1928379E1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46248" y="-12301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E3B5FE0-1872-4B45-840C-54289EF89AEE}"/>
              </a:ext>
            </a:extLst>
          </p:cNvPr>
          <p:cNvSpPr txBox="1"/>
          <p:nvPr/>
        </p:nvSpPr>
        <p:spPr>
          <a:xfrm>
            <a:off x="589310" y="1055559"/>
            <a:ext cx="11247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Kommunenivåets fagavdeling innen skole og barnehage, representerer kommunen som skoleeier, samt skole- og barnehagefaglig myndighet.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A7859FA-080F-4E7A-A525-76642D5052FC}"/>
              </a:ext>
            </a:extLst>
          </p:cNvPr>
          <p:cNvSpPr txBox="1"/>
          <p:nvPr/>
        </p:nvSpPr>
        <p:spPr>
          <a:xfrm>
            <a:off x="596336" y="3666322"/>
            <a:ext cx="1090118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Endringer i budsjett 2023</a:t>
            </a:r>
            <a:br>
              <a:rPr lang="nb-NO" dirty="0"/>
            </a:br>
            <a:r>
              <a:rPr lang="nb-NO" dirty="0"/>
              <a:t>Netto utgift er økt med </a:t>
            </a:r>
            <a:r>
              <a:rPr lang="nb-NO" dirty="0" err="1"/>
              <a:t>ca</a:t>
            </a:r>
            <a:r>
              <a:rPr lang="nb-NO" dirty="0"/>
              <a:t> 1 mill. </a:t>
            </a:r>
            <a:br>
              <a:rPr lang="nb-NO" dirty="0"/>
            </a:br>
            <a:r>
              <a:rPr lang="nb-NO" dirty="0"/>
              <a:t>SLT-stillingen (</a:t>
            </a:r>
            <a:r>
              <a:rPr lang="nb-NO" b="0" i="0" dirty="0">
                <a:solidFill>
                  <a:srgbClr val="4D5156"/>
                </a:solidFill>
                <a:effectLst/>
              </a:rPr>
              <a:t>Samordningsmodell for lokale, forebyggende tiltak mot rus og kriminalitet) </a:t>
            </a:r>
            <a:r>
              <a:rPr lang="nb-NO" dirty="0"/>
              <a:t>er flyttet fra Helse og velferd til Oppvekst og kultur, og ligger under administrasjonen. Dette gir en økning på </a:t>
            </a:r>
            <a:r>
              <a:rPr lang="nb-NO" dirty="0" err="1"/>
              <a:t>ca</a:t>
            </a:r>
            <a:r>
              <a:rPr lang="nb-NO" dirty="0"/>
              <a:t> 800 000 i utgift. Stillingen skal refunderes av samarbeidskommunene med 45 %. Administrasjonen består ordinært av 4 stillinger. For både budsjettåret 2021 og 2022 har tjenesten vært underbemannet fordi det har vært vanskelig å hente inn vikar i sykefravær. Siste halvår 2023 ble stillingene fylt opp. </a:t>
            </a:r>
          </a:p>
        </p:txBody>
      </p:sp>
    </p:spTree>
    <p:extLst>
      <p:ext uri="{BB962C8B-B14F-4D97-AF65-F5344CB8AC3E}">
        <p14:creationId xmlns:p14="http://schemas.microsoft.com/office/powerpoint/2010/main" val="2926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3FE259-1047-4B35-9E6D-E529DB6D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B7BB348-68B5-4573-A9B3-09F644A89489}"/>
              </a:ext>
            </a:extLst>
          </p:cNvPr>
          <p:cNvSpPr txBox="1"/>
          <p:nvPr/>
        </p:nvSpPr>
        <p:spPr>
          <a:xfrm>
            <a:off x="580621" y="421371"/>
            <a:ext cx="80648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600" b="1" dirty="0"/>
              <a:t>Kultur (1)</a:t>
            </a:r>
          </a:p>
          <a:p>
            <a:pPr algn="just"/>
            <a:r>
              <a:rPr lang="nb-NO" dirty="0">
                <a:effectLst/>
              </a:rPr>
              <a:t> </a:t>
            </a:r>
          </a:p>
          <a:p>
            <a:r>
              <a:rPr lang="nb-NO" dirty="0"/>
              <a:t>Kultur innbefatter kommunens forvaltningsoppgaver innen kultur, drift av en lovpålagt bibliotektjeneste, samt lokalt vedtatte kulturtjenester herunder drift av Kulturbadet. </a:t>
            </a: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557E4EA8-F66C-4852-935A-6AF2DE10D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84133"/>
              </p:ext>
            </p:extLst>
          </p:nvPr>
        </p:nvGraphicFramePr>
        <p:xfrm>
          <a:off x="623392" y="2420888"/>
          <a:ext cx="11247438" cy="1463040"/>
        </p:xfrm>
        <a:graphic>
          <a:graphicData uri="http://schemas.openxmlformats.org/drawingml/2006/table">
            <a:tbl>
              <a:tblPr/>
              <a:tblGrid>
                <a:gridCol w="1874573">
                  <a:extLst>
                    <a:ext uri="{9D8B030D-6E8A-4147-A177-3AD203B41FA5}">
                      <a16:colId xmlns:a16="http://schemas.microsoft.com/office/drawing/2014/main" val="3384528957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1148267356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389729486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1203264565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2972858658"/>
                    </a:ext>
                  </a:extLst>
                </a:gridCol>
                <a:gridCol w="1874573">
                  <a:extLst>
                    <a:ext uri="{9D8B030D-6E8A-4147-A177-3AD203B41FA5}">
                      <a16:colId xmlns:a16="http://schemas.microsoft.com/office/drawing/2014/main" val="4152384835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>
                          <a:effectLst/>
                        </a:rPr>
                        <a:t> </a:t>
                      </a: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2023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2024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2025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2026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Budsjett 2027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75734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utgifter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42 783 734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42 437 808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41 747 808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41 747 808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41 747 808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35208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Sum inntekter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-12 223 114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-12 423 114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-12 423 114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-12 423 114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-12 423 114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992635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fontAlgn="b"/>
                      <a:r>
                        <a:rPr lang="nb-NO" b="1">
                          <a:solidFill>
                            <a:srgbClr val="000000"/>
                          </a:solidFill>
                          <a:effectLst/>
                        </a:rPr>
                        <a:t>Netto utgift</a:t>
                      </a:r>
                      <a:endParaRPr lang="nb-NO">
                        <a:effectLst/>
                      </a:endParaRPr>
                    </a:p>
                  </a:txBody>
                  <a:tcPr marL="44450" marR="444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30 560 620</a:t>
                      </a:r>
                    </a:p>
                  </a:txBody>
                  <a:tcPr marL="44450" marR="444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solidFill>
                            <a:srgbClr val="000000"/>
                          </a:solidFill>
                          <a:effectLst/>
                        </a:rPr>
                        <a:t>30 014 694</a:t>
                      </a:r>
                      <a:endParaRPr lang="nb-NO">
                        <a:effectLst/>
                      </a:endParaRP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nb-NO">
                          <a:effectLst/>
                        </a:rPr>
                        <a:t>29 324 694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>
                          <a:effectLst/>
                        </a:rPr>
                        <a:t>29 324 694</a:t>
                      </a:r>
                    </a:p>
                  </a:txBody>
                  <a:tcPr marL="44450" marR="4445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nb-NO" dirty="0">
                          <a:effectLst/>
                        </a:rPr>
                        <a:t>29 324 694</a:t>
                      </a:r>
                    </a:p>
                  </a:txBody>
                  <a:tcPr marL="44450" marR="4445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3318837"/>
                  </a:ext>
                </a:extLst>
              </a:tr>
            </a:tbl>
          </a:graphicData>
        </a:graphic>
      </p:graphicFrame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E823A41-187D-4E2B-9909-9D37B674BF71}"/>
              </a:ext>
            </a:extLst>
          </p:cNvPr>
          <p:cNvSpPr txBox="1"/>
          <p:nvPr/>
        </p:nvSpPr>
        <p:spPr>
          <a:xfrm>
            <a:off x="551384" y="4122722"/>
            <a:ext cx="8136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000000"/>
                </a:solidFill>
                <a:effectLst/>
              </a:rPr>
              <a:t>Kultur har en netto </a:t>
            </a:r>
            <a:r>
              <a:rPr lang="nb-NO" dirty="0"/>
              <a:t>reduksjon i budsjettet på 546 000. Inntekten er budsjettert lavere enn 2023, med netto 200 000. Billettinntekter på badet er nedjustert med 500 000 kr da kalkulert inntekt har ligget for høyt.</a:t>
            </a:r>
          </a:p>
        </p:txBody>
      </p:sp>
    </p:spTree>
    <p:extLst>
      <p:ext uri="{BB962C8B-B14F-4D97-AF65-F5344CB8AC3E}">
        <p14:creationId xmlns:p14="http://schemas.microsoft.com/office/powerpoint/2010/main" val="1655755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89E9D52-DE20-4D76-B508-D01EE227F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21. november 2023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F90E4576-E9F3-41E0-9B4D-8B1368CF73B8}"/>
              </a:ext>
            </a:extLst>
          </p:cNvPr>
          <p:cNvSpPr txBox="1"/>
          <p:nvPr/>
        </p:nvSpPr>
        <p:spPr>
          <a:xfrm>
            <a:off x="479376" y="1659285"/>
            <a:ext cx="507656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nb-NO" sz="1600" dirty="0">
                <a:effectLst/>
              </a:rPr>
            </a:br>
            <a:r>
              <a:rPr lang="nb-NO" sz="3600" b="1" dirty="0">
                <a:effectLst/>
              </a:rPr>
              <a:t>Utfordringer innen kultur</a:t>
            </a:r>
            <a:endParaRPr lang="nb-NO" sz="3600" b="1" dirty="0"/>
          </a:p>
          <a:p>
            <a:r>
              <a:rPr lang="nb-NO" sz="1600" dirty="0">
                <a:effectLst/>
              </a:rPr>
              <a:t>Det er stort behov for å legge til rette for et bredt tilbud til barn og unge for å styrke oppveksttilbudet. Dette handler om aktivitet i ungdomstjenesten, gode arenaer for barn og unge ute og tilrettelagt tilbud for barn og unge på Kulturbadet. </a:t>
            </a:r>
            <a:br>
              <a:rPr lang="nb-NO" sz="1600" dirty="0">
                <a:effectLst/>
              </a:rPr>
            </a:br>
            <a:r>
              <a:rPr lang="nb-NO" sz="1600" dirty="0">
                <a:effectLst/>
              </a:rPr>
              <a:t>Vi er relativt god på idrett og kultur. </a:t>
            </a:r>
            <a:br>
              <a:rPr lang="nb-NO" sz="1600" dirty="0">
                <a:effectLst/>
              </a:rPr>
            </a:br>
            <a:r>
              <a:rPr lang="nb-NO" sz="1600" dirty="0">
                <a:effectLst/>
              </a:rPr>
              <a:t>Hva tilbyr vi de som faller utenfor idrett?</a:t>
            </a:r>
            <a:br>
              <a:rPr lang="nb-NO" sz="1600" dirty="0">
                <a:effectLst/>
              </a:rPr>
            </a:br>
            <a:r>
              <a:rPr lang="nb-NO" sz="1600" dirty="0">
                <a:effectLst/>
              </a:rPr>
              <a:t>Hvordan skal vi sikre at disse har gode opplevelser gjennom skole og fritid?</a:t>
            </a:r>
            <a:br>
              <a:rPr lang="nb-NO" sz="1600" dirty="0">
                <a:effectLst/>
              </a:rPr>
            </a:br>
            <a:r>
              <a:rPr lang="nb-NO" sz="1600" dirty="0">
                <a:effectLst/>
              </a:rPr>
              <a:t>Det ligger et forslag om 50% økning i stilling for ungdomstjenesten.</a:t>
            </a:r>
            <a:br>
              <a:rPr lang="nb-NO" sz="1600" dirty="0">
                <a:effectLst/>
              </a:rPr>
            </a:br>
            <a:br>
              <a:rPr lang="nb-NO" sz="1600" dirty="0">
                <a:effectLst/>
              </a:rPr>
            </a:br>
            <a:endParaRPr lang="nb-NO" sz="1600" dirty="0"/>
          </a:p>
        </p:txBody>
      </p:sp>
      <p:pic>
        <p:nvPicPr>
          <p:cNvPr id="3" name="Bilde 2" descr="Et bilde som inneholder svømmebasseng, konstruksjon, svømming, vann&#10;&#10;Automatisk generert beskrivelse">
            <a:extLst>
              <a:ext uri="{FF2B5EF4-FFF2-40B4-BE49-F238E27FC236}">
                <a16:creationId xmlns:a16="http://schemas.microsoft.com/office/drawing/2014/main" id="{BDA3DEB5-12F6-4AA0-BA16-B067CB529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1700808"/>
            <a:ext cx="4951067" cy="371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5424"/>
      </p:ext>
    </p:extLst>
  </p:cSld>
  <p:clrMapOvr>
    <a:masterClrMapping/>
  </p:clrMapOvr>
</p:sld>
</file>

<file path=ppt/theme/theme1.xml><?xml version="1.0" encoding="utf-8"?>
<a:theme xmlns:a="http://schemas.openxmlformats.org/drawingml/2006/main" name="Alstahaug kommune - PPT-mal 2013">
  <a:themeElements>
    <a:clrScheme name="Alstahaug kommune">
      <a:dk1>
        <a:srgbClr val="1F497D"/>
      </a:dk1>
      <a:lt1>
        <a:sysClr val="window" lastClr="FFFFFF"/>
      </a:lt1>
      <a:dk2>
        <a:srgbClr val="008CCC"/>
      </a:dk2>
      <a:lt2>
        <a:srgbClr val="EEECE1"/>
      </a:lt2>
      <a:accent1>
        <a:srgbClr val="00BCE2"/>
      </a:accent1>
      <a:accent2>
        <a:srgbClr val="F2BF49"/>
      </a:accent2>
      <a:accent3>
        <a:srgbClr val="FCA311"/>
      </a:accent3>
      <a:accent4>
        <a:srgbClr val="99600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tahaug kommune - PowerPoint WideScreen.potx" id="{5C69E8FC-A874-489F-8A8D-04115A4A4D21}" vid="{B3BB3BA8-643B-45F0-BC7B-A3AB2582AC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AK - PowerPointmal - WideScreen</Template>
  <TotalTime>880</TotalTime>
  <Words>2453</Words>
  <Application>Microsoft Office PowerPoint</Application>
  <PresentationFormat>Widescreen</PresentationFormat>
  <Paragraphs>444</Paragraphs>
  <Slides>24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Open Sans</vt:lpstr>
      <vt:lpstr>PF Square Sans Pro Medium</vt:lpstr>
      <vt:lpstr>Times New Roman</vt:lpstr>
      <vt:lpstr>Verdana</vt:lpstr>
      <vt:lpstr>Wingdings</vt:lpstr>
      <vt:lpstr>Alstahaug kommune - PPT-mal 2013</vt:lpstr>
      <vt:lpstr>Office-tema</vt:lpstr>
      <vt:lpstr>Budsjett  oppvekst og kultur</vt:lpstr>
      <vt:lpstr>PowerPoint-presentasjon</vt:lpstr>
      <vt:lpstr>PowerPoint-presentasjon</vt:lpstr>
      <vt:lpstr>PowerPoint-presentasjon</vt:lpstr>
      <vt:lpstr>Oppvekst og kultur;  de viktigste endringene i budsjett 2024</vt:lpstr>
      <vt:lpstr>De store trekkene ved budsjett for oppvekst og kultur.    </vt:lpstr>
      <vt:lpstr>Administrasjonen innen oppvekst og kultur   </vt:lpstr>
      <vt:lpstr>PowerPoint-presentasjon</vt:lpstr>
      <vt:lpstr>PowerPoint-presentasjon</vt:lpstr>
      <vt:lpstr>Kuttforslag kultur</vt:lpstr>
      <vt:lpstr>PowerPoint-presentasjon</vt:lpstr>
      <vt:lpstr>PowerPoint-presentasjon</vt:lpstr>
      <vt:lpstr>PowerPoint-presentasjon</vt:lpstr>
      <vt:lpstr>PowerPoint-presentasjon</vt:lpstr>
      <vt:lpstr>Lærertetthet</vt:lpstr>
      <vt:lpstr>Sandnes skole – valgt i 2025-2026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Alstahaug – et historisk sted med nye muligheter.</vt:lpstr>
    </vt:vector>
  </TitlesOfParts>
  <Manager>support@hald-ikt.no</Manager>
  <Company>HALD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Budsjett 2023 oppvekst og kultur</dc:title>
  <dc:creator>Connie Helene Pettersen</dc:creator>
  <cp:lastModifiedBy>Kenneth Pedersen</cp:lastModifiedBy>
  <cp:revision>9</cp:revision>
  <cp:lastPrinted>2023-11-20T11:33:53Z</cp:lastPrinted>
  <dcterms:created xsi:type="dcterms:W3CDTF">2022-11-09T10:03:30Z</dcterms:created>
  <dcterms:modified xsi:type="dcterms:W3CDTF">2023-11-21T12:26:17Z</dcterms:modified>
</cp:coreProperties>
</file>