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handoutMasterIdLst>
    <p:handoutMasterId r:id="rId57"/>
  </p:handoutMasterIdLst>
  <p:sldIdLst>
    <p:sldId id="256" r:id="rId2"/>
    <p:sldId id="635" r:id="rId3"/>
    <p:sldId id="644" r:id="rId4"/>
    <p:sldId id="269" r:id="rId5"/>
    <p:sldId id="397" r:id="rId6"/>
    <p:sldId id="662" r:id="rId7"/>
    <p:sldId id="593" r:id="rId8"/>
    <p:sldId id="653" r:id="rId9"/>
    <p:sldId id="401" r:id="rId10"/>
    <p:sldId id="663" r:id="rId11"/>
    <p:sldId id="430" r:id="rId12"/>
    <p:sldId id="448" r:id="rId13"/>
    <p:sldId id="664" r:id="rId14"/>
    <p:sldId id="636" r:id="rId15"/>
    <p:sldId id="640" r:id="rId16"/>
    <p:sldId id="388" r:id="rId17"/>
    <p:sldId id="639" r:id="rId18"/>
    <p:sldId id="637" r:id="rId19"/>
    <p:sldId id="638" r:id="rId20"/>
    <p:sldId id="641" r:id="rId21"/>
    <p:sldId id="476" r:id="rId22"/>
    <p:sldId id="407" r:id="rId23"/>
    <p:sldId id="592" r:id="rId24"/>
    <p:sldId id="643" r:id="rId25"/>
    <p:sldId id="623" r:id="rId26"/>
    <p:sldId id="645" r:id="rId27"/>
    <p:sldId id="295" r:id="rId28"/>
    <p:sldId id="537" r:id="rId29"/>
    <p:sldId id="288" r:id="rId30"/>
    <p:sldId id="613" r:id="rId31"/>
    <p:sldId id="301" r:id="rId32"/>
    <p:sldId id="647" r:id="rId33"/>
    <p:sldId id="283" r:id="rId34"/>
    <p:sldId id="284" r:id="rId35"/>
    <p:sldId id="668" r:id="rId36"/>
    <p:sldId id="654" r:id="rId37"/>
    <p:sldId id="669" r:id="rId38"/>
    <p:sldId id="666" r:id="rId39"/>
    <p:sldId id="257" r:id="rId40"/>
    <p:sldId id="649" r:id="rId41"/>
    <p:sldId id="660" r:id="rId42"/>
    <p:sldId id="298" r:id="rId43"/>
    <p:sldId id="658" r:id="rId44"/>
    <p:sldId id="665" r:id="rId45"/>
    <p:sldId id="656" r:id="rId46"/>
    <p:sldId id="646" r:id="rId47"/>
    <p:sldId id="657" r:id="rId48"/>
    <p:sldId id="659" r:id="rId49"/>
    <p:sldId id="670" r:id="rId50"/>
    <p:sldId id="650" r:id="rId51"/>
    <p:sldId id="595" r:id="rId52"/>
    <p:sldId id="642" r:id="rId53"/>
    <p:sldId id="667" r:id="rId54"/>
    <p:sldId id="602" r:id="rId55"/>
  </p:sldIdLst>
  <p:sldSz cx="9144000" cy="5143500" type="screen16x9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2F477F69-6829-4711-AC94-84403803236B}">
          <p14:sldIdLst>
            <p14:sldId id="256"/>
            <p14:sldId id="635"/>
            <p14:sldId id="644"/>
            <p14:sldId id="269"/>
            <p14:sldId id="397"/>
            <p14:sldId id="662"/>
            <p14:sldId id="593"/>
            <p14:sldId id="653"/>
            <p14:sldId id="401"/>
            <p14:sldId id="663"/>
            <p14:sldId id="430"/>
            <p14:sldId id="448"/>
            <p14:sldId id="664"/>
            <p14:sldId id="636"/>
            <p14:sldId id="640"/>
            <p14:sldId id="388"/>
            <p14:sldId id="639"/>
            <p14:sldId id="637"/>
            <p14:sldId id="638"/>
            <p14:sldId id="641"/>
            <p14:sldId id="476"/>
            <p14:sldId id="407"/>
            <p14:sldId id="592"/>
            <p14:sldId id="643"/>
            <p14:sldId id="623"/>
            <p14:sldId id="645"/>
            <p14:sldId id="295"/>
            <p14:sldId id="537"/>
            <p14:sldId id="288"/>
            <p14:sldId id="613"/>
            <p14:sldId id="301"/>
            <p14:sldId id="647"/>
            <p14:sldId id="283"/>
            <p14:sldId id="284"/>
            <p14:sldId id="668"/>
            <p14:sldId id="654"/>
            <p14:sldId id="669"/>
            <p14:sldId id="666"/>
            <p14:sldId id="257"/>
            <p14:sldId id="649"/>
            <p14:sldId id="660"/>
            <p14:sldId id="298"/>
            <p14:sldId id="658"/>
            <p14:sldId id="665"/>
            <p14:sldId id="656"/>
            <p14:sldId id="646"/>
            <p14:sldId id="657"/>
            <p14:sldId id="659"/>
            <p14:sldId id="670"/>
            <p14:sldId id="650"/>
            <p14:sldId id="595"/>
            <p14:sldId id="642"/>
            <p14:sldId id="667"/>
            <p14:sldId id="602"/>
          </p14:sldIdLst>
        </p14:section>
        <p14:section name="Inndeling uten navn" id="{34A1A3C7-CBB8-4427-858F-628752EDF6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C"/>
    <a:srgbClr val="1F497D"/>
    <a:srgbClr val="99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3256" autoAdjust="0"/>
  </p:normalViewPr>
  <p:slideViewPr>
    <p:cSldViewPr>
      <p:cViewPr varScale="1">
        <p:scale>
          <a:sx n="178" d="100"/>
          <a:sy n="178" d="100"/>
        </p:scale>
        <p:origin x="1212" y="18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58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56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'Ark1'!$I$6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'Ark1'!$H$7:$H$17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'Ark1'!$I$7:$I$17</c:f>
              <c:numCache>
                <c:formatCode>General</c:formatCode>
                <c:ptCount val="11"/>
                <c:pt idx="0">
                  <c:v>1225</c:v>
                </c:pt>
                <c:pt idx="1">
                  <c:v>4249</c:v>
                </c:pt>
                <c:pt idx="2">
                  <c:v>9725</c:v>
                </c:pt>
                <c:pt idx="3">
                  <c:v>-1878</c:v>
                </c:pt>
                <c:pt idx="4">
                  <c:v>7920</c:v>
                </c:pt>
                <c:pt idx="5">
                  <c:v>-9794</c:v>
                </c:pt>
                <c:pt idx="6">
                  <c:v>-16900</c:v>
                </c:pt>
                <c:pt idx="7">
                  <c:v>18000</c:v>
                </c:pt>
                <c:pt idx="8">
                  <c:v>15600</c:v>
                </c:pt>
                <c:pt idx="9">
                  <c:v>4132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AA-4757-B082-424AAF634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888207"/>
        <c:axId val="1074889871"/>
      </c:lineChart>
      <c:catAx>
        <c:axId val="107488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74889871"/>
        <c:crosses val="autoZero"/>
        <c:auto val="1"/>
        <c:lblAlgn val="ctr"/>
        <c:lblOffset val="100"/>
        <c:noMultiLvlLbl val="0"/>
      </c:catAx>
      <c:valAx>
        <c:axId val="107488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7488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447484730573526"/>
          <c:y val="2.925487913232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'Ark1'!$E$104</c:f>
              <c:strCache>
                <c:ptCount val="1"/>
                <c:pt idx="0">
                  <c:v>Alstahaug i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'Ark1'!$F$104:$O$104</c:f>
              <c:numCache>
                <c:formatCode>#,##0</c:formatCode>
                <c:ptCount val="10"/>
                <c:pt idx="0">
                  <c:v>134815</c:v>
                </c:pt>
                <c:pt idx="1">
                  <c:v>120614</c:v>
                </c:pt>
                <c:pt idx="2">
                  <c:v>210945</c:v>
                </c:pt>
                <c:pt idx="3">
                  <c:v>85068</c:v>
                </c:pt>
                <c:pt idx="4">
                  <c:v>116141</c:v>
                </c:pt>
                <c:pt idx="5">
                  <c:v>52591</c:v>
                </c:pt>
                <c:pt idx="6">
                  <c:v>78827</c:v>
                </c:pt>
                <c:pt idx="7">
                  <c:v>67897</c:v>
                </c:pt>
                <c:pt idx="8">
                  <c:v>64961</c:v>
                </c:pt>
                <c:pt idx="9">
                  <c:v>31388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95152"/>
        <c:axId val="998651712"/>
      </c:barChart>
      <c:lineChart>
        <c:grouping val="standard"/>
        <c:varyColors val="0"/>
        <c:ser>
          <c:idx val="1"/>
          <c:order val="1"/>
          <c:tx>
            <c:strRef>
              <c:f>'Ark1'!$E$105</c:f>
              <c:strCache>
                <c:ptCount val="1"/>
                <c:pt idx="0">
                  <c:v>Alstahaug i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'Ark1'!$F$105:$O$105</c:f>
              <c:numCache>
                <c:formatCode>General</c:formatCode>
                <c:ptCount val="10"/>
                <c:pt idx="0">
                  <c:v>20.8</c:v>
                </c:pt>
                <c:pt idx="1">
                  <c:v>18.899999999999999</c:v>
                </c:pt>
                <c:pt idx="2">
                  <c:v>30.8</c:v>
                </c:pt>
                <c:pt idx="3">
                  <c:v>11.8</c:v>
                </c:pt>
                <c:pt idx="4">
                  <c:v>15.3</c:v>
                </c:pt>
                <c:pt idx="5">
                  <c:v>6.5</c:v>
                </c:pt>
                <c:pt idx="6">
                  <c:v>9.8000000000000007</c:v>
                </c:pt>
                <c:pt idx="7">
                  <c:v>8.5</c:v>
                </c:pt>
                <c:pt idx="8">
                  <c:v>7.8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0048"/>
        <c:axId val="998668992"/>
      </c:lineChart>
      <c:catAx>
        <c:axId val="14725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51712"/>
        <c:crosses val="autoZero"/>
        <c:auto val="1"/>
        <c:lblAlgn val="ctr"/>
        <c:lblOffset val="100"/>
        <c:noMultiLvlLbl val="0"/>
      </c:catAx>
      <c:valAx>
        <c:axId val="998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5152"/>
        <c:crosses val="autoZero"/>
        <c:crossBetween val="between"/>
      </c:valAx>
      <c:valAx>
        <c:axId val="998668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0048"/>
        <c:crosses val="max"/>
        <c:crossBetween val="between"/>
      </c:valAx>
      <c:catAx>
        <c:axId val="147259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447484730573526"/>
          <c:y val="2.925487913232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'Ark1'!$E$104</c:f>
              <c:strCache>
                <c:ptCount val="1"/>
                <c:pt idx="0">
                  <c:v>Alstahaug i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'Ark1'!$F$104:$O$104</c:f>
              <c:numCache>
                <c:formatCode>#,##0</c:formatCode>
                <c:ptCount val="10"/>
                <c:pt idx="0">
                  <c:v>134815</c:v>
                </c:pt>
                <c:pt idx="1">
                  <c:v>120614</c:v>
                </c:pt>
                <c:pt idx="2">
                  <c:v>210945</c:v>
                </c:pt>
                <c:pt idx="3">
                  <c:v>85068</c:v>
                </c:pt>
                <c:pt idx="4">
                  <c:v>116141</c:v>
                </c:pt>
                <c:pt idx="5">
                  <c:v>52591</c:v>
                </c:pt>
                <c:pt idx="6">
                  <c:v>78827</c:v>
                </c:pt>
                <c:pt idx="7">
                  <c:v>67897</c:v>
                </c:pt>
                <c:pt idx="8">
                  <c:v>64961</c:v>
                </c:pt>
                <c:pt idx="9">
                  <c:v>31388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95152"/>
        <c:axId val="998651712"/>
      </c:barChart>
      <c:lineChart>
        <c:grouping val="standard"/>
        <c:varyColors val="0"/>
        <c:ser>
          <c:idx val="1"/>
          <c:order val="1"/>
          <c:tx>
            <c:strRef>
              <c:f>'Ark1'!$E$105</c:f>
              <c:strCache>
                <c:ptCount val="1"/>
                <c:pt idx="0">
                  <c:v>Alstahaug i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'Ark1'!$F$105:$O$105</c:f>
              <c:numCache>
                <c:formatCode>General</c:formatCode>
                <c:ptCount val="10"/>
                <c:pt idx="0">
                  <c:v>20.8</c:v>
                </c:pt>
                <c:pt idx="1">
                  <c:v>18.899999999999999</c:v>
                </c:pt>
                <c:pt idx="2">
                  <c:v>30.8</c:v>
                </c:pt>
                <c:pt idx="3">
                  <c:v>11.8</c:v>
                </c:pt>
                <c:pt idx="4">
                  <c:v>15.3</c:v>
                </c:pt>
                <c:pt idx="5">
                  <c:v>6.5</c:v>
                </c:pt>
                <c:pt idx="6">
                  <c:v>9.8000000000000007</c:v>
                </c:pt>
                <c:pt idx="7">
                  <c:v>8.5</c:v>
                </c:pt>
                <c:pt idx="8">
                  <c:v>7.8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0048"/>
        <c:axId val="998668992"/>
      </c:lineChart>
      <c:catAx>
        <c:axId val="14725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51712"/>
        <c:crosses val="autoZero"/>
        <c:auto val="1"/>
        <c:lblAlgn val="ctr"/>
        <c:lblOffset val="100"/>
        <c:noMultiLvlLbl val="0"/>
      </c:catAx>
      <c:valAx>
        <c:axId val="998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5152"/>
        <c:crosses val="autoZero"/>
        <c:crossBetween val="between"/>
      </c:valAx>
      <c:valAx>
        <c:axId val="998668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0048"/>
        <c:crosses val="max"/>
        <c:crossBetween val="between"/>
      </c:valAx>
      <c:catAx>
        <c:axId val="147259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447484730573526"/>
          <c:y val="2.925487913232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'Ark1'!$E$104</c:f>
              <c:strCache>
                <c:ptCount val="1"/>
                <c:pt idx="0">
                  <c:v>Alstahaug i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'Ark1'!$F$104:$O$104</c:f>
              <c:numCache>
                <c:formatCode>#,##0</c:formatCode>
                <c:ptCount val="10"/>
                <c:pt idx="0">
                  <c:v>134815</c:v>
                </c:pt>
                <c:pt idx="1">
                  <c:v>120614</c:v>
                </c:pt>
                <c:pt idx="2">
                  <c:v>210945</c:v>
                </c:pt>
                <c:pt idx="3">
                  <c:v>85068</c:v>
                </c:pt>
                <c:pt idx="4">
                  <c:v>116141</c:v>
                </c:pt>
                <c:pt idx="5">
                  <c:v>52591</c:v>
                </c:pt>
                <c:pt idx="6">
                  <c:v>78827</c:v>
                </c:pt>
                <c:pt idx="7">
                  <c:v>67897</c:v>
                </c:pt>
                <c:pt idx="8">
                  <c:v>64961</c:v>
                </c:pt>
                <c:pt idx="9">
                  <c:v>31388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95152"/>
        <c:axId val="998651712"/>
      </c:barChart>
      <c:lineChart>
        <c:grouping val="standard"/>
        <c:varyColors val="0"/>
        <c:ser>
          <c:idx val="1"/>
          <c:order val="1"/>
          <c:tx>
            <c:strRef>
              <c:f>'Ark1'!$E$105</c:f>
              <c:strCache>
                <c:ptCount val="1"/>
                <c:pt idx="0">
                  <c:v>Alstahaug i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'Ark1'!$F$105:$O$105</c:f>
              <c:numCache>
                <c:formatCode>General</c:formatCode>
                <c:ptCount val="10"/>
                <c:pt idx="0">
                  <c:v>20.8</c:v>
                </c:pt>
                <c:pt idx="1">
                  <c:v>18.899999999999999</c:v>
                </c:pt>
                <c:pt idx="2">
                  <c:v>30.8</c:v>
                </c:pt>
                <c:pt idx="3">
                  <c:v>11.8</c:v>
                </c:pt>
                <c:pt idx="4">
                  <c:v>15.3</c:v>
                </c:pt>
                <c:pt idx="5">
                  <c:v>6.5</c:v>
                </c:pt>
                <c:pt idx="6">
                  <c:v>9.8000000000000007</c:v>
                </c:pt>
                <c:pt idx="7">
                  <c:v>8.5</c:v>
                </c:pt>
                <c:pt idx="8">
                  <c:v>7.8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0048"/>
        <c:axId val="998668992"/>
      </c:lineChart>
      <c:catAx>
        <c:axId val="14725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51712"/>
        <c:crosses val="autoZero"/>
        <c:auto val="1"/>
        <c:lblAlgn val="ctr"/>
        <c:lblOffset val="100"/>
        <c:noMultiLvlLbl val="0"/>
      </c:catAx>
      <c:valAx>
        <c:axId val="998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5152"/>
        <c:crosses val="autoZero"/>
        <c:crossBetween val="between"/>
      </c:valAx>
      <c:valAx>
        <c:axId val="998668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0048"/>
        <c:crosses val="max"/>
        <c:crossBetween val="between"/>
      </c:valAx>
      <c:catAx>
        <c:axId val="147259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3759465859014518"/>
          <c:y val="2.7237354085603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'Ark1'!$F$54</c:f>
              <c:strCache>
                <c:ptCount val="1"/>
                <c:pt idx="0">
                  <c:v>Dr.inntekter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'Ark1'!$G$52:$P$53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'Ark1'!$G$54:$P$54</c:f>
              <c:numCache>
                <c:formatCode>#,##0</c:formatCode>
                <c:ptCount val="10"/>
                <c:pt idx="0">
                  <c:v>648159</c:v>
                </c:pt>
                <c:pt idx="1">
                  <c:v>641150</c:v>
                </c:pt>
                <c:pt idx="2">
                  <c:v>684794</c:v>
                </c:pt>
                <c:pt idx="3">
                  <c:v>721466</c:v>
                </c:pt>
                <c:pt idx="4">
                  <c:v>761110</c:v>
                </c:pt>
                <c:pt idx="5">
                  <c:v>800835</c:v>
                </c:pt>
                <c:pt idx="6">
                  <c:v>805707</c:v>
                </c:pt>
                <c:pt idx="7">
                  <c:v>801017</c:v>
                </c:pt>
                <c:pt idx="8">
                  <c:v>832396</c:v>
                </c:pt>
                <c:pt idx="9">
                  <c:v>902559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8B-4695-B3CA-0B669A1A662E}"/>
            </c:ext>
          </c:extLst>
        </c:ser>
        <c:ser>
          <c:idx val="1"/>
          <c:order val="1"/>
          <c:tx>
            <c:strRef>
              <c:f>'Ark1'!$F$55</c:f>
              <c:strCache>
                <c:ptCount val="1"/>
                <c:pt idx="0">
                  <c:v>Dr.utgifter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'Ark1'!$G$52:$P$53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'Ark1'!$G$55:$P$55</c:f>
              <c:numCache>
                <c:formatCode>#,##0</c:formatCode>
                <c:ptCount val="10"/>
                <c:pt idx="0">
                  <c:v>606972</c:v>
                </c:pt>
                <c:pt idx="1">
                  <c:v>630428</c:v>
                </c:pt>
                <c:pt idx="2">
                  <c:v>671097</c:v>
                </c:pt>
                <c:pt idx="3">
                  <c:v>720893</c:v>
                </c:pt>
                <c:pt idx="4">
                  <c:v>739345</c:v>
                </c:pt>
                <c:pt idx="5">
                  <c:v>780321</c:v>
                </c:pt>
                <c:pt idx="6">
                  <c:v>808048</c:v>
                </c:pt>
                <c:pt idx="7">
                  <c:v>783113</c:v>
                </c:pt>
                <c:pt idx="8">
                  <c:v>800247</c:v>
                </c:pt>
                <c:pt idx="9">
                  <c:v>878221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8B-4695-B3CA-0B669A1A6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8510272"/>
        <c:axId val="1005709296"/>
      </c:lineChart>
      <c:catAx>
        <c:axId val="11385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5709296"/>
        <c:crosses val="autoZero"/>
        <c:auto val="1"/>
        <c:lblAlgn val="ctr"/>
        <c:lblOffset val="100"/>
        <c:noMultiLvlLbl val="0"/>
      </c:catAx>
      <c:valAx>
        <c:axId val="10057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385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38655685916565663"/>
          <c:y val="4.5557768313980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'Ark1'!$E$128</c:f>
              <c:strCache>
                <c:ptCount val="1"/>
                <c:pt idx="0">
                  <c:v>Alstahaug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'Ark1'!$F$126:$O$127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'Ark1'!$F$128:$O$128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0.4</c:v>
                </c:pt>
                <c:pt idx="2">
                  <c:v>0.9</c:v>
                </c:pt>
                <c:pt idx="3">
                  <c:v>-0.5</c:v>
                </c:pt>
                <c:pt idx="4">
                  <c:v>2.2000000000000002</c:v>
                </c:pt>
                <c:pt idx="5">
                  <c:v>1.6</c:v>
                </c:pt>
                <c:pt idx="6">
                  <c:v>-0.5</c:v>
                </c:pt>
                <c:pt idx="7">
                  <c:v>3.2</c:v>
                </c:pt>
                <c:pt idx="8">
                  <c:v>5.9</c:v>
                </c:pt>
                <c:pt idx="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21-4A6E-AA44-8A467B1A0AD5}"/>
            </c:ext>
          </c:extLst>
        </c:ser>
        <c:ser>
          <c:idx val="1"/>
          <c:order val="1"/>
          <c:tx>
            <c:strRef>
              <c:f>'Ark1'!$E$129</c:f>
              <c:strCache>
                <c:ptCount val="1"/>
                <c:pt idx="0">
                  <c:v>Kostragruppen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'Ark1'!$F$126:$O$127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'Ark1'!$F$129:$O$129</c:f>
              <c:numCache>
                <c:formatCode>General</c:formatCode>
                <c:ptCount val="10"/>
                <c:pt idx="0">
                  <c:v>2.7</c:v>
                </c:pt>
                <c:pt idx="1">
                  <c:v>1.8</c:v>
                </c:pt>
                <c:pt idx="2">
                  <c:v>2.9</c:v>
                </c:pt>
                <c:pt idx="3">
                  <c:v>3.6</c:v>
                </c:pt>
                <c:pt idx="4">
                  <c:v>3.2</c:v>
                </c:pt>
                <c:pt idx="5">
                  <c:v>2.5</c:v>
                </c:pt>
                <c:pt idx="6">
                  <c:v>0</c:v>
                </c:pt>
                <c:pt idx="7">
                  <c:v>1.6</c:v>
                </c:pt>
                <c:pt idx="8">
                  <c:v>2.8</c:v>
                </c:pt>
                <c:pt idx="9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21-4A6E-AA44-8A467B1A0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1743712"/>
        <c:axId val="998677152"/>
      </c:lineChart>
      <c:catAx>
        <c:axId val="4817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77152"/>
        <c:crosses val="autoZero"/>
        <c:auto val="1"/>
        <c:lblAlgn val="ctr"/>
        <c:lblOffset val="100"/>
        <c:noMultiLvlLbl val="0"/>
      </c:catAx>
      <c:valAx>
        <c:axId val="9986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74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'Ark1'!$G$156</c:f>
              <c:strCache>
                <c:ptCount val="1"/>
                <c:pt idx="0">
                  <c:v>Alstahaug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'Ark1'!$H$154:$Q$155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'Ark1'!$H$156:$Q$156</c:f>
              <c:numCache>
                <c:formatCode>General</c:formatCode>
                <c:ptCount val="10"/>
                <c:pt idx="0">
                  <c:v>111.2</c:v>
                </c:pt>
                <c:pt idx="1">
                  <c:v>121.5</c:v>
                </c:pt>
                <c:pt idx="2">
                  <c:v>137</c:v>
                </c:pt>
                <c:pt idx="3">
                  <c:v>131</c:v>
                </c:pt>
                <c:pt idx="4">
                  <c:v>124.2</c:v>
                </c:pt>
                <c:pt idx="5">
                  <c:v>119.5</c:v>
                </c:pt>
                <c:pt idx="6">
                  <c:v>122.8</c:v>
                </c:pt>
                <c:pt idx="7">
                  <c:v>124.7</c:v>
                </c:pt>
                <c:pt idx="8">
                  <c:v>121.8</c:v>
                </c:pt>
                <c:pt idx="9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A-4D9A-92BB-EC388C76CE59}"/>
            </c:ext>
          </c:extLst>
        </c:ser>
        <c:ser>
          <c:idx val="1"/>
          <c:order val="1"/>
          <c:tx>
            <c:strRef>
              <c:f>'Ark1'!$G$157</c:f>
              <c:strCache>
                <c:ptCount val="1"/>
                <c:pt idx="0">
                  <c:v>Kostragruppen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'Ark1'!$H$154:$Q$155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'Ark1'!$H$157:$Q$157</c:f>
              <c:numCache>
                <c:formatCode>General</c:formatCode>
                <c:ptCount val="10"/>
                <c:pt idx="0">
                  <c:v>80.2</c:v>
                </c:pt>
                <c:pt idx="1">
                  <c:v>83.7</c:v>
                </c:pt>
                <c:pt idx="2">
                  <c:v>86.8</c:v>
                </c:pt>
                <c:pt idx="3">
                  <c:v>89.1</c:v>
                </c:pt>
                <c:pt idx="4">
                  <c:v>90</c:v>
                </c:pt>
                <c:pt idx="5">
                  <c:v>95.6</c:v>
                </c:pt>
                <c:pt idx="6">
                  <c:v>92.9</c:v>
                </c:pt>
                <c:pt idx="7">
                  <c:v>99.1</c:v>
                </c:pt>
                <c:pt idx="8">
                  <c:v>99.7</c:v>
                </c:pt>
                <c:pt idx="9">
                  <c:v>96.3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A-4D9A-92BB-EC388C76C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89535"/>
        <c:axId val="207406191"/>
      </c:lineChart>
      <c:catAx>
        <c:axId val="21148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406191"/>
        <c:crosses val="autoZero"/>
        <c:auto val="1"/>
        <c:lblAlgn val="ctr"/>
        <c:lblOffset val="100"/>
        <c:noMultiLvlLbl val="0"/>
      </c:catAx>
      <c:valAx>
        <c:axId val="20740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48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3648293963254E-2"/>
          <c:y val="0.25083333333333335"/>
          <c:w val="0.90286351706036749"/>
          <c:h val="0.5358639545056868"/>
        </c:manualLayout>
      </c:layout>
      <c:lineChart>
        <c:grouping val="standard"/>
        <c:varyColors val="0"/>
        <c:ser>
          <c:idx val="0"/>
          <c:order val="0"/>
          <c:tx>
            <c:strRef>
              <c:f>'Ark1'!$G$171</c:f>
              <c:strCache>
                <c:ptCount val="1"/>
                <c:pt idx="0">
                  <c:v>Alstahaug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'Ark1'!$H$169:$R$170</c:f>
              <c:strCache>
                <c:ptCount val="11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'Ark1'!$H$171:$R$171</c:f>
              <c:numCache>
                <c:formatCode>General</c:formatCode>
                <c:ptCount val="11"/>
                <c:pt idx="1">
                  <c:v>7.8</c:v>
                </c:pt>
                <c:pt idx="2">
                  <c:v>8.5</c:v>
                </c:pt>
                <c:pt idx="3">
                  <c:v>5.5</c:v>
                </c:pt>
                <c:pt idx="4">
                  <c:v>5.7</c:v>
                </c:pt>
                <c:pt idx="5">
                  <c:v>5.0999999999999996</c:v>
                </c:pt>
                <c:pt idx="6">
                  <c:v>8.1999999999999993</c:v>
                </c:pt>
                <c:pt idx="7">
                  <c:v>6.6</c:v>
                </c:pt>
                <c:pt idx="8">
                  <c:v>7.3</c:v>
                </c:pt>
                <c:pt idx="9">
                  <c:v>11.3</c:v>
                </c:pt>
                <c:pt idx="10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09-4A4C-A337-87F162181294}"/>
            </c:ext>
          </c:extLst>
        </c:ser>
        <c:ser>
          <c:idx val="1"/>
          <c:order val="1"/>
          <c:tx>
            <c:strRef>
              <c:f>'Ark1'!$G$172</c:f>
              <c:strCache>
                <c:ptCount val="1"/>
                <c:pt idx="0">
                  <c:v>Kommunegruppen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'Ark1'!$H$169:$R$170</c:f>
              <c:strCache>
                <c:ptCount val="11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'Ark1'!$H$172:$R$172</c:f>
              <c:numCache>
                <c:formatCode>General</c:formatCode>
                <c:ptCount val="11"/>
                <c:pt idx="1">
                  <c:v>5.7</c:v>
                </c:pt>
                <c:pt idx="2">
                  <c:v>6.2</c:v>
                </c:pt>
                <c:pt idx="3">
                  <c:v>6.2</c:v>
                </c:pt>
                <c:pt idx="4">
                  <c:v>7.1</c:v>
                </c:pt>
                <c:pt idx="5">
                  <c:v>8</c:v>
                </c:pt>
                <c:pt idx="6">
                  <c:v>9.1999999999999993</c:v>
                </c:pt>
                <c:pt idx="7">
                  <c:v>8.1999999999999993</c:v>
                </c:pt>
                <c:pt idx="8">
                  <c:v>9.6999999999999993</c:v>
                </c:pt>
                <c:pt idx="9">
                  <c:v>11.8</c:v>
                </c:pt>
                <c:pt idx="10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09-4A4C-A337-87F162181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35615"/>
        <c:axId val="1838655647"/>
      </c:lineChart>
      <c:catAx>
        <c:axId val="221435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38655647"/>
        <c:crosses val="autoZero"/>
        <c:auto val="1"/>
        <c:lblAlgn val="ctr"/>
        <c:lblOffset val="100"/>
        <c:noMultiLvlLbl val="0"/>
      </c:catAx>
      <c:valAx>
        <c:axId val="183865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143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447484730573526"/>
          <c:y val="2.925487913232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'Ark1'!$E$104</c:f>
              <c:strCache>
                <c:ptCount val="1"/>
                <c:pt idx="0">
                  <c:v>Alstahaug i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'Ark1'!$F$104:$O$104</c:f>
              <c:numCache>
                <c:formatCode>#,##0</c:formatCode>
                <c:ptCount val="10"/>
                <c:pt idx="0">
                  <c:v>134815</c:v>
                </c:pt>
                <c:pt idx="1">
                  <c:v>120614</c:v>
                </c:pt>
                <c:pt idx="2">
                  <c:v>210945</c:v>
                </c:pt>
                <c:pt idx="3">
                  <c:v>85068</c:v>
                </c:pt>
                <c:pt idx="4">
                  <c:v>116141</c:v>
                </c:pt>
                <c:pt idx="5">
                  <c:v>52591</c:v>
                </c:pt>
                <c:pt idx="6">
                  <c:v>78827</c:v>
                </c:pt>
                <c:pt idx="7">
                  <c:v>67897</c:v>
                </c:pt>
                <c:pt idx="8">
                  <c:v>64961</c:v>
                </c:pt>
                <c:pt idx="9">
                  <c:v>31388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95152"/>
        <c:axId val="998651712"/>
      </c:barChart>
      <c:lineChart>
        <c:grouping val="standard"/>
        <c:varyColors val="0"/>
        <c:ser>
          <c:idx val="1"/>
          <c:order val="1"/>
          <c:tx>
            <c:strRef>
              <c:f>'Ark1'!$E$105</c:f>
              <c:strCache>
                <c:ptCount val="1"/>
                <c:pt idx="0">
                  <c:v>Alstahaug i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'Ark1'!$F$105:$O$105</c:f>
              <c:numCache>
                <c:formatCode>General</c:formatCode>
                <c:ptCount val="10"/>
                <c:pt idx="0">
                  <c:v>20.8</c:v>
                </c:pt>
                <c:pt idx="1">
                  <c:v>18.899999999999999</c:v>
                </c:pt>
                <c:pt idx="2">
                  <c:v>30.8</c:v>
                </c:pt>
                <c:pt idx="3">
                  <c:v>11.8</c:v>
                </c:pt>
                <c:pt idx="4">
                  <c:v>15.3</c:v>
                </c:pt>
                <c:pt idx="5">
                  <c:v>6.5</c:v>
                </c:pt>
                <c:pt idx="6">
                  <c:v>9.8000000000000007</c:v>
                </c:pt>
                <c:pt idx="7">
                  <c:v>8.5</c:v>
                </c:pt>
                <c:pt idx="8">
                  <c:v>7.8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0048"/>
        <c:axId val="998668992"/>
      </c:lineChart>
      <c:catAx>
        <c:axId val="14725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51712"/>
        <c:crosses val="autoZero"/>
        <c:auto val="1"/>
        <c:lblAlgn val="ctr"/>
        <c:lblOffset val="100"/>
        <c:noMultiLvlLbl val="0"/>
      </c:catAx>
      <c:valAx>
        <c:axId val="998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5152"/>
        <c:crosses val="autoZero"/>
        <c:crossBetween val="between"/>
      </c:valAx>
      <c:valAx>
        <c:axId val="998668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0048"/>
        <c:crosses val="max"/>
        <c:crossBetween val="between"/>
      </c:valAx>
      <c:catAx>
        <c:axId val="147259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F-46DB-AE71-C39439D67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F-46DB-AE71-C39439D67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6F-46DB-AE71-C39439D67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6F-46DB-AE71-C39439D67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6F-46DB-AE71-C39439D67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6F-46DB-AE71-C39439D67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6F-46DB-AE71-C39439D67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6F-46DB-AE71-C39439D670BF}"/>
              </c:ext>
            </c:extLst>
          </c:dPt>
          <c:dLbls>
            <c:dLbl>
              <c:idx val="6"/>
              <c:layout>
                <c:manualLayout>
                  <c:x val="6.6169072615923008E-3"/>
                  <c:y val="9.30466531826802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6F-46DB-AE71-C39439D67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'Ark1'!$D$27:$D$34</c:f>
              <c:strCache>
                <c:ptCount val="8"/>
                <c:pt idx="0">
                  <c:v>0-1</c:v>
                </c:pt>
                <c:pt idx="1">
                  <c:v>2-5</c:v>
                </c:pt>
                <c:pt idx="2">
                  <c:v>6-15</c:v>
                </c:pt>
                <c:pt idx="3">
                  <c:v>16-22</c:v>
                </c:pt>
                <c:pt idx="4">
                  <c:v>23-66</c:v>
                </c:pt>
                <c:pt idx="5">
                  <c:v>67-79</c:v>
                </c:pt>
                <c:pt idx="6">
                  <c:v>80-89</c:v>
                </c:pt>
                <c:pt idx="7">
                  <c:v>90+</c:v>
                </c:pt>
              </c:strCache>
            </c:strRef>
          </c:cat>
          <c:val>
            <c:numRef>
              <c:f>'Ark1'!$E$27:$E$34</c:f>
              <c:numCache>
                <c:formatCode>General</c:formatCode>
                <c:ptCount val="8"/>
                <c:pt idx="0">
                  <c:v>64</c:v>
                </c:pt>
                <c:pt idx="1">
                  <c:v>337</c:v>
                </c:pt>
                <c:pt idx="2">
                  <c:v>716</c:v>
                </c:pt>
                <c:pt idx="3">
                  <c:v>283</c:v>
                </c:pt>
                <c:pt idx="4" formatCode="#,##0">
                  <c:v>3732</c:v>
                </c:pt>
                <c:pt idx="5" formatCode="#,##0">
                  <c:v>1092</c:v>
                </c:pt>
                <c:pt idx="6">
                  <c:v>650</c:v>
                </c:pt>
                <c:pt idx="7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6F-46DB-AE71-C39439D670B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c:rich>
      </c:tx>
      <c:layout>
        <c:manualLayout>
          <c:xMode val="edge"/>
          <c:yMode val="edge"/>
          <c:x val="0.41449685534591196"/>
          <c:y val="1.1225444340505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27-4B67-AEE4-B4853AA983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27-4B67-AEE4-B4853AA983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27-4B67-AEE4-B4853AA983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27-4B67-AEE4-B4853AA983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27-4B67-AEE4-B4853AA983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27-4B67-AEE4-B4853AA983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A27-4B67-AEE4-B4853AA983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A27-4B67-AEE4-B4853AA98377}"/>
              </c:ext>
            </c:extLst>
          </c:dPt>
          <c:dLbls>
            <c:dLbl>
              <c:idx val="6"/>
              <c:layout>
                <c:manualLayout>
                  <c:x val="-4.2489581158676612E-2"/>
                  <c:y val="4.78356124964847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27-4B67-AEE4-B4853AA98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'Ark1'!$D$6:$D$13</c:f>
              <c:strCache>
                <c:ptCount val="8"/>
                <c:pt idx="0">
                  <c:v>0-1</c:v>
                </c:pt>
                <c:pt idx="1">
                  <c:v>2-5</c:v>
                </c:pt>
                <c:pt idx="2">
                  <c:v>6-15</c:v>
                </c:pt>
                <c:pt idx="3">
                  <c:v>16-22</c:v>
                </c:pt>
                <c:pt idx="4">
                  <c:v>23-66</c:v>
                </c:pt>
                <c:pt idx="5">
                  <c:v>67-79</c:v>
                </c:pt>
                <c:pt idx="6">
                  <c:v>80-89</c:v>
                </c:pt>
                <c:pt idx="7">
                  <c:v>90+</c:v>
                </c:pt>
              </c:strCache>
            </c:strRef>
          </c:cat>
          <c:val>
            <c:numRef>
              <c:f>'Ark1'!$E$6:$E$13</c:f>
              <c:numCache>
                <c:formatCode>General</c:formatCode>
                <c:ptCount val="8"/>
                <c:pt idx="0">
                  <c:v>138</c:v>
                </c:pt>
                <c:pt idx="1">
                  <c:v>288</c:v>
                </c:pt>
                <c:pt idx="2">
                  <c:v>808</c:v>
                </c:pt>
                <c:pt idx="3">
                  <c:v>552</c:v>
                </c:pt>
                <c:pt idx="4">
                  <c:v>4031</c:v>
                </c:pt>
                <c:pt idx="5">
                  <c:v>1117</c:v>
                </c:pt>
                <c:pt idx="6">
                  <c:v>335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27-4B67-AEE4-B4853AA9837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447484730573526"/>
          <c:y val="2.925487913232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'Ark1'!$E$104</c:f>
              <c:strCache>
                <c:ptCount val="1"/>
                <c:pt idx="0">
                  <c:v>Alstahaug i 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'Ark1'!$F$104:$O$104</c:f>
              <c:numCache>
                <c:formatCode>#,##0</c:formatCode>
                <c:ptCount val="10"/>
                <c:pt idx="0">
                  <c:v>134815</c:v>
                </c:pt>
                <c:pt idx="1">
                  <c:v>120614</c:v>
                </c:pt>
                <c:pt idx="2">
                  <c:v>210945</c:v>
                </c:pt>
                <c:pt idx="3">
                  <c:v>85068</c:v>
                </c:pt>
                <c:pt idx="4">
                  <c:v>116141</c:v>
                </c:pt>
                <c:pt idx="5">
                  <c:v>52591</c:v>
                </c:pt>
                <c:pt idx="6">
                  <c:v>78827</c:v>
                </c:pt>
                <c:pt idx="7">
                  <c:v>67897</c:v>
                </c:pt>
                <c:pt idx="8">
                  <c:v>64961</c:v>
                </c:pt>
                <c:pt idx="9">
                  <c:v>31388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95152"/>
        <c:axId val="998651712"/>
      </c:barChart>
      <c:lineChart>
        <c:grouping val="standard"/>
        <c:varyColors val="0"/>
        <c:ser>
          <c:idx val="1"/>
          <c:order val="1"/>
          <c:tx>
            <c:strRef>
              <c:f>'Ark1'!$E$105</c:f>
              <c:strCache>
                <c:ptCount val="1"/>
                <c:pt idx="0">
                  <c:v>Alstahaug i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'Ark1'!$F$102:$O$103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'Ark1'!$F$105:$O$105</c:f>
              <c:numCache>
                <c:formatCode>General</c:formatCode>
                <c:ptCount val="10"/>
                <c:pt idx="0">
                  <c:v>20.8</c:v>
                </c:pt>
                <c:pt idx="1">
                  <c:v>18.899999999999999</c:v>
                </c:pt>
                <c:pt idx="2">
                  <c:v>30.8</c:v>
                </c:pt>
                <c:pt idx="3">
                  <c:v>11.8</c:v>
                </c:pt>
                <c:pt idx="4">
                  <c:v>15.3</c:v>
                </c:pt>
                <c:pt idx="5">
                  <c:v>6.5</c:v>
                </c:pt>
                <c:pt idx="6">
                  <c:v>9.8000000000000007</c:v>
                </c:pt>
                <c:pt idx="7">
                  <c:v>8.5</c:v>
                </c:pt>
                <c:pt idx="8">
                  <c:v>7.8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1-4CED-A3E2-0D18743B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0048"/>
        <c:axId val="998668992"/>
      </c:lineChart>
      <c:catAx>
        <c:axId val="14725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98651712"/>
        <c:crosses val="autoZero"/>
        <c:auto val="1"/>
        <c:lblAlgn val="ctr"/>
        <c:lblOffset val="100"/>
        <c:noMultiLvlLbl val="0"/>
      </c:catAx>
      <c:valAx>
        <c:axId val="998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5152"/>
        <c:crosses val="autoZero"/>
        <c:crossBetween val="between"/>
      </c:valAx>
      <c:valAx>
        <c:axId val="998668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2590048"/>
        <c:crosses val="max"/>
        <c:crossBetween val="between"/>
      </c:valAx>
      <c:catAx>
        <c:axId val="147259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0.79258</cdr:x>
      <cdr:y>0.89617</cdr:y>
    </cdr:from>
    <cdr:to>
      <cdr:x>0.86976</cdr:x>
      <cdr:y>0.99989</cdr:y>
    </cdr:to>
    <cdr:sp macro="" textlink="">
      <cdr:nvSpPr>
        <cdr:cNvPr id="4" name="Rektangel 3">
          <a:extLst xmlns:a="http://schemas.openxmlformats.org/drawingml/2006/main">
            <a:ext uri="{FF2B5EF4-FFF2-40B4-BE49-F238E27FC236}">
              <a16:creationId xmlns:a16="http://schemas.microsoft.com/office/drawing/2014/main" id="{A68DEBF5-A638-9341-0E77-C49878D01516}"/>
            </a:ext>
          </a:extLst>
        </cdr:cNvPr>
        <cdr:cNvSpPr/>
      </cdr:nvSpPr>
      <cdr:spPr>
        <a:xfrm xmlns:a="http://schemas.openxmlformats.org/drawingml/2006/main">
          <a:off x="6686174" y="2925002"/>
          <a:ext cx="6511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rPr>
            <a:t>9 </a:t>
          </a:r>
          <a:r>
            <a:rPr lang="nb-NO" sz="1600" b="1" cap="none" spc="0" dirty="0" err="1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rPr>
            <a:t>mill</a:t>
          </a:r>
          <a:endParaRPr lang="nb-NO" sz="1600" b="1" cap="none" spc="0" dirty="0">
            <a:ln w="22225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3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0.78327</cdr:x>
      <cdr:y>0.89617</cdr:y>
    </cdr:from>
    <cdr:to>
      <cdr:x>0.87908</cdr:x>
      <cdr:y>0.99989</cdr:y>
    </cdr:to>
    <cdr:sp macro="" textlink="">
      <cdr:nvSpPr>
        <cdr:cNvPr id="4" name="Rektangel 3">
          <a:extLst xmlns:a="http://schemas.openxmlformats.org/drawingml/2006/main">
            <a:ext uri="{FF2B5EF4-FFF2-40B4-BE49-F238E27FC236}">
              <a16:creationId xmlns:a16="http://schemas.microsoft.com/office/drawing/2014/main" id="{A68DEBF5-A638-9341-0E77-C49878D01516}"/>
            </a:ext>
          </a:extLst>
        </cdr:cNvPr>
        <cdr:cNvSpPr/>
      </cdr:nvSpPr>
      <cdr:spPr>
        <a:xfrm xmlns:a="http://schemas.openxmlformats.org/drawingml/2006/main">
          <a:off x="6607627" y="2925002"/>
          <a:ext cx="8082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rPr>
            <a:t>1,5 </a:t>
          </a:r>
          <a:r>
            <a:rPr lang="nb-NO" sz="1600" b="1" cap="none" spc="0" dirty="0" err="1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rPr>
            <a:t>mill</a:t>
          </a:r>
          <a:endParaRPr lang="nb-NO" sz="1600" b="1" cap="none" spc="0" dirty="0">
            <a:ln w="22225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3">
                <a:lumMod val="75000"/>
              </a:schemeClr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E3D7C0CD-9AA4-443C-9774-839F56AC4E56}" type="datetimeFigureOut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C644F36A-3D08-4035-BE21-CDE1EB878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0565E2E-F69B-4924-9AE5-6931B7D18CEF}" type="datetimeFigureOut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97F46F12-14C7-4F61-B0F6-037DBE3B6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4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42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99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87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Helhetlig planlegging. Samsvar mellom kommuneplan og økonomiplan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422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70 færre </a:t>
            </a:r>
            <a:r>
              <a:rPr lang="nb-NO" dirty="0" err="1"/>
              <a:t>ca</a:t>
            </a:r>
            <a:r>
              <a:rPr lang="nb-NO" dirty="0"/>
              <a:t> 5 </a:t>
            </a:r>
            <a:r>
              <a:rPr lang="nb-NO" dirty="0" err="1"/>
              <a:t>mill</a:t>
            </a:r>
            <a:r>
              <a:rPr lang="nb-NO" dirty="0"/>
              <a:t>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36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51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43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 noe om hva vi mener på hver av disse</a:t>
            </a:r>
          </a:p>
          <a:p>
            <a:r>
              <a:rPr lang="nb-NO" dirty="0"/>
              <a:t>356 til 206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5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67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46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02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15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942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628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70 færre </a:t>
            </a:r>
            <a:r>
              <a:rPr lang="nb-NO" dirty="0" err="1"/>
              <a:t>ca</a:t>
            </a:r>
            <a:r>
              <a:rPr lang="nb-NO" dirty="0"/>
              <a:t> 5 </a:t>
            </a:r>
            <a:r>
              <a:rPr lang="nb-NO" dirty="0" err="1"/>
              <a:t>mill</a:t>
            </a:r>
            <a:r>
              <a:rPr lang="nb-NO" dirty="0"/>
              <a:t>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4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283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58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83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935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Eldrebølgen er en global, nasjonal og </a:t>
            </a:r>
            <a:r>
              <a:rPr lang="nb-NO" dirty="0" err="1"/>
              <a:t>lokAL</a:t>
            </a:r>
            <a:r>
              <a:rPr lang="nb-NO" baseline="0" dirty="0"/>
              <a:t> bølge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19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4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0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Tidligere øk plan saldert med </a:t>
            </a:r>
            <a:r>
              <a:rPr lang="nb-NO" dirty="0" err="1"/>
              <a:t>uspess</a:t>
            </a:r>
            <a:r>
              <a:rPr lang="nb-NO" dirty="0"/>
              <a:t> kutt. Disse skulle tas ned som følge av omstilling. Det har ikke skjedd. Vedtak i FSK/bolyst</a:t>
            </a:r>
          </a:p>
          <a:p>
            <a:r>
              <a:rPr lang="nb-NO" dirty="0"/>
              <a:t>Vi har tatt bort de </a:t>
            </a:r>
            <a:r>
              <a:rPr lang="nb-NO" dirty="0" err="1"/>
              <a:t>uspess</a:t>
            </a:r>
            <a:r>
              <a:rPr lang="nb-NO" dirty="0"/>
              <a:t> kutt </a:t>
            </a:r>
            <a:r>
              <a:rPr lang="nb-NO" dirty="0" err="1"/>
              <a:t>jf</a:t>
            </a:r>
            <a:r>
              <a:rPr lang="nb-NO" dirty="0"/>
              <a:t> k. loven</a:t>
            </a:r>
          </a:p>
          <a:p>
            <a:r>
              <a:rPr lang="nb-NO" dirty="0"/>
              <a:t>Vi har derfor brukt av fond, i påvente av vedtak om omstilling.</a:t>
            </a:r>
          </a:p>
          <a:p>
            <a:r>
              <a:rPr lang="nb-NO" dirty="0"/>
              <a:t>Har også ført til at kommunestyrets vedtak om innføring av måltall ikke er innbakt i det øk opplegget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250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005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837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410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32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592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090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163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Tidligere øk plan saldert med </a:t>
            </a:r>
            <a:r>
              <a:rPr lang="nb-NO" dirty="0" err="1"/>
              <a:t>uspess</a:t>
            </a:r>
            <a:r>
              <a:rPr lang="nb-NO" dirty="0"/>
              <a:t> kutt. Disse skulle tas ned som følge av omstilling. Det har ikke skjedd. Vedtak i FSK/bolyst</a:t>
            </a:r>
          </a:p>
          <a:p>
            <a:r>
              <a:rPr lang="nb-NO" dirty="0"/>
              <a:t>Vi har tatt bort de </a:t>
            </a:r>
            <a:r>
              <a:rPr lang="nb-NO" dirty="0" err="1"/>
              <a:t>uspess</a:t>
            </a:r>
            <a:r>
              <a:rPr lang="nb-NO" dirty="0"/>
              <a:t> kutt </a:t>
            </a:r>
            <a:r>
              <a:rPr lang="nb-NO" dirty="0" err="1"/>
              <a:t>jf</a:t>
            </a:r>
            <a:r>
              <a:rPr lang="nb-NO" dirty="0"/>
              <a:t> k. loven</a:t>
            </a:r>
          </a:p>
          <a:p>
            <a:r>
              <a:rPr lang="nb-NO" dirty="0"/>
              <a:t>Vi har derfor brukt av fond, i påvente av vedtak om omstilling.</a:t>
            </a:r>
          </a:p>
          <a:p>
            <a:r>
              <a:rPr lang="nb-NO" dirty="0"/>
              <a:t>Har også ført til at kommunestyrets vedtak om innføring av måltall ikke er innbakt i det øk opplegget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799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54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174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439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161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938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9557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38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4580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961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9034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564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59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65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117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8283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9906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90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05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Regjeringen Solbergs budsjett…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5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9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FBCF-6102-49C5-B917-E5EC72EFD67A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2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1728-AFB9-473F-861F-CBF7A00E1D93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3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843560"/>
            <a:ext cx="2057400" cy="375106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7E99678-07B7-4B6D-8AAD-538F59EC8CB6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446512" y="4731991"/>
            <a:ext cx="2133600" cy="273844"/>
          </a:xfrm>
        </p:spPr>
        <p:txBody>
          <a:bodyPr/>
          <a:lstStyle/>
          <a:p>
            <a:fld id="{11B67B22-56F8-4710-B67B-506799FFE697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4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E33-8D9B-4988-874D-927350EE225B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9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4BB4-E214-4648-84FC-3BA92E4E098E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6FF5-1DC1-43DE-9BC5-1F47D601A224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021-648F-4230-9A0B-C812492CD9E9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1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FA-A730-4A54-AECF-B8E5AB093D10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2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3805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F24F-F1D2-44B1-AACF-FFAB0F3268CF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8D88-3DD5-4165-9ACF-4E7B43FAAB10}" type="datetime4">
              <a:rPr lang="nb-NO" smtClean="0"/>
              <a:t>7.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Budsjettkonferanse 19. september 2018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0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72362"/>
            <a:ext cx="69231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29613"/>
            <a:ext cx="8435280" cy="326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19872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2E90042-F43B-4846-8E82-3D62A71A8D41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9552" y="4728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/>
              <a:t>Budsjettkonferanse 19. september 2018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42856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4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spcBef>
          <a:spcPct val="20000"/>
        </a:spcBef>
        <a:buFont typeface="PF Square Sans Pro Medium" pitchFamily="50" charset="0"/>
        <a:buChar char="●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9512" y="558584"/>
            <a:ext cx="8712968" cy="1404154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>
                <a:solidFill>
                  <a:srgbClr val="996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600" b="1" dirty="0">
                <a:solidFill>
                  <a:srgbClr val="996308"/>
                </a:solidFill>
              </a:rPr>
              <a:t>Kommunestyret</a:t>
            </a:r>
            <a:br>
              <a:rPr lang="nb-NO" sz="3600" b="1" dirty="0">
                <a:solidFill>
                  <a:srgbClr val="996308"/>
                </a:solidFill>
              </a:rPr>
            </a:br>
            <a:r>
              <a:rPr lang="nb-NO" sz="3600" b="1" dirty="0">
                <a:solidFill>
                  <a:srgbClr val="996308"/>
                </a:solidFill>
              </a:rPr>
              <a:t>2. november 2023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247714"/>
            <a:ext cx="7704856" cy="1314450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nb-NO" b="1" dirty="0"/>
          </a:p>
          <a:p>
            <a:r>
              <a:rPr lang="nb-NO" b="1" dirty="0"/>
              <a:t> 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67544" y="4731991"/>
            <a:ext cx="8352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Besøksadresse: Strandgata 52  |  Rådhuset</a:t>
            </a:r>
            <a:r>
              <a:rPr lang="nb-NO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8805 </a:t>
            </a:r>
            <a:r>
              <a:rPr lang="nb-NO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Sandnessjøen  |  Tlf. 75 07 50 00  |  www.alstahaug.kommune.no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6A1A02-4DCD-F5EF-6FDE-A12F2EE32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563638"/>
            <a:ext cx="4968552" cy="27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C021F7-5FA4-C677-15E1-F80083FF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Utgifter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17D85-EBCE-F55F-FF13-678BDAA9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Lønnsutgifter</a:t>
            </a:r>
          </a:p>
          <a:p>
            <a:pPr marL="0" indent="0">
              <a:buNone/>
            </a:pPr>
            <a:r>
              <a:rPr lang="nb-NO" dirty="0"/>
              <a:t>Sosiale utgifter </a:t>
            </a:r>
          </a:p>
          <a:p>
            <a:pPr marL="0" indent="0">
              <a:buNone/>
            </a:pPr>
            <a:r>
              <a:rPr lang="nb-NO" dirty="0"/>
              <a:t>Kjøp av varer og tjenester</a:t>
            </a:r>
          </a:p>
          <a:p>
            <a:pPr marL="0" indent="0">
              <a:buNone/>
            </a:pPr>
            <a:r>
              <a:rPr lang="nb-NO" sz="2400" dirty="0"/>
              <a:t>Overføringer og tilskudd til andre </a:t>
            </a:r>
          </a:p>
          <a:p>
            <a:pPr marL="0" indent="0">
              <a:buNone/>
            </a:pPr>
            <a:r>
              <a:rPr lang="nb-NO" dirty="0"/>
              <a:t>Avskrivninger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1CA6BE-C63E-337A-1CD2-E1520B040B78}"/>
              </a:ext>
            </a:extLst>
          </p:cNvPr>
          <p:cNvSpPr/>
          <p:nvPr/>
        </p:nvSpPr>
        <p:spPr>
          <a:xfrm>
            <a:off x="3032797" y="1329612"/>
            <a:ext cx="1539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455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BCCC9E-33D1-7F89-514D-45673187C80D}"/>
              </a:ext>
            </a:extLst>
          </p:cNvPr>
          <p:cNvSpPr/>
          <p:nvPr/>
        </p:nvSpPr>
        <p:spPr>
          <a:xfrm>
            <a:off x="3350172" y="1851670"/>
            <a:ext cx="1330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83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6132E22-4266-BB06-8DB5-0CAFD5E5ACE1}"/>
              </a:ext>
            </a:extLst>
          </p:cNvPr>
          <p:cNvSpPr/>
          <p:nvPr/>
        </p:nvSpPr>
        <p:spPr>
          <a:xfrm>
            <a:off x="5247529" y="2345530"/>
            <a:ext cx="1539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254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BFC61D7-9FA3-DE9E-453F-26453F89E21E}"/>
              </a:ext>
            </a:extLst>
          </p:cNvPr>
          <p:cNvSpPr/>
          <p:nvPr/>
        </p:nvSpPr>
        <p:spPr>
          <a:xfrm>
            <a:off x="5796136" y="2814324"/>
            <a:ext cx="1330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38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29C2EEE-6F0F-A593-7B36-4D6DD9ED7128}"/>
              </a:ext>
            </a:extLst>
          </p:cNvPr>
          <p:cNvSpPr/>
          <p:nvPr/>
        </p:nvSpPr>
        <p:spPr>
          <a:xfrm>
            <a:off x="3211909" y="3283119"/>
            <a:ext cx="1330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47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774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u="sng" dirty="0"/>
              <a:t>Lønns- og prisvekst 2024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Lønnsvekst 4,9 %  </a:t>
            </a:r>
          </a:p>
          <a:p>
            <a:r>
              <a:rPr lang="nb-NO" dirty="0"/>
              <a:t>Prisvekst 3,8 %  </a:t>
            </a:r>
          </a:p>
          <a:p>
            <a:r>
              <a:rPr lang="nb-NO" dirty="0" err="1"/>
              <a:t>Deflator</a:t>
            </a:r>
            <a:r>
              <a:rPr lang="nb-NO" dirty="0"/>
              <a:t> 4,3%</a:t>
            </a:r>
          </a:p>
        </p:txBody>
      </p:sp>
    </p:spTree>
    <p:extLst>
      <p:ext uri="{BB962C8B-B14F-4D97-AF65-F5344CB8AC3E}">
        <p14:creationId xmlns:p14="http://schemas.microsoft.com/office/powerpoint/2010/main" val="314123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923112" cy="1062118"/>
          </a:xfrm>
        </p:spPr>
        <p:txBody>
          <a:bodyPr>
            <a:normAutofit fontScale="90000"/>
          </a:bodyPr>
          <a:lstStyle/>
          <a:p>
            <a:br>
              <a:rPr lang="nb-NO" b="1" dirty="0">
                <a:cs typeface="Arial" panose="020B0604020202020204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15566"/>
            <a:ext cx="8435280" cy="3816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cs typeface="Arial" panose="020B0604020202020204" pitchFamily="34" charset="0"/>
              </a:rPr>
              <a:t>Hvordan skape handlingsrom og forutsigbare tjenester over tid? </a:t>
            </a:r>
          </a:p>
          <a:p>
            <a:pPr marL="0" indent="0">
              <a:buNone/>
            </a:pPr>
            <a:endParaRPr lang="nb-NO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cs typeface="Arial" panose="020B0604020202020204" pitchFamily="34" charset="0"/>
              </a:rPr>
              <a:t>	- 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Prioritere der utfordringene er størst</a:t>
            </a:r>
          </a:p>
          <a:p>
            <a:pPr marL="0" indent="0">
              <a:buNone/>
            </a:pPr>
            <a:endParaRPr lang="nb-NO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  - Begrense belastning i driftsbudsjett som følge 	  av gjeld</a:t>
            </a:r>
          </a:p>
          <a:p>
            <a:pPr marL="0" indent="0">
              <a:buNone/>
            </a:pPr>
            <a:endParaRPr lang="nb-NO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	- Budsjettere uten bruk av fond</a:t>
            </a:r>
            <a:br>
              <a:rPr lang="nb-NO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nb-NO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65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Økonomisk status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320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89A8E5-3245-66D6-21D8-94600F75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Budsjett-avvik enhetene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69BC308-0C44-B779-E211-9017787701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83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80363A-7AE4-9C1F-B552-9D8CB777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Inntekts- og </a:t>
            </a:r>
            <a:r>
              <a:rPr lang="nb-NO" dirty="0" err="1"/>
              <a:t>utgiftsutvikling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1D83178-C095-8F21-62A8-CE108A280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87487"/>
              </p:ext>
            </p:extLst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28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u="sng" dirty="0"/>
              <a:t>Forbedret økonomisk utgangspunkt de siste par årene</a:t>
            </a:r>
            <a:br>
              <a:rPr lang="nb-NO" b="1" u="sng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Netto driftsresultat</a:t>
            </a:r>
          </a:p>
          <a:p>
            <a:r>
              <a:rPr lang="nb-NO" dirty="0"/>
              <a:t>Netto lånegjeld </a:t>
            </a:r>
          </a:p>
          <a:p>
            <a:r>
              <a:rPr lang="nb-NO" dirty="0"/>
              <a:t>Disposisjonsfond</a:t>
            </a:r>
          </a:p>
          <a:p>
            <a:r>
              <a:rPr lang="nb-NO" dirty="0"/>
              <a:t>165.plass på kommunebarometeret (160 i fjor)</a:t>
            </a:r>
          </a:p>
          <a:p>
            <a:pPr marL="0" indent="0">
              <a:buNone/>
            </a:pPr>
            <a:endParaRPr lang="nb-NO" b="1" u="sng" dirty="0"/>
          </a:p>
        </p:txBody>
      </p:sp>
    </p:spTree>
    <p:extLst>
      <p:ext uri="{BB962C8B-B14F-4D97-AF65-F5344CB8AC3E}">
        <p14:creationId xmlns:p14="http://schemas.microsoft.com/office/powerpoint/2010/main" val="240288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171976-153C-0D49-AD04-970F7D5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Netto driftsresultat i % av driftsinntektene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2308A9E-2923-D4D1-879A-18E81F1C6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58368"/>
              </p:ext>
            </p:extLst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CACCD75-3677-F775-0525-9CE79AEF5A37}"/>
              </a:ext>
            </a:extLst>
          </p:cNvPr>
          <p:cNvSpPr/>
          <p:nvPr/>
        </p:nvSpPr>
        <p:spPr>
          <a:xfrm>
            <a:off x="6084168" y="1707654"/>
            <a:ext cx="2602632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4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FDB72-2C6B-7BC5-9D0D-CCBDCBCE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Netto lånegjeld i % av driftsinntekter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9C348D8-5CEB-4304-E97F-13DC9B4A0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40845"/>
              </p:ext>
            </p:extLst>
          </p:nvPr>
        </p:nvGraphicFramePr>
        <p:xfrm>
          <a:off x="431801" y="1275606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81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55462D-6F23-34C4-E9DA-75050ECA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600" dirty="0"/>
              <a:t>Disposisjonsfond i % av driftsinntektene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B11E246-315E-1BFC-F28C-9EFD587FB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97277"/>
              </p:ext>
            </p:extLst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il: ned 2">
            <a:extLst>
              <a:ext uri="{FF2B5EF4-FFF2-40B4-BE49-F238E27FC236}">
                <a16:creationId xmlns:a16="http://schemas.microsoft.com/office/drawing/2014/main" id="{CC882628-EDB7-59DA-E45A-3676E1CC1434}"/>
              </a:ext>
            </a:extLst>
          </p:cNvPr>
          <p:cNvSpPr/>
          <p:nvPr/>
        </p:nvSpPr>
        <p:spPr>
          <a:xfrm>
            <a:off x="8172400" y="1707654"/>
            <a:ext cx="288032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76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7C785-C646-193F-DEEE-902FD52D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Budsjettprosessen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F348C76-D355-73B6-6DF9-F9AF78FEE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86971"/>
              </p:ext>
            </p:extLst>
          </p:nvPr>
        </p:nvGraphicFramePr>
        <p:xfrm>
          <a:off x="1527372" y="1176020"/>
          <a:ext cx="6501013" cy="369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24">
                  <a:extLst>
                    <a:ext uri="{9D8B030D-6E8A-4147-A177-3AD203B41FA5}">
                      <a16:colId xmlns:a16="http://schemas.microsoft.com/office/drawing/2014/main" val="1862001158"/>
                    </a:ext>
                  </a:extLst>
                </a:gridCol>
                <a:gridCol w="2813469">
                  <a:extLst>
                    <a:ext uri="{9D8B030D-6E8A-4147-A177-3AD203B41FA5}">
                      <a16:colId xmlns:a16="http://schemas.microsoft.com/office/drawing/2014/main" val="3111300505"/>
                    </a:ext>
                  </a:extLst>
                </a:gridCol>
                <a:gridCol w="1692925">
                  <a:extLst>
                    <a:ext uri="{9D8B030D-6E8A-4147-A177-3AD203B41FA5}">
                      <a16:colId xmlns:a16="http://schemas.microsoft.com/office/drawing/2014/main" val="444796389"/>
                    </a:ext>
                  </a:extLst>
                </a:gridCol>
                <a:gridCol w="1686295">
                  <a:extLst>
                    <a:ext uri="{9D8B030D-6E8A-4147-A177-3AD203B41FA5}">
                      <a16:colId xmlns:a16="http://schemas.microsoft.com/office/drawing/2014/main" val="3530742832"/>
                    </a:ext>
                  </a:extLst>
                </a:gridCol>
              </a:tblGrid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Nr.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Aktivitet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Ansvarlig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Frist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419872768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Budsjettkonferanse med formannskapet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Kommunedirektør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15.06.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221510074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2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Prosess/ rammer budsjett ØP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Formannskapet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15.06.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353366540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3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Prosess/ rammer budsjett ØP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Kommunestyret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22.06.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123736240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4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Budsjettrundskriv sendes ut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Økonomisjef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24.08.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303222854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5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Opplæring Framsikt kommunalsjefer, enhetsledere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Framsikt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04.09.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706442756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6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Frist utarbeidelse av konsekvensjustert årsbudsjett samt økonomiplan.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Kommunalsjefer/ enhetsledere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22.09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4097957560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7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Ferdigstillelse av konsekvensjustert budsjett + økonomiplan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Kommunedirektør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September-oktober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3090189438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8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solidFill>
                            <a:srgbClr val="C00000"/>
                          </a:solidFill>
                          <a:effectLst/>
                        </a:rPr>
                        <a:t>Kommunestyrets budsjettkonferanse. Framlegging av budsjettgrunnlag.</a:t>
                      </a:r>
                      <a:endParaRPr lang="nb-NO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solidFill>
                            <a:srgbClr val="C00000"/>
                          </a:solidFill>
                          <a:effectLst/>
                        </a:rPr>
                        <a:t>Kommunestyret</a:t>
                      </a:r>
                      <a:endParaRPr lang="nb-NO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solidFill>
                            <a:srgbClr val="C00000"/>
                          </a:solidFill>
                          <a:effectLst/>
                        </a:rPr>
                        <a:t>01.11. /02.11. </a:t>
                      </a:r>
                      <a:endParaRPr lang="nb-NO" sz="1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481264791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8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Politikeropplæring Framsikt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Framsikt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Uke 45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4012642461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9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Formannskapets arbeidsmøter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Formannskapet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November 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3015034280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10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Endelig innstilling til årsbudsjett og økonomiplan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Formannskapet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29.11.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88438605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11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Utlegging til alminnelig ettersyn 2 uker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Formannskapet 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Desember 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1075314924"/>
                  </a:ext>
                </a:extLst>
              </a:tr>
              <a:tr h="16264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12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Kommunestyrets sluttbehandling</a:t>
                      </a:r>
                      <a:endParaRPr lang="nb-NO" sz="1900">
                        <a:solidFill>
                          <a:srgbClr val="FA8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Kommunestyret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nb-NO" sz="900" dirty="0">
                          <a:effectLst/>
                        </a:rPr>
                        <a:t>13.12. 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8" marR="58968" marT="0" marB="0"/>
                </a:tc>
                <a:extLst>
                  <a:ext uri="{0D108BD9-81ED-4DB2-BD59-A6C34878D82A}">
                    <a16:rowId xmlns:a16="http://schemas.microsoft.com/office/drawing/2014/main" val="230567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62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04961-E4B0-81AA-7882-D5E371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7AD511D-979B-03C7-D11D-8EC262092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994489"/>
              </p:ext>
            </p:extLst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296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 2023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Styrer mot balanse  med noe mindre bruk av fond enn opprinnelig planlagt– ref. siste budsjettoppfølgingsrapport.</a:t>
            </a:r>
          </a:p>
        </p:txBody>
      </p:sp>
    </p:spTree>
    <p:extLst>
      <p:ext uri="{BB962C8B-B14F-4D97-AF65-F5344CB8AC3E}">
        <p14:creationId xmlns:p14="http://schemas.microsoft.com/office/powerpoint/2010/main" val="102348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Befolkningsutvikling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571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Befolkningsutvikling-siste 10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Befolkningsvekst - 10 personer </a:t>
            </a:r>
          </a:p>
          <a:p>
            <a:pPr lvl="0"/>
            <a:r>
              <a:rPr lang="nb-NO" dirty="0"/>
              <a:t>Innenlandsk netto inn- og utflytting  -934</a:t>
            </a:r>
          </a:p>
          <a:p>
            <a:pPr lvl="0"/>
            <a:r>
              <a:rPr lang="nb-NO" dirty="0"/>
              <a:t>Utenlandsk netto inn- og utflytting     900</a:t>
            </a:r>
          </a:p>
          <a:p>
            <a:pPr lvl="0"/>
            <a:r>
              <a:rPr lang="nb-NO" dirty="0"/>
              <a:t>Fødselsoverskudd 44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71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16D34-7146-2CE9-0F31-143EFF6E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ØP-perioden, </a:t>
            </a:r>
            <a:r>
              <a:rPr lang="nb-NO" sz="1400" dirty="0"/>
              <a:t>framskrivning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02AA5C1-5125-FA0E-A547-F822D811C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49289"/>
              </p:ext>
            </p:extLst>
          </p:nvPr>
        </p:nvGraphicFramePr>
        <p:xfrm>
          <a:off x="611560" y="1329612"/>
          <a:ext cx="7848869" cy="275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433">
                  <a:extLst>
                    <a:ext uri="{9D8B030D-6E8A-4147-A177-3AD203B41FA5}">
                      <a16:colId xmlns:a16="http://schemas.microsoft.com/office/drawing/2014/main" val="2023060821"/>
                    </a:ext>
                  </a:extLst>
                </a:gridCol>
                <a:gridCol w="1569433">
                  <a:extLst>
                    <a:ext uri="{9D8B030D-6E8A-4147-A177-3AD203B41FA5}">
                      <a16:colId xmlns:a16="http://schemas.microsoft.com/office/drawing/2014/main" val="1883037438"/>
                    </a:ext>
                  </a:extLst>
                </a:gridCol>
                <a:gridCol w="1569433">
                  <a:extLst>
                    <a:ext uri="{9D8B030D-6E8A-4147-A177-3AD203B41FA5}">
                      <a16:colId xmlns:a16="http://schemas.microsoft.com/office/drawing/2014/main" val="4270640489"/>
                    </a:ext>
                  </a:extLst>
                </a:gridCol>
                <a:gridCol w="1570285">
                  <a:extLst>
                    <a:ext uri="{9D8B030D-6E8A-4147-A177-3AD203B41FA5}">
                      <a16:colId xmlns:a16="http://schemas.microsoft.com/office/drawing/2014/main" val="4062925616"/>
                    </a:ext>
                  </a:extLst>
                </a:gridCol>
                <a:gridCol w="1570285">
                  <a:extLst>
                    <a:ext uri="{9D8B030D-6E8A-4147-A177-3AD203B41FA5}">
                      <a16:colId xmlns:a16="http://schemas.microsoft.com/office/drawing/2014/main" val="3900120444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2023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2024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2025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2026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721419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0-1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123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138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138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138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112806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2-5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297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288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288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280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591816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6-15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0070C0"/>
                          </a:solidFill>
                          <a:effectLst/>
                        </a:rPr>
                        <a:t>817</a:t>
                      </a:r>
                      <a:endParaRPr lang="nb-NO" sz="16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0070C0"/>
                          </a:solidFill>
                          <a:effectLst/>
                        </a:rPr>
                        <a:t>808</a:t>
                      </a:r>
                      <a:endParaRPr lang="nb-NO" sz="16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0070C0"/>
                          </a:solidFill>
                          <a:effectLst/>
                        </a:rPr>
                        <a:t>805</a:t>
                      </a:r>
                      <a:endParaRPr lang="nb-NO" sz="16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0070C0"/>
                          </a:solidFill>
                          <a:effectLst/>
                        </a:rPr>
                        <a:t>806</a:t>
                      </a:r>
                      <a:endParaRPr lang="nb-NO" sz="16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766635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16-22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584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552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547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528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567813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23-66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4088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4031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3988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3977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23662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67-79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1104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1117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1115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1115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186475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80-89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C00000"/>
                          </a:solidFill>
                          <a:effectLst/>
                        </a:rPr>
                        <a:t>331</a:t>
                      </a:r>
                      <a:endParaRPr lang="nb-NO" sz="1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C00000"/>
                          </a:solidFill>
                          <a:effectLst/>
                        </a:rPr>
                        <a:t>335</a:t>
                      </a:r>
                      <a:endParaRPr lang="nb-NO" sz="1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C00000"/>
                          </a:solidFill>
                          <a:effectLst/>
                        </a:rPr>
                        <a:t>374</a:t>
                      </a:r>
                      <a:endParaRPr lang="nb-NO" sz="1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b="1" kern="100" dirty="0">
                          <a:solidFill>
                            <a:srgbClr val="C00000"/>
                          </a:solidFill>
                          <a:effectLst/>
                        </a:rPr>
                        <a:t>400</a:t>
                      </a:r>
                      <a:endParaRPr lang="nb-NO" sz="1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108103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90+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70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72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>
                          <a:effectLst/>
                        </a:rPr>
                        <a:t>69</a:t>
                      </a:r>
                      <a:endParaRPr lang="nb-NO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100" dirty="0">
                          <a:effectLst/>
                        </a:rPr>
                        <a:t>68</a:t>
                      </a:r>
                      <a:endParaRPr lang="nb-NO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736614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 dirty="0">
                          <a:effectLst/>
                        </a:rPr>
                        <a:t>Sum</a:t>
                      </a:r>
                      <a:endParaRPr lang="nb-N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C00000"/>
                          </a:solidFill>
                          <a:effectLst/>
                        </a:rPr>
                        <a:t>7414</a:t>
                      </a:r>
                      <a:endParaRPr lang="nb-NO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C00000"/>
                          </a:solidFill>
                          <a:effectLst/>
                        </a:rPr>
                        <a:t>7341 </a:t>
                      </a:r>
                      <a:endParaRPr lang="nb-NO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C00000"/>
                          </a:solidFill>
                          <a:effectLst/>
                        </a:rPr>
                        <a:t>7324</a:t>
                      </a:r>
                      <a:endParaRPr lang="nb-NO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 dirty="0">
                          <a:solidFill>
                            <a:srgbClr val="C00000"/>
                          </a:solidFill>
                          <a:effectLst/>
                        </a:rPr>
                        <a:t>7312</a:t>
                      </a:r>
                      <a:endParaRPr lang="nb-NO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61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84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7C6F5-BCFE-1547-FF5A-EB9AF081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34E9D16-A3EE-966F-5779-30AA59F3F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08" y="1330325"/>
            <a:ext cx="6533958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269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B140BAF-B186-9C96-FB1E-41082FDA94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5997394"/>
              </p:ext>
            </p:extLst>
          </p:nvPr>
        </p:nvGraphicFramePr>
        <p:xfrm>
          <a:off x="4648200" y="699542"/>
          <a:ext cx="4172272" cy="389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1EE08E9B-B4A7-A142-0122-AFD37DDDC7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6529024"/>
              </p:ext>
            </p:extLst>
          </p:nvPr>
        </p:nvGraphicFramePr>
        <p:xfrm>
          <a:off x="395536" y="771550"/>
          <a:ext cx="4100264" cy="38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551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92C81F-998D-328A-1DCE-5E6E0E44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BC8BD4A-9DE2-513D-6006-643401E08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526" y="36892"/>
            <a:ext cx="5346594" cy="5069717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33C49-D5AA-8314-2412-BA253110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0D58712-A108-7C24-F5D8-D6743EE2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27060"/>
              </p:ext>
            </p:extLst>
          </p:nvPr>
        </p:nvGraphicFramePr>
        <p:xfrm>
          <a:off x="6084168" y="3419857"/>
          <a:ext cx="2385639" cy="1406643"/>
        </p:xfrm>
        <a:graphic>
          <a:graphicData uri="http://schemas.openxmlformats.org/drawingml/2006/table">
            <a:tbl>
              <a:tblPr firstRow="1" firstCol="1" bandRow="1"/>
              <a:tblGrid>
                <a:gridCol w="315799">
                  <a:extLst>
                    <a:ext uri="{9D8B030D-6E8A-4147-A177-3AD203B41FA5}">
                      <a16:colId xmlns:a16="http://schemas.microsoft.com/office/drawing/2014/main" val="4248806789"/>
                    </a:ext>
                  </a:extLst>
                </a:gridCol>
                <a:gridCol w="848546">
                  <a:extLst>
                    <a:ext uri="{9D8B030D-6E8A-4147-A177-3AD203B41FA5}">
                      <a16:colId xmlns:a16="http://schemas.microsoft.com/office/drawing/2014/main" val="3544683395"/>
                    </a:ext>
                  </a:extLst>
                </a:gridCol>
                <a:gridCol w="407098">
                  <a:extLst>
                    <a:ext uri="{9D8B030D-6E8A-4147-A177-3AD203B41FA5}">
                      <a16:colId xmlns:a16="http://schemas.microsoft.com/office/drawing/2014/main" val="62791692"/>
                    </a:ext>
                  </a:extLst>
                </a:gridCol>
                <a:gridCol w="407098">
                  <a:extLst>
                    <a:ext uri="{9D8B030D-6E8A-4147-A177-3AD203B41FA5}">
                      <a16:colId xmlns:a16="http://schemas.microsoft.com/office/drawing/2014/main" val="2355480256"/>
                    </a:ext>
                  </a:extLst>
                </a:gridCol>
                <a:gridCol w="407098">
                  <a:extLst>
                    <a:ext uri="{9D8B030D-6E8A-4147-A177-3AD203B41FA5}">
                      <a16:colId xmlns:a16="http://schemas.microsoft.com/office/drawing/2014/main" val="2028992704"/>
                    </a:ext>
                  </a:extLst>
                </a:gridCol>
              </a:tblGrid>
              <a:tr h="46888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13276"/>
                  </a:ext>
                </a:extLst>
              </a:tr>
              <a:tr h="46888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09775"/>
                  </a:ext>
                </a:extLst>
              </a:tr>
              <a:tr h="468881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814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817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791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776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745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40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02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SSB juni 2020, </a:t>
            </a:r>
            <a:r>
              <a:rPr lang="nb-NO" b="1" dirty="0"/>
              <a:t>ANDEL 80 ÅR OG ELDRE</a:t>
            </a:r>
            <a:r>
              <a:rPr lang="nb-NO" dirty="0"/>
              <a:t> </a:t>
            </a:r>
            <a:r>
              <a:rPr lang="nb-NO" b="1" dirty="0"/>
              <a:t>i Alstahaug kommune</a:t>
            </a:r>
            <a:r>
              <a:rPr lang="nb-NO" dirty="0"/>
              <a:t>: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1" y="1648225"/>
          <a:ext cx="7211144" cy="3155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641">
                  <a:extLst>
                    <a:ext uri="{9D8B030D-6E8A-4147-A177-3AD203B41FA5}">
                      <a16:colId xmlns:a16="http://schemas.microsoft.com/office/drawing/2014/main" val="926783257"/>
                    </a:ext>
                  </a:extLst>
                </a:gridCol>
                <a:gridCol w="2105547">
                  <a:extLst>
                    <a:ext uri="{9D8B030D-6E8A-4147-A177-3AD203B41FA5}">
                      <a16:colId xmlns:a16="http://schemas.microsoft.com/office/drawing/2014/main" val="3922635529"/>
                    </a:ext>
                  </a:extLst>
                </a:gridCol>
                <a:gridCol w="2192162">
                  <a:extLst>
                    <a:ext uri="{9D8B030D-6E8A-4147-A177-3AD203B41FA5}">
                      <a16:colId xmlns:a16="http://schemas.microsoft.com/office/drawing/2014/main" val="569775769"/>
                    </a:ext>
                  </a:extLst>
                </a:gridCol>
                <a:gridCol w="2252794">
                  <a:extLst>
                    <a:ext uri="{9D8B030D-6E8A-4147-A177-3AD203B41FA5}">
                      <a16:colId xmlns:a16="http://schemas.microsoft.com/office/drawing/2014/main" val="2363044874"/>
                    </a:ext>
                  </a:extLst>
                </a:gridCol>
              </a:tblGrid>
              <a:tr h="173230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dirty="0">
                          <a:effectLst/>
                        </a:rPr>
                        <a:t>Antall eldre over 80 år, Alstahaug</a:t>
                      </a:r>
                      <a:endParaRPr lang="nb-NO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>
                          <a:effectLst/>
                        </a:rPr>
                        <a:t>Prosent av den totale befolkningen, Alstahaug</a:t>
                      </a:r>
                      <a:endParaRPr lang="nb-NO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>
                          <a:effectLst/>
                        </a:rPr>
                        <a:t>Prosent av den totale befolkningen, hele landet</a:t>
                      </a:r>
                      <a:endParaRPr lang="nb-NO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95088647"/>
                  </a:ext>
                </a:extLst>
              </a:tr>
              <a:tr h="79781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1800" dirty="0">
                          <a:effectLst/>
                        </a:rPr>
                        <a:t>2020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348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4.7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4.3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54822642"/>
                  </a:ext>
                </a:extLst>
              </a:tr>
              <a:tr h="62566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1800" dirty="0">
                          <a:effectLst/>
                        </a:rPr>
                        <a:t>2050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954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13.0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nb-NO" sz="2100" b="1" dirty="0">
                          <a:effectLst/>
                        </a:rPr>
                        <a:t>10.5</a:t>
                      </a:r>
                      <a:endParaRPr lang="nb-NO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8590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7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718097-FF60-D92C-66F7-FC24C0F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43737"/>
            <a:ext cx="6923112" cy="857250"/>
          </a:xfrm>
        </p:spPr>
        <p:txBody>
          <a:bodyPr/>
          <a:lstStyle/>
          <a:p>
            <a:r>
              <a:rPr lang="nb-NO" dirty="0"/>
              <a:t>Aldersbæreevne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E1A73A5-9085-02DE-87FF-FA5D36AD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538" y="829438"/>
            <a:ext cx="7905281" cy="395655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CA024-84A0-2789-01E5-9F724CAB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6" name="Pil: ned 5">
            <a:extLst>
              <a:ext uri="{FF2B5EF4-FFF2-40B4-BE49-F238E27FC236}">
                <a16:creationId xmlns:a16="http://schemas.microsoft.com/office/drawing/2014/main" id="{AC0A3DF8-ACC9-6805-1641-B3D84D003D40}"/>
              </a:ext>
            </a:extLst>
          </p:cNvPr>
          <p:cNvSpPr/>
          <p:nvPr/>
        </p:nvSpPr>
        <p:spPr>
          <a:xfrm>
            <a:off x="3545886" y="1599642"/>
            <a:ext cx="108012" cy="378042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F615BE1-0F02-D1BD-BF57-1A0C16336D65}"/>
              </a:ext>
            </a:extLst>
          </p:cNvPr>
          <p:cNvSpPr txBox="1"/>
          <p:nvPr/>
        </p:nvSpPr>
        <p:spPr>
          <a:xfrm>
            <a:off x="4586883" y="4411169"/>
            <a:ext cx="45727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350" dirty="0"/>
              <a:t>Aldersbæreevne (antall innbyggere i yrkesaktiv alder (20 - 66 år) delt på antall eldre (67 år og eldre))</a:t>
            </a:r>
          </a:p>
        </p:txBody>
      </p:sp>
    </p:spTree>
    <p:extLst>
      <p:ext uri="{BB962C8B-B14F-4D97-AF65-F5344CB8AC3E}">
        <p14:creationId xmlns:p14="http://schemas.microsoft.com/office/powerpoint/2010/main" val="335474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E17B3-75B1-A372-CE7A-B047215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årsberetningen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7C08BE-159B-7E94-3294-B3AD596C7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Organisasjonen har igjennom hele året jobbet godt med budsjettfokus, og enhetenes resultater er stort sett gode. Det gjøres også mye godt utviklingsarbeid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kompetansearbeidsplassen Alstahaug kommune er i stadig utvikling, noe som er veldig tilfredsstillende.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Selv om årets resultat må sies å være godt, er fortsatt kommunens omstillingsbehov betydelig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Den demografiske utviklingen er bekymringsfull, og vi ser at de prognosene i forhold til befolkningsvekst vi tidligere har brukt ikke vil holde, vi blir færre mennesker i kommunen. Vi blir også færre unge, og flere eldre. Dette er faktorer vi som kommune må ta inn over oss i forhold til drift, og planlegging for fremtiden.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vi ser på demografien for 2022 viser tallene at det er kun en rekordstor bosetting av ukrainske flyktninger som hindrer at vi har en betydelig befolkningsnedgang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Dette er en av de største utfordringene vi som kommune står ovenfor, og hvis vi ønsker å utvikle oss videre må dette temaet stå høyt på agendaen, både for politikere og administrasjon. Lykkes vi ikke med dette arbeidet vil det bli utfordrende å være det regionssenteret, og vertskommunen for Helgelandssykehuset vi ønsker å være.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4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3F4E40-BBAD-48C4-B2B9-827835D5E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b="1" dirty="0"/>
              <a:t>Budsjettopplegget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73314654-0844-48AD-806D-BE513B4A3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27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00D5A-CE20-2509-F244-E45B5443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20253"/>
            <a:ext cx="6923112" cy="857250"/>
          </a:xfrm>
        </p:spPr>
        <p:txBody>
          <a:bodyPr/>
          <a:lstStyle/>
          <a:p>
            <a:r>
              <a:rPr lang="nb-NO" dirty="0"/>
              <a:t>Prinsipper for prioriteringer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D0128F-990C-E75A-137B-D977670F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94978"/>
            <a:ext cx="7031124" cy="394502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Kapasitet for omsorg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Likeverdighet og kvalitet i lovpålagte kjerneoppgaver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Ivareta verdier og sentral infrastruktur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Publikumsvennlig kommune (omdømme, imøtekommende)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Tilstrekkelig og hensiktsmessig administrasjon for å styre retning og kvalitet (-og innsparing)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>
                <a:latin typeface="Arial Rounded MT Bold" panose="020F0704030504030204" pitchFamily="34" charset="0"/>
              </a:rPr>
              <a:t>Sunn økonomi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>
              <a:latin typeface="Arial Rounded MT Bold" panose="020F07040305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6D5AFE-C966-49E8-9756-B298D680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9936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1B7153-B001-57AD-A7D0-79024D4E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10EB06-5577-1D75-983C-F5E317C0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Profil</a:t>
            </a:r>
          </a:p>
          <a:p>
            <a:pPr lvl="1"/>
            <a:r>
              <a:rPr lang="nb-NO" dirty="0"/>
              <a:t>Prioritering ut fra utfordringsbilde</a:t>
            </a:r>
          </a:p>
          <a:p>
            <a:pPr lvl="1"/>
            <a:r>
              <a:rPr lang="nb-NO" dirty="0"/>
              <a:t>Unngå «uspesifiserte kutt»</a:t>
            </a:r>
          </a:p>
          <a:p>
            <a:pPr lvl="1"/>
            <a:r>
              <a:rPr lang="nb-NO" dirty="0"/>
              <a:t>Unngå for høy vekst i gjeld</a:t>
            </a:r>
          </a:p>
          <a:p>
            <a:pPr lvl="1"/>
            <a:r>
              <a:rPr lang="nb-NO" dirty="0"/>
              <a:t>Redusere bruk av fond for balansen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053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FD8CF60-7380-7D4D-7F57-CFA494CC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627534"/>
            <a:ext cx="7355160" cy="4260886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3B3048-A05D-EB6A-6A86-3BF25DCC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CFDB42-02AD-A096-FA95-25049D8DDC88}"/>
              </a:ext>
            </a:extLst>
          </p:cNvPr>
          <p:cNvSpPr txBox="1"/>
          <p:nvPr/>
        </p:nvSpPr>
        <p:spPr>
          <a:xfrm>
            <a:off x="7596336" y="1113588"/>
            <a:ext cx="1301701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350" dirty="0">
                <a:solidFill>
                  <a:srgbClr val="000000"/>
                </a:solidFill>
                <a:latin typeface="regularFont"/>
              </a:rPr>
              <a:t>Utgiftsbehov er statens beregning av kommunens utfordringer på det aktuelle tjenesteområdet i forhold til landsgjennomsnittet.</a:t>
            </a:r>
          </a:p>
          <a:p>
            <a:endParaRPr lang="nb-NO" sz="1350" dirty="0">
              <a:solidFill>
                <a:srgbClr val="000000"/>
              </a:solidFill>
              <a:latin typeface="regularFont"/>
            </a:endParaRPr>
          </a:p>
          <a:p>
            <a:r>
              <a:rPr lang="nb-NO" sz="1350" dirty="0">
                <a:solidFill>
                  <a:srgbClr val="000000"/>
                </a:solidFill>
                <a:latin typeface="regularFont"/>
              </a:rPr>
              <a:t>Utgiftsbehovet defineres i Statsbudsjettet (grønt hefte).</a:t>
            </a:r>
            <a:endParaRPr lang="nb-NO" sz="135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7C873D-9D52-E099-1538-CBA3445B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3751"/>
            <a:ext cx="6923112" cy="1080120"/>
          </a:xfrm>
        </p:spPr>
        <p:txBody>
          <a:bodyPr/>
          <a:lstStyle/>
          <a:p>
            <a:r>
              <a:rPr lang="nb-NO" dirty="0"/>
              <a:t>Beregnet utgiftsbehov- «planken»</a:t>
            </a:r>
          </a:p>
        </p:txBody>
      </p:sp>
    </p:spTree>
    <p:extLst>
      <p:ext uri="{BB962C8B-B14F-4D97-AF65-F5344CB8AC3E}">
        <p14:creationId xmlns:p14="http://schemas.microsoft.com/office/powerpoint/2010/main" val="74129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82259-2143-194F-E60C-02271A3D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44" y="-128550"/>
            <a:ext cx="6923112" cy="857250"/>
          </a:xfrm>
        </p:spPr>
        <p:txBody>
          <a:bodyPr/>
          <a:lstStyle/>
          <a:p>
            <a:r>
              <a:rPr lang="nb-NO" dirty="0"/>
              <a:t>Faktisk ressursbruk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08407A3-3AD7-BE3D-93F2-ECEDC7A28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831" y="681539"/>
            <a:ext cx="7858157" cy="432429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43859D-F9D4-08D2-4368-D42C1A5E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9A7D9DB-8F70-C1B5-0401-46D582C718F1}"/>
              </a:ext>
            </a:extLst>
          </p:cNvPr>
          <p:cNvSpPr txBox="1"/>
          <p:nvPr/>
        </p:nvSpPr>
        <p:spPr>
          <a:xfrm>
            <a:off x="7764034" y="1491630"/>
            <a:ext cx="13003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regularFont"/>
              </a:rPr>
              <a:t>Er ressursbruken høyere enn 100% så bruker kommunen mer penger enn lands-gjennomsnittet korrigert for kommunens utgiftsbehov.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242202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D714C-790F-7407-9DB8-9344DAD3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F4D3BEA-E452-20F0-C113-5B82BC1B6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27453" y="0"/>
            <a:ext cx="9791269" cy="5236046"/>
          </a:xfrm>
          <a:prstGeom prst="rect">
            <a:avLst/>
          </a:prstGeom>
        </p:spPr>
      </p:pic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E5A3A421-5605-E068-0416-DA6C212A81A1}"/>
              </a:ext>
            </a:extLst>
          </p:cNvPr>
          <p:cNvSpPr/>
          <p:nvPr/>
        </p:nvSpPr>
        <p:spPr>
          <a:xfrm>
            <a:off x="3203848" y="915566"/>
            <a:ext cx="1080120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988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A93E5-71CD-F793-77DD-6897E16F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Bruk av «sparepengene» i budsjett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68EC0E-F021-BCE3-229A-205330D5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03598"/>
            <a:ext cx="4978896" cy="326501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 </a:t>
            </a:r>
            <a:r>
              <a:rPr lang="nb-NO" b="1" dirty="0"/>
              <a:t>116 </a:t>
            </a:r>
            <a:r>
              <a:rPr lang="nb-NO" b="1" dirty="0" err="1"/>
              <a:t>mill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-   33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sz="1400" dirty="0"/>
              <a:t>brukt i 2023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   58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sz="1400" dirty="0"/>
              <a:t>brukt i </a:t>
            </a:r>
            <a:r>
              <a:rPr lang="nb-NO" sz="1400" u="sng" dirty="0"/>
              <a:t>dette</a:t>
            </a:r>
            <a:r>
              <a:rPr lang="nb-NO" sz="1400" dirty="0"/>
              <a:t> </a:t>
            </a:r>
            <a:r>
              <a:rPr lang="nb-NO" sz="1400" dirty="0" err="1"/>
              <a:t>budsj</a:t>
            </a:r>
            <a:r>
              <a:rPr lang="nb-NO" sz="1400" dirty="0"/>
              <a:t>/</a:t>
            </a:r>
            <a:r>
              <a:rPr lang="nb-NO" sz="1400" dirty="0" err="1"/>
              <a:t>øk.plan</a:t>
            </a:r>
            <a:endParaRPr lang="nb-NO" sz="1400" dirty="0"/>
          </a:p>
          <a:p>
            <a:pPr marL="0" indent="0">
              <a:buNone/>
            </a:pPr>
            <a:r>
              <a:rPr lang="nb-NO" u="sng" dirty="0"/>
              <a:t>-   21 </a:t>
            </a:r>
            <a:r>
              <a:rPr lang="nb-NO" u="sng" dirty="0" err="1"/>
              <a:t>mill</a:t>
            </a:r>
            <a:r>
              <a:rPr lang="nb-NO" u="sng" dirty="0"/>
              <a:t> </a:t>
            </a:r>
            <a:r>
              <a:rPr lang="nb-NO" sz="1400" u="sng" dirty="0"/>
              <a:t>gave til sykehuset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8C0DEFC-50CD-8199-C5B9-003919B6E8E8}"/>
              </a:ext>
            </a:extLst>
          </p:cNvPr>
          <p:cNvSpPr/>
          <p:nvPr/>
        </p:nvSpPr>
        <p:spPr>
          <a:xfrm>
            <a:off x="1331640" y="3168043"/>
            <a:ext cx="1239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600" b="1" u="sng" cap="none" spc="0" dirty="0">
                <a:ln/>
                <a:solidFill>
                  <a:schemeClr val="accent4"/>
                </a:solidFill>
                <a:effectLst/>
              </a:rPr>
              <a:t>4 </a:t>
            </a:r>
            <a:r>
              <a:rPr lang="nb-NO" sz="3600" b="1" u="sng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6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9A92468-9595-8347-718C-1C1CAFCDA987}"/>
              </a:ext>
            </a:extLst>
          </p:cNvPr>
          <p:cNvSpPr txBox="1">
            <a:spLocks/>
          </p:cNvSpPr>
          <p:nvPr/>
        </p:nvSpPr>
        <p:spPr>
          <a:xfrm>
            <a:off x="5744816" y="2427734"/>
            <a:ext cx="3147664" cy="166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450850" indent="-450850" algn="l" defTabSz="914400" rtl="0" eaLnBrk="1" latinLnBrk="0" hangingPunct="1">
              <a:spcBef>
                <a:spcPct val="20000"/>
              </a:spcBef>
              <a:buFont typeface="PF Square Sans Pro Medium" pitchFamily="50" charset="0"/>
              <a:buChar char="●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PF Square Sans Pro Medium" pitchFamily="50" charset="0"/>
              <a:buNone/>
            </a:pPr>
            <a:r>
              <a:rPr lang="nb-NO" sz="1800" dirty="0"/>
              <a:t>Vi har brukt </a:t>
            </a:r>
          </a:p>
          <a:p>
            <a:pPr marL="0" indent="0">
              <a:buFont typeface="PF Square Sans Pro Medium" pitchFamily="50" charset="0"/>
              <a:buNone/>
            </a:pPr>
            <a:r>
              <a:rPr lang="nb-NO" sz="1800" dirty="0"/>
              <a:t>30 </a:t>
            </a:r>
            <a:r>
              <a:rPr lang="nb-NO" sz="1800" dirty="0" err="1"/>
              <a:t>mill</a:t>
            </a:r>
            <a:r>
              <a:rPr lang="nb-NO" sz="1800" dirty="0"/>
              <a:t> mindre </a:t>
            </a:r>
          </a:p>
          <a:p>
            <a:pPr marL="0" indent="0">
              <a:buFont typeface="PF Square Sans Pro Medium" pitchFamily="50" charset="0"/>
              <a:buNone/>
            </a:pPr>
            <a:r>
              <a:rPr lang="nb-NO" sz="1800" dirty="0"/>
              <a:t>i denne økonomiplanperioden </a:t>
            </a:r>
          </a:p>
          <a:p>
            <a:pPr marL="0" indent="0">
              <a:buFont typeface="PF Square Sans Pro Medium" pitchFamily="50" charset="0"/>
              <a:buNone/>
            </a:pPr>
            <a:r>
              <a:rPr lang="nb-NO" sz="1800" dirty="0"/>
              <a:t>enn det som var vedtatt i 2022.</a:t>
            </a:r>
            <a:endParaRPr lang="nb-NO" sz="1400" u="sng" dirty="0"/>
          </a:p>
        </p:txBody>
      </p:sp>
    </p:spTree>
    <p:extLst>
      <p:ext uri="{BB962C8B-B14F-4D97-AF65-F5344CB8AC3E}">
        <p14:creationId xmlns:p14="http://schemas.microsoft.com/office/powerpoint/2010/main" val="20216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82B892-A444-A493-F116-732C8CB8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</a:t>
            </a:r>
            <a:r>
              <a:rPr lang="nb-NO" dirty="0" err="1"/>
              <a:t>integreringstilkudd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D91EB46-A573-5E6D-D703-C62A0D0D1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938648"/>
              </p:ext>
            </p:extLst>
          </p:nvPr>
        </p:nvGraphicFramePr>
        <p:xfrm>
          <a:off x="611560" y="1635646"/>
          <a:ext cx="7776865" cy="2520279"/>
        </p:xfrm>
        <a:graphic>
          <a:graphicData uri="http://schemas.openxmlformats.org/drawingml/2006/table">
            <a:tbl>
              <a:tblPr/>
              <a:tblGrid>
                <a:gridCol w="1555373">
                  <a:extLst>
                    <a:ext uri="{9D8B030D-6E8A-4147-A177-3AD203B41FA5}">
                      <a16:colId xmlns:a16="http://schemas.microsoft.com/office/drawing/2014/main" val="114354459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410242346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858018267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843204945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735343087"/>
                    </a:ext>
                  </a:extLst>
                </a:gridCol>
              </a:tblGrid>
              <a:tr h="84009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FLYKTNINGETJENESTE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utgift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30 164 050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36 693 646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6 529 596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04242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inntekt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-42 730 000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-64 509 500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-21 779 500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2159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 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-12 565 950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-27 815 854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-15 249 904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7539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FB5A3B43-DBD9-9CDA-0FCF-5CEEB0998DC9}"/>
              </a:ext>
            </a:extLst>
          </p:cNvPr>
          <p:cNvSpPr/>
          <p:nvPr/>
        </p:nvSpPr>
        <p:spPr>
          <a:xfrm>
            <a:off x="4205305" y="1420562"/>
            <a:ext cx="942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400" b="0" i="0" u="none" strike="noStrik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2023</a:t>
            </a:r>
            <a:endParaRPr lang="nb-NO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099395E-56C5-014B-2062-53C8D98F0181}"/>
              </a:ext>
            </a:extLst>
          </p:cNvPr>
          <p:cNvSpPr/>
          <p:nvPr/>
        </p:nvSpPr>
        <p:spPr>
          <a:xfrm>
            <a:off x="5796136" y="1420562"/>
            <a:ext cx="942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400" b="0" i="0" u="none" strike="noStrik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2024</a:t>
            </a:r>
            <a:endParaRPr lang="nb-NO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0C213B-A10E-DFBA-766B-5BAAC08C4E15}"/>
              </a:ext>
            </a:extLst>
          </p:cNvPr>
          <p:cNvSpPr/>
          <p:nvPr/>
        </p:nvSpPr>
        <p:spPr>
          <a:xfrm>
            <a:off x="7092280" y="1404813"/>
            <a:ext cx="1363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400" b="0" i="0" u="none" strike="noStrik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endring</a:t>
            </a:r>
            <a:endParaRPr lang="nb-NO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14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3F4E40-BBAD-48C4-B2B9-827835D5E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b="1" dirty="0"/>
              <a:t>Utfordringer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73314654-0844-48AD-806D-BE513B4A3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908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B43FC-3E0A-C751-9DAF-8CE67F63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helse- og velferd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0B84E6-15D5-ADDF-926E-988B6F67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9612"/>
            <a:ext cx="7255718" cy="2250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Området har fått en </a:t>
            </a:r>
            <a:r>
              <a:rPr lang="nb-NO" b="1" dirty="0" err="1"/>
              <a:t>utøkning</a:t>
            </a:r>
            <a:r>
              <a:rPr lang="nb-NO" b="1" dirty="0"/>
              <a:t> på 10,4 millioner i løpet av 2023.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Behov for flere sykehjemsplasser</a:t>
            </a:r>
          </a:p>
          <a:p>
            <a:endParaRPr lang="nb-NO" sz="135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4F4E40E-CFC1-0B9D-9B54-90396DD9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59" y="3209932"/>
            <a:ext cx="138564" cy="4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9522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9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A9868-CBBD-9866-8757-A434CCC0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6" y="120249"/>
            <a:ext cx="6923112" cy="857250"/>
          </a:xfrm>
        </p:spPr>
        <p:txBody>
          <a:bodyPr>
            <a:normAutofit fontScale="90000"/>
          </a:bodyPr>
          <a:lstStyle/>
          <a:p>
            <a:r>
              <a:rPr lang="nb-NO" dirty="0"/>
              <a:t>8. Kommunal økonomi </a:t>
            </a:r>
            <a:r>
              <a:rPr lang="nb-NO" sz="788" dirty="0"/>
              <a:t>(God)</a:t>
            </a:r>
            <a:br>
              <a:rPr lang="nb-NO" sz="788" dirty="0"/>
            </a:b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EB9DB6D-901F-3AE9-C78A-3DF517917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273" y="651805"/>
            <a:ext cx="4038600" cy="23519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181928" indent="0">
              <a:lnSpc>
                <a:spcPct val="120000"/>
              </a:lnSpc>
              <a:spcBef>
                <a:spcPts val="165"/>
              </a:spcBef>
              <a:buNone/>
            </a:pPr>
            <a:r>
              <a:rPr lang="nn-NO" sz="900" b="1" dirty="0">
                <a:solidFill>
                  <a:srgbClr val="00244E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STATSFORVALTERENS KOMMENTAR:</a:t>
            </a:r>
          </a:p>
          <a:p>
            <a:pPr marL="0" marR="181928" indent="0">
              <a:lnSpc>
                <a:spcPct val="120000"/>
              </a:lnSpc>
              <a:spcBef>
                <a:spcPts val="165"/>
              </a:spcBef>
              <a:buNone/>
            </a:pPr>
            <a:endParaRPr lang="nb-NO" sz="900" dirty="0">
              <a:solidFill>
                <a:srgbClr val="00244E"/>
              </a:solidFill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R="181928">
              <a:lnSpc>
                <a:spcPct val="120000"/>
              </a:lnSpc>
              <a:spcBef>
                <a:spcPts val="165"/>
              </a:spcBef>
            </a:pPr>
            <a:r>
              <a:rPr lang="nb-NO" sz="900" dirty="0">
                <a:solidFill>
                  <a:srgbClr val="002060"/>
                </a:solidFill>
                <a:latin typeface="Lucida Sans" panose="020B0602030504020204" pitchFamily="34" charset="0"/>
              </a:rPr>
              <a:t>Kommunen har et tilfredsstillende driftsresultat de 3 siste årene. Disposisjonsfondet er relativt stort og likviditeten god. </a:t>
            </a:r>
          </a:p>
          <a:p>
            <a:pPr marR="181928">
              <a:lnSpc>
                <a:spcPct val="120000"/>
              </a:lnSpc>
              <a:spcBef>
                <a:spcPts val="165"/>
              </a:spcBef>
            </a:pPr>
            <a:r>
              <a:rPr lang="nb-NO" sz="900" dirty="0">
                <a:solidFill>
                  <a:srgbClr val="002060"/>
                </a:solidFill>
                <a:latin typeface="Lucida Sans" panose="020B0602030504020204" pitchFamily="34" charset="0"/>
              </a:rPr>
              <a:t>Betydelig renteeksponering og stor gjeld gir stor økonomisk sårbarhet. </a:t>
            </a:r>
          </a:p>
          <a:p>
            <a:pPr marR="181928">
              <a:lnSpc>
                <a:spcPct val="120000"/>
              </a:lnSpc>
              <a:spcBef>
                <a:spcPts val="165"/>
              </a:spcBef>
            </a:pPr>
            <a:r>
              <a:rPr lang="nb-NO" sz="900" dirty="0">
                <a:solidFill>
                  <a:srgbClr val="002060"/>
                </a:solidFill>
                <a:latin typeface="Lucida Sans" panose="020B0602030504020204" pitchFamily="34" charset="0"/>
              </a:rPr>
              <a:t>Skjønnsmessig settes kommunen til god på vurdering, men høy gjeld gjør at de ligger lavt på denne vurderingen. </a:t>
            </a:r>
          </a:p>
          <a:p>
            <a:pPr marR="181928">
              <a:lnSpc>
                <a:spcPct val="120000"/>
              </a:lnSpc>
              <a:spcBef>
                <a:spcPts val="165"/>
              </a:spcBef>
            </a:pPr>
            <a:r>
              <a:rPr lang="nb-NO" sz="900" dirty="0">
                <a:solidFill>
                  <a:srgbClr val="002060"/>
                </a:solidFill>
                <a:latin typeface="Lucida Sans" panose="020B0602030504020204" pitchFamily="34" charset="0"/>
              </a:rPr>
              <a:t>Kommunen rapporterer ikke på om økonomiplan inngår i handlingsdel til kommuneplan. </a:t>
            </a:r>
            <a:endParaRPr lang="nb-NO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DF204C-85B4-BCBD-AD23-D74906D0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C9F6FC69-940F-637E-4D7E-6C52BD495F4E}"/>
              </a:ext>
            </a:extLst>
          </p:cNvPr>
          <p:cNvSpPr txBox="1">
            <a:spLocks/>
          </p:cNvSpPr>
          <p:nvPr/>
        </p:nvSpPr>
        <p:spPr>
          <a:xfrm>
            <a:off x="4584443" y="1037926"/>
            <a:ext cx="4038600" cy="3748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55000" lnSpcReduction="20000"/>
          </a:bodyPr>
          <a:lstStyle>
            <a:lvl1pPr marL="450839" indent="-450839" algn="l" defTabSz="914377" rtl="0" eaLnBrk="1" latinLnBrk="0" hangingPunct="1">
              <a:spcBef>
                <a:spcPct val="20000"/>
              </a:spcBef>
              <a:buFont typeface="PF Square Sans Pro Medium" pitchFamily="50" charset="0"/>
              <a:buChar char="●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1928" indent="0">
              <a:lnSpc>
                <a:spcPct val="120000"/>
              </a:lnSpc>
              <a:spcBef>
                <a:spcPts val="165"/>
              </a:spcBef>
              <a:buNone/>
            </a:pPr>
            <a:r>
              <a:rPr lang="nn-NO" sz="1050" b="1" dirty="0">
                <a:solidFill>
                  <a:srgbClr val="00244E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KOMMUNENS KOMMENTAR:</a:t>
            </a:r>
          </a:p>
          <a:p>
            <a:pPr marL="0" marR="181928" indent="0">
              <a:lnSpc>
                <a:spcPct val="120000"/>
              </a:lnSpc>
              <a:spcBef>
                <a:spcPts val="165"/>
              </a:spcBef>
              <a:buNone/>
            </a:pPr>
            <a:endParaRPr lang="nn-NO" sz="1050" b="1" dirty="0">
              <a:solidFill>
                <a:srgbClr val="00244E"/>
              </a:solidFill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Kommunen har over år hatt god kontroll samt gode rutiner og prosesser, selv om økonomien tidvis har vært svak. Kommunen hadde knapt hatt driftsunderskudd i perioden 2008-2017.  </a:t>
            </a:r>
          </a:p>
          <a:p>
            <a:pPr marL="0" indent="0">
              <a:buNone/>
            </a:pPr>
            <a:endParaRPr lang="nb-NO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Kommunen fikk en vekker etter betydelige overskridelser  innen TFF i 2018 og 2019. Overskridelsene satte kommunen i en nokså prekær økonomisk situasjon. Dette resulterte i en oppstramming av rutiner og systemer og utarbeidelse av nytt økonomi- og finansreglement, etter reglene i ny kommunelov.</a:t>
            </a: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b-NO" sz="135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350" b="1" dirty="0">
                <a:latin typeface="Calibri" panose="020F0502020204030204" pitchFamily="34" charset="0"/>
                <a:ea typeface="Calibri" panose="020F0502020204030204" pitchFamily="34" charset="0"/>
              </a:rPr>
              <a:t>Gode rutiner på økonomiområdet, spesielt nevnes:</a:t>
            </a: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God økonomisk planlegging, dvs. grundige budsjett – og økonomiplanprosesser.</a:t>
            </a:r>
            <a:endParaRPr lang="nb-NO" sz="13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3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God økonomisk oppfølging, dvs. grundige budsjettoppfølgingsrapporter 4 ganger pr. år.</a:t>
            </a:r>
            <a:endParaRPr lang="nb-NO" sz="13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Dyktige og lojale ledere av virksomhetene.</a:t>
            </a:r>
          </a:p>
          <a:p>
            <a:endParaRPr lang="nb-NO" sz="13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Stabil ledergruppe over flere år – herunder stabil økonomi-kompetanse.</a:t>
            </a:r>
          </a:p>
          <a:p>
            <a:endParaRPr lang="nb-NO" sz="13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Godt samarbeid mellom politisk- og administrativ ledelse. </a:t>
            </a:r>
          </a:p>
          <a:p>
            <a:pPr marL="0" indent="0">
              <a:buNone/>
            </a:pPr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Siste kommunestyreperiode er den eneste kommunestyreperioden på mange år, der vi har hatt et stabilt flertall hele perioden. Gir forutsigbarhet.</a:t>
            </a:r>
          </a:p>
          <a:p>
            <a:pPr marL="0" indent="0">
              <a:buNone/>
            </a:pPr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Siste kommunestyreperiode har også vært preget av nøkternhet, spesielt når det gjelder investeringer/ låneopptak.</a:t>
            </a:r>
          </a:p>
          <a:p>
            <a:pPr marL="0" indent="0">
              <a:buNone/>
            </a:pPr>
            <a:r>
              <a:rPr lang="nb-NO" sz="135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MEN: Minner om at 3 av 4 år målte år er preget av korona, der kommunen hår fått rause  overføringer fra Staten, samtidig som samlet driftsnivå disse årene var lavere enn normalår.</a:t>
            </a:r>
          </a:p>
          <a:p>
            <a:pPr marL="0" indent="0">
              <a:buNone/>
            </a:pPr>
            <a:r>
              <a:rPr lang="nb-N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nb-NO" sz="1350" b="1" dirty="0">
                <a:latin typeface="Calibri" panose="020F0502020204030204" pitchFamily="34" charset="0"/>
                <a:ea typeface="Calibri" panose="020F0502020204030204" pitchFamily="34" charset="0"/>
              </a:rPr>
              <a:t>Så grunn til å minne om at det ikke er så kjempelangt fra Capitol til Den Tarpeiske Klippe…</a:t>
            </a:r>
          </a:p>
          <a:p>
            <a:pPr marL="257175" indent="-257175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nb-NO" sz="1500" dirty="0">
              <a:solidFill>
                <a:srgbClr val="002060"/>
              </a:solidFill>
              <a:latin typeface="Lucida Sans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35E5AA9-4893-77A1-501D-952A1309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82" y="3202634"/>
            <a:ext cx="2630636" cy="150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63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B7DE3-4167-1850-5EF4-AE5B0DEF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24" y="1131590"/>
            <a:ext cx="2098576" cy="1289298"/>
          </a:xfrm>
        </p:spPr>
        <p:txBody>
          <a:bodyPr>
            <a:noAutofit/>
          </a:bodyPr>
          <a:lstStyle/>
          <a:p>
            <a:r>
              <a:rPr lang="nb-NO" sz="1600" b="1" dirty="0"/>
              <a:t>Tilskudd til private barnehager er beregnet en økning på 5 mill.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6CB87D4-42FA-1CBB-FC32-A2F65C3F8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37" y="195486"/>
            <a:ext cx="6408711" cy="475252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641F0FE-3E38-7FAD-687D-E8DB6C194417}"/>
              </a:ext>
            </a:extLst>
          </p:cNvPr>
          <p:cNvSpPr txBox="1"/>
          <p:nvPr/>
        </p:nvSpPr>
        <p:spPr>
          <a:xfrm>
            <a:off x="6588224" y="2426598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Innsparing med overtakelse av Regnbuen er allerede lagt inn i tallene.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De to første årene gir mindre effekt</a:t>
            </a:r>
          </a:p>
        </p:txBody>
      </p:sp>
    </p:spTree>
    <p:extLst>
      <p:ext uri="{BB962C8B-B14F-4D97-AF65-F5344CB8AC3E}">
        <p14:creationId xmlns:p14="http://schemas.microsoft.com/office/powerpoint/2010/main" val="820965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D451E-ED6C-95D4-26D4-637F0AB8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4" y="204351"/>
            <a:ext cx="2808312" cy="990110"/>
          </a:xfrm>
        </p:spPr>
        <p:txBody>
          <a:bodyPr>
            <a:normAutofit fontScale="90000"/>
          </a:bodyPr>
          <a:lstStyle/>
          <a:p>
            <a:r>
              <a:rPr lang="nb-NO" dirty="0"/>
              <a:t>Tiltak for </a:t>
            </a:r>
            <a:r>
              <a:rPr lang="nb-NO" dirty="0" err="1"/>
              <a:t>utøkning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B59754-24DD-31CC-4E87-5C403D199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1DBCD98-E913-0663-22DE-B132242F66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8620417"/>
              </p:ext>
            </p:extLst>
          </p:nvPr>
        </p:nvGraphicFramePr>
        <p:xfrm>
          <a:off x="35496" y="0"/>
          <a:ext cx="4320480" cy="5147561"/>
        </p:xfrm>
        <a:graphic>
          <a:graphicData uri="http://schemas.openxmlformats.org/drawingml/2006/table">
            <a:tbl>
              <a:tblPr/>
              <a:tblGrid>
                <a:gridCol w="1803146">
                  <a:extLst>
                    <a:ext uri="{9D8B030D-6E8A-4147-A177-3AD203B41FA5}">
                      <a16:colId xmlns:a16="http://schemas.microsoft.com/office/drawing/2014/main" val="1599251259"/>
                    </a:ext>
                  </a:extLst>
                </a:gridCol>
                <a:gridCol w="565693">
                  <a:extLst>
                    <a:ext uri="{9D8B030D-6E8A-4147-A177-3AD203B41FA5}">
                      <a16:colId xmlns:a16="http://schemas.microsoft.com/office/drawing/2014/main" val="2595546721"/>
                    </a:ext>
                  </a:extLst>
                </a:gridCol>
                <a:gridCol w="565693">
                  <a:extLst>
                    <a:ext uri="{9D8B030D-6E8A-4147-A177-3AD203B41FA5}">
                      <a16:colId xmlns:a16="http://schemas.microsoft.com/office/drawing/2014/main" val="3914076312"/>
                    </a:ext>
                  </a:extLst>
                </a:gridCol>
                <a:gridCol w="565693">
                  <a:extLst>
                    <a:ext uri="{9D8B030D-6E8A-4147-A177-3AD203B41FA5}">
                      <a16:colId xmlns:a16="http://schemas.microsoft.com/office/drawing/2014/main" val="2307433757"/>
                    </a:ext>
                  </a:extLst>
                </a:gridCol>
                <a:gridCol w="820255">
                  <a:extLst>
                    <a:ext uri="{9D8B030D-6E8A-4147-A177-3AD203B41FA5}">
                      <a16:colId xmlns:a16="http://schemas.microsoft.com/office/drawing/2014/main" val="1546568956"/>
                    </a:ext>
                  </a:extLst>
                </a:gridCol>
              </a:tblGrid>
              <a:tr h="151354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Beløp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94260"/>
                  </a:ext>
                </a:extLst>
              </a:tr>
              <a:tr h="157410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11685"/>
                  </a:ext>
                </a:extLst>
              </a:tr>
              <a:tr h="15135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Planarbeid kommunestyret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55379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Prosjektleder asylmottak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69611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Bemanning mottak rådhuset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26607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Beredskapskoordinator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89341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Økt stilling i Ungdomstjenesten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994100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17.mai arr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692805"/>
                  </a:ext>
                </a:extLst>
              </a:tr>
              <a:tr h="2607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Rådhuset, forsterking av vegger 4 kontor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94312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Bolig tilskudd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76215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Økt FDV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85111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Asfaltering vedlikehold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52104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Sommerjob student 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80078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Brann økt husleie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846747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375117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Barnekoordinator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39544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 turnus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44290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Styrket hjemmetjenste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8062"/>
                  </a:ext>
                </a:extLst>
              </a:tr>
              <a:tr h="2607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 og utstyr, sykehjem og boliger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633390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Oppgradere IT- utstyr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733096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Kommunelege 50 %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031893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Kommuneoverlege 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207768"/>
                  </a:ext>
                </a:extLst>
              </a:tr>
              <a:tr h="24707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Utøkning av hjemmebaserte tjenester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96539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 Veiledningn (vakant stilling)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02656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 arbeidstidsordning, godtgjøring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95624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klinisk ernæringsfysiolog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9362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Miljøterapaut i bolig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142168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Assisterende enhetsleder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552443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Bemanning til 9 flere plasser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04376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Barnevern 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31693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8182"/>
                  </a:ext>
                </a:extLst>
              </a:tr>
              <a:tr h="15741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valgte tiltak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99017"/>
                  </a:ext>
                </a:extLst>
              </a:tr>
              <a:tr h="1271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Sum investeringstiltak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11 771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16 820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60167"/>
                  </a:ext>
                </a:extLst>
              </a:tr>
              <a:tr h="17557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8 080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21 720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80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03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EE059-8087-25EC-34FB-C0872D26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5A8853-57A9-14B8-8C8F-EC24F3DF5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1D695F-5CA1-2965-C651-25C598A0FE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000" dirty="0"/>
              <a:t>Tilstrekkelig kutt i drift til å kunne gjøre ønskede investeringer.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3746FA2-C9B8-11ED-2C60-B875FB999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E8D145-F2EC-E3BE-13C0-9AB2D0D8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9405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Fokus på kapasitet.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Fokus på struktur.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ADF4BF2-440E-55D7-CC11-8B7AD0BD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5F0-40A2-40E8-BBE3-CA823F7E7394}" type="datetime4">
              <a:rPr lang="nb-NO" smtClean="0"/>
              <a:t>7. november 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66E0B6-84E4-D33B-C40E-EDF5E319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06" y="3292561"/>
            <a:ext cx="2666785" cy="1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FA835-9461-8DAA-9CE7-25C16989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843558"/>
            <a:ext cx="2952328" cy="1152128"/>
          </a:xfrm>
        </p:spPr>
        <p:txBody>
          <a:bodyPr>
            <a:normAutofit/>
          </a:bodyPr>
          <a:lstStyle/>
          <a:p>
            <a:r>
              <a:rPr lang="nb-NO" dirty="0"/>
              <a:t>Investeringer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EC7B1929-9600-36CC-DED6-3435D0769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57409"/>
              </p:ext>
            </p:extLst>
          </p:nvPr>
        </p:nvGraphicFramePr>
        <p:xfrm>
          <a:off x="107504" y="1"/>
          <a:ext cx="5381848" cy="5026345"/>
        </p:xfrm>
        <a:graphic>
          <a:graphicData uri="http://schemas.openxmlformats.org/drawingml/2006/table">
            <a:tbl>
              <a:tblPr/>
              <a:tblGrid>
                <a:gridCol w="2027154">
                  <a:extLst>
                    <a:ext uri="{9D8B030D-6E8A-4147-A177-3AD203B41FA5}">
                      <a16:colId xmlns:a16="http://schemas.microsoft.com/office/drawing/2014/main" val="574370297"/>
                    </a:ext>
                  </a:extLst>
                </a:gridCol>
                <a:gridCol w="593314">
                  <a:extLst>
                    <a:ext uri="{9D8B030D-6E8A-4147-A177-3AD203B41FA5}">
                      <a16:colId xmlns:a16="http://schemas.microsoft.com/office/drawing/2014/main" val="1939159968"/>
                    </a:ext>
                  </a:extLst>
                </a:gridCol>
                <a:gridCol w="593314">
                  <a:extLst>
                    <a:ext uri="{9D8B030D-6E8A-4147-A177-3AD203B41FA5}">
                      <a16:colId xmlns:a16="http://schemas.microsoft.com/office/drawing/2014/main" val="2828295752"/>
                    </a:ext>
                  </a:extLst>
                </a:gridCol>
                <a:gridCol w="593314">
                  <a:extLst>
                    <a:ext uri="{9D8B030D-6E8A-4147-A177-3AD203B41FA5}">
                      <a16:colId xmlns:a16="http://schemas.microsoft.com/office/drawing/2014/main" val="2241330955"/>
                    </a:ext>
                  </a:extLst>
                </a:gridCol>
                <a:gridCol w="721864">
                  <a:extLst>
                    <a:ext uri="{9D8B030D-6E8A-4147-A177-3AD203B41FA5}">
                      <a16:colId xmlns:a16="http://schemas.microsoft.com/office/drawing/2014/main" val="1892748831"/>
                    </a:ext>
                  </a:extLst>
                </a:gridCol>
                <a:gridCol w="852888">
                  <a:extLst>
                    <a:ext uri="{9D8B030D-6E8A-4147-A177-3AD203B41FA5}">
                      <a16:colId xmlns:a16="http://schemas.microsoft.com/office/drawing/2014/main" val="2952392611"/>
                    </a:ext>
                  </a:extLst>
                </a:gridCol>
              </a:tblGrid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Beløp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74263"/>
                  </a:ext>
                </a:extLst>
              </a:tr>
              <a:tr h="23238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36802"/>
                  </a:ext>
                </a:extLst>
              </a:tr>
              <a:tr h="25642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Plan , Biler kjøpe 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384440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Vann og avløp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53067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Lekeplasser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784647"/>
                  </a:ext>
                </a:extLst>
              </a:tr>
              <a:tr h="232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Regnbuen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55832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Inventar tjenestebygg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217650"/>
                  </a:ext>
                </a:extLst>
              </a:tr>
              <a:tr h="68113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Sandnes </a:t>
                      </a:r>
                      <a:r>
                        <a:rPr lang="nb-NO" sz="1400" b="1" i="0" u="none" strike="noStrike" dirty="0" err="1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b,skole</a:t>
                      </a:r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renovering/større vedlikehold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66483"/>
                  </a:ext>
                </a:extLst>
              </a:tr>
              <a:tr h="45675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Modulbygg, midlertidig skoleareal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8253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9 sykehjemsplasser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025759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Åsheimsterasse</a:t>
                      </a:r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, VVS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4007"/>
                  </a:ext>
                </a:extLst>
              </a:tr>
              <a:tr h="232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LED lys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277016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Brannsikkerhet barnehage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84237"/>
                  </a:ext>
                </a:extLst>
              </a:tr>
              <a:tr h="420398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Kjøp av lokaler, nytt Dagsenter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56555"/>
                  </a:ext>
                </a:extLst>
              </a:tr>
              <a:tr h="232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Plan omsorgstrapp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93063"/>
                  </a:ext>
                </a:extLst>
              </a:tr>
              <a:tr h="44874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Plan utvidelse kirkegård i byen, utredning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92478"/>
                  </a:ext>
                </a:extLst>
              </a:tr>
              <a:tr h="25642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PERIODEN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2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4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04961-E4B0-81AA-7882-D5E371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7AD511D-979B-03C7-D11D-8EC262092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30325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4040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04961-E4B0-81AA-7882-D5E371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7AD511D-979B-03C7-D11D-8EC262092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242203"/>
              </p:ext>
            </p:extLst>
          </p:nvPr>
        </p:nvGraphicFramePr>
        <p:xfrm>
          <a:off x="457200" y="1298146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CB209CEB-5F6C-8F3D-DD16-F1CB52292C87}"/>
              </a:ext>
            </a:extLst>
          </p:cNvPr>
          <p:cNvSpPr/>
          <p:nvPr/>
        </p:nvSpPr>
        <p:spPr>
          <a:xfrm>
            <a:off x="7275681" y="2907176"/>
            <a:ext cx="360040" cy="108012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E98E9C4-43BE-AF9C-834E-25C64A0A5A8C}"/>
              </a:ext>
            </a:extLst>
          </p:cNvPr>
          <p:cNvSpPr/>
          <p:nvPr/>
        </p:nvSpPr>
        <p:spPr>
          <a:xfrm>
            <a:off x="6495247" y="1471436"/>
            <a:ext cx="360040" cy="252028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1585D27-D75B-0E19-8361-5AFEA91C763F}"/>
              </a:ext>
            </a:extLst>
          </p:cNvPr>
          <p:cNvSpPr/>
          <p:nvPr/>
        </p:nvSpPr>
        <p:spPr>
          <a:xfrm>
            <a:off x="5755520" y="3435846"/>
            <a:ext cx="360040" cy="5385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8BBA851-9820-FE13-490B-3486860E4378}"/>
              </a:ext>
            </a:extLst>
          </p:cNvPr>
          <p:cNvSpPr/>
          <p:nvPr/>
        </p:nvSpPr>
        <p:spPr>
          <a:xfrm>
            <a:off x="8034889" y="3075806"/>
            <a:ext cx="360040" cy="88579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0938C4D-C693-AD93-F567-4676DC17397F}"/>
              </a:ext>
            </a:extLst>
          </p:cNvPr>
          <p:cNvSpPr/>
          <p:nvPr/>
        </p:nvSpPr>
        <p:spPr>
          <a:xfrm>
            <a:off x="5126888" y="3974377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F01E130-AF28-2D72-42C1-994C7B383DC9}"/>
              </a:ext>
            </a:extLst>
          </p:cNvPr>
          <p:cNvSpPr/>
          <p:nvPr/>
        </p:nvSpPr>
        <p:spPr>
          <a:xfrm>
            <a:off x="5894927" y="3967464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96C0EE-D637-6EF8-B54E-ECF14ED7EB11}"/>
              </a:ext>
            </a:extLst>
          </p:cNvPr>
          <p:cNvSpPr/>
          <p:nvPr/>
        </p:nvSpPr>
        <p:spPr>
          <a:xfrm>
            <a:off x="6626012" y="3967361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656F0-E2CD-2691-695F-A75874E175ED}"/>
              </a:ext>
            </a:extLst>
          </p:cNvPr>
          <p:cNvSpPr/>
          <p:nvPr/>
        </p:nvSpPr>
        <p:spPr>
          <a:xfrm>
            <a:off x="7428816" y="3955830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2027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CB545A1-BAD1-04F1-4FAA-561BB4E19B32}"/>
              </a:ext>
            </a:extLst>
          </p:cNvPr>
          <p:cNvSpPr/>
          <p:nvPr/>
        </p:nvSpPr>
        <p:spPr>
          <a:xfrm rot="5400000">
            <a:off x="7637734" y="3349938"/>
            <a:ext cx="11555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Barnehage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3629703-EDED-6934-11C9-FBA33F11997D}"/>
              </a:ext>
            </a:extLst>
          </p:cNvPr>
          <p:cNvSpPr/>
          <p:nvPr/>
        </p:nvSpPr>
        <p:spPr>
          <a:xfrm rot="5400000">
            <a:off x="7072686" y="3288908"/>
            <a:ext cx="8194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hall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FFC4C0-33AF-288B-77CE-EC84FBDDB671}"/>
              </a:ext>
            </a:extLst>
          </p:cNvPr>
          <p:cNvSpPr/>
          <p:nvPr/>
        </p:nvSpPr>
        <p:spPr>
          <a:xfrm rot="5400000">
            <a:off x="6136430" y="2646915"/>
            <a:ext cx="10561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Sykehjem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CF47F2-37E2-0B9E-1795-69D048A89AA1}"/>
              </a:ext>
            </a:extLst>
          </p:cNvPr>
          <p:cNvSpPr/>
          <p:nvPr/>
        </p:nvSpPr>
        <p:spPr>
          <a:xfrm rot="5400000">
            <a:off x="5639591" y="3511696"/>
            <a:ext cx="6693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Skole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68DEBF5-A638-9341-0E77-C49878D01516}"/>
              </a:ext>
            </a:extLst>
          </p:cNvPr>
          <p:cNvSpPr/>
          <p:nvPr/>
        </p:nvSpPr>
        <p:spPr>
          <a:xfrm>
            <a:off x="5517219" y="4208598"/>
            <a:ext cx="80823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4,5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771A4A9-CEBE-AF30-25EF-B8D46157F124}"/>
              </a:ext>
            </a:extLst>
          </p:cNvPr>
          <p:cNvSpPr/>
          <p:nvPr/>
        </p:nvSpPr>
        <p:spPr>
          <a:xfrm>
            <a:off x="6208308" y="4537462"/>
            <a:ext cx="9124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22,5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64074F-68AB-7E2D-6161-F54E0EDB0BAD}"/>
              </a:ext>
            </a:extLst>
          </p:cNvPr>
          <p:cNvSpPr/>
          <p:nvPr/>
        </p:nvSpPr>
        <p:spPr>
          <a:xfrm>
            <a:off x="7856868" y="4527114"/>
            <a:ext cx="80823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7,5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8D7778C-0B16-9E50-8CE4-79DDC8D25BF2}"/>
              </a:ext>
            </a:extLst>
          </p:cNvPr>
          <p:cNvSpPr/>
          <p:nvPr/>
        </p:nvSpPr>
        <p:spPr>
          <a:xfrm>
            <a:off x="5024435" y="3616434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2EC00FC-4F73-485F-D7E0-FEFC676C9964}"/>
              </a:ext>
            </a:extLst>
          </p:cNvPr>
          <p:cNvSpPr/>
          <p:nvPr/>
        </p:nvSpPr>
        <p:spPr>
          <a:xfrm>
            <a:off x="4256990" y="3723877"/>
            <a:ext cx="360040" cy="2404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D49AD81-E3E9-3032-31F8-28ED81525537}"/>
              </a:ext>
            </a:extLst>
          </p:cNvPr>
          <p:cNvSpPr/>
          <p:nvPr/>
        </p:nvSpPr>
        <p:spPr>
          <a:xfrm rot="5400000">
            <a:off x="4760947" y="3645029"/>
            <a:ext cx="8915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Dagsenter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15E0C17-05E3-8BCC-D7CE-0FE6BC97E864}"/>
              </a:ext>
            </a:extLst>
          </p:cNvPr>
          <p:cNvSpPr/>
          <p:nvPr/>
        </p:nvSpPr>
        <p:spPr>
          <a:xfrm>
            <a:off x="4205832" y="3744639"/>
            <a:ext cx="447558" cy="1384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Vann&amp;avløp</a:t>
            </a:r>
            <a:endParaRPr lang="nb-NO" sz="3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AFE2EF6-7BFD-06BB-481D-2BB5C2973AA8}"/>
              </a:ext>
            </a:extLst>
          </p:cNvPr>
          <p:cNvSpPr/>
          <p:nvPr/>
        </p:nvSpPr>
        <p:spPr>
          <a:xfrm>
            <a:off x="3920285" y="4174432"/>
            <a:ext cx="80823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1,8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A170EDB-46B5-8884-8608-8A5C9E0315B0}"/>
              </a:ext>
            </a:extLst>
          </p:cNvPr>
          <p:cNvSpPr/>
          <p:nvPr/>
        </p:nvSpPr>
        <p:spPr>
          <a:xfrm>
            <a:off x="4745037" y="4239376"/>
            <a:ext cx="80823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3,4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4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 animBg="1"/>
      <p:bldP spid="20" grpId="0" animBg="1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04961-E4B0-81AA-7882-D5E371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7AD511D-979B-03C7-D11D-8EC262092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14132"/>
              </p:ext>
            </p:extLst>
          </p:nvPr>
        </p:nvGraphicFramePr>
        <p:xfrm>
          <a:off x="457200" y="1298146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CB209CEB-5F6C-8F3D-DD16-F1CB52292C87}"/>
              </a:ext>
            </a:extLst>
          </p:cNvPr>
          <p:cNvSpPr/>
          <p:nvPr/>
        </p:nvSpPr>
        <p:spPr>
          <a:xfrm>
            <a:off x="7275681" y="2907176"/>
            <a:ext cx="360040" cy="108012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E98E9C4-43BE-AF9C-834E-25C64A0A5A8C}"/>
              </a:ext>
            </a:extLst>
          </p:cNvPr>
          <p:cNvSpPr/>
          <p:nvPr/>
        </p:nvSpPr>
        <p:spPr>
          <a:xfrm>
            <a:off x="6495247" y="1471436"/>
            <a:ext cx="360040" cy="252028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1585D27-D75B-0E19-8361-5AFEA91C763F}"/>
              </a:ext>
            </a:extLst>
          </p:cNvPr>
          <p:cNvSpPr/>
          <p:nvPr/>
        </p:nvSpPr>
        <p:spPr>
          <a:xfrm>
            <a:off x="5755520" y="3363837"/>
            <a:ext cx="360040" cy="61053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8BBA851-9820-FE13-490B-3486860E4378}"/>
              </a:ext>
            </a:extLst>
          </p:cNvPr>
          <p:cNvSpPr/>
          <p:nvPr/>
        </p:nvSpPr>
        <p:spPr>
          <a:xfrm>
            <a:off x="7275587" y="1922755"/>
            <a:ext cx="360040" cy="93408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0938C4D-C693-AD93-F567-4676DC17397F}"/>
              </a:ext>
            </a:extLst>
          </p:cNvPr>
          <p:cNvSpPr/>
          <p:nvPr/>
        </p:nvSpPr>
        <p:spPr>
          <a:xfrm>
            <a:off x="5126888" y="3974377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F01E130-AF28-2D72-42C1-994C7B383DC9}"/>
              </a:ext>
            </a:extLst>
          </p:cNvPr>
          <p:cNvSpPr/>
          <p:nvPr/>
        </p:nvSpPr>
        <p:spPr>
          <a:xfrm>
            <a:off x="5894927" y="3967464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96C0EE-D637-6EF8-B54E-ECF14ED7EB11}"/>
              </a:ext>
            </a:extLst>
          </p:cNvPr>
          <p:cNvSpPr/>
          <p:nvPr/>
        </p:nvSpPr>
        <p:spPr>
          <a:xfrm>
            <a:off x="6626012" y="3967361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656F0-E2CD-2691-695F-A75874E175ED}"/>
              </a:ext>
            </a:extLst>
          </p:cNvPr>
          <p:cNvSpPr/>
          <p:nvPr/>
        </p:nvSpPr>
        <p:spPr>
          <a:xfrm>
            <a:off x="7428816" y="3955830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2027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4719464-3017-75DE-05B0-190AF206EFF0}"/>
              </a:ext>
            </a:extLst>
          </p:cNvPr>
          <p:cNvSpPr/>
          <p:nvPr/>
        </p:nvSpPr>
        <p:spPr>
          <a:xfrm>
            <a:off x="5755520" y="3123393"/>
            <a:ext cx="360040" cy="2404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DBCCAB0-136B-2953-24B0-EBA1CB3991A2}"/>
              </a:ext>
            </a:extLst>
          </p:cNvPr>
          <p:cNvSpPr/>
          <p:nvPr/>
        </p:nvSpPr>
        <p:spPr>
          <a:xfrm>
            <a:off x="5755520" y="274543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9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04961-E4B0-81AA-7882-D5E371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7AD511D-979B-03C7-D11D-8EC262092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008"/>
              </p:ext>
            </p:extLst>
          </p:nvPr>
        </p:nvGraphicFramePr>
        <p:xfrm>
          <a:off x="447824" y="1301151"/>
          <a:ext cx="843597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4E98E9C4-43BE-AF9C-834E-25C64A0A5A8C}"/>
              </a:ext>
            </a:extLst>
          </p:cNvPr>
          <p:cNvSpPr/>
          <p:nvPr/>
        </p:nvSpPr>
        <p:spPr>
          <a:xfrm>
            <a:off x="8034889" y="1635646"/>
            <a:ext cx="360040" cy="233161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1585D27-D75B-0E19-8361-5AFEA91C763F}"/>
              </a:ext>
            </a:extLst>
          </p:cNvPr>
          <p:cNvSpPr/>
          <p:nvPr/>
        </p:nvSpPr>
        <p:spPr>
          <a:xfrm>
            <a:off x="6523214" y="3432391"/>
            <a:ext cx="360040" cy="5385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0938C4D-C693-AD93-F567-4676DC17397F}"/>
              </a:ext>
            </a:extLst>
          </p:cNvPr>
          <p:cNvSpPr/>
          <p:nvPr/>
        </p:nvSpPr>
        <p:spPr>
          <a:xfrm>
            <a:off x="5126888" y="3974377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F01E130-AF28-2D72-42C1-994C7B383DC9}"/>
              </a:ext>
            </a:extLst>
          </p:cNvPr>
          <p:cNvSpPr/>
          <p:nvPr/>
        </p:nvSpPr>
        <p:spPr>
          <a:xfrm>
            <a:off x="5894927" y="3967464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96C0EE-D637-6EF8-B54E-ECF14ED7EB11}"/>
              </a:ext>
            </a:extLst>
          </p:cNvPr>
          <p:cNvSpPr/>
          <p:nvPr/>
        </p:nvSpPr>
        <p:spPr>
          <a:xfrm>
            <a:off x="6626012" y="3967361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656F0-E2CD-2691-695F-A75874E175ED}"/>
              </a:ext>
            </a:extLst>
          </p:cNvPr>
          <p:cNvSpPr/>
          <p:nvPr/>
        </p:nvSpPr>
        <p:spPr>
          <a:xfrm>
            <a:off x="7428816" y="3955830"/>
            <a:ext cx="1588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2027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FFC4C0-33AF-288B-77CE-EC84FBDDB671}"/>
              </a:ext>
            </a:extLst>
          </p:cNvPr>
          <p:cNvSpPr/>
          <p:nvPr/>
        </p:nvSpPr>
        <p:spPr>
          <a:xfrm rot="5400000">
            <a:off x="7652079" y="2706902"/>
            <a:ext cx="10561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Sykehjem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CF47F2-37E2-0B9E-1795-69D048A89AA1}"/>
              </a:ext>
            </a:extLst>
          </p:cNvPr>
          <p:cNvSpPr/>
          <p:nvPr/>
        </p:nvSpPr>
        <p:spPr>
          <a:xfrm rot="5400000">
            <a:off x="6392159" y="3512200"/>
            <a:ext cx="6693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Skole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68DEBF5-A638-9341-0E77-C49878D01516}"/>
              </a:ext>
            </a:extLst>
          </p:cNvPr>
          <p:cNvSpPr/>
          <p:nvPr/>
        </p:nvSpPr>
        <p:spPr>
          <a:xfrm>
            <a:off x="6252996" y="4203926"/>
            <a:ext cx="80823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4,5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64074F-68AB-7E2D-6161-F54E0EDB0BAD}"/>
              </a:ext>
            </a:extLst>
          </p:cNvPr>
          <p:cNvSpPr/>
          <p:nvPr/>
        </p:nvSpPr>
        <p:spPr>
          <a:xfrm>
            <a:off x="7862293" y="4405449"/>
            <a:ext cx="75533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21 </a:t>
            </a:r>
            <a:r>
              <a:rPr lang="nb-NO" sz="1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mill</a:t>
            </a:r>
            <a:endParaRPr lang="nb-NO" sz="1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8A93DCD-428E-7D76-F891-8C4F5B4D3FBE}"/>
              </a:ext>
            </a:extLst>
          </p:cNvPr>
          <p:cNvSpPr/>
          <p:nvPr/>
        </p:nvSpPr>
        <p:spPr>
          <a:xfrm>
            <a:off x="7273447" y="3730477"/>
            <a:ext cx="360040" cy="22525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90758A1-6E5D-E063-843C-4284694A4DDD}"/>
              </a:ext>
            </a:extLst>
          </p:cNvPr>
          <p:cNvSpPr/>
          <p:nvPr/>
        </p:nvSpPr>
        <p:spPr>
          <a:xfrm>
            <a:off x="5761013" y="3733934"/>
            <a:ext cx="360040" cy="2404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FEBE436-BCAB-5A40-4531-4E22E43499D5}"/>
              </a:ext>
            </a:extLst>
          </p:cNvPr>
          <p:cNvSpPr/>
          <p:nvPr/>
        </p:nvSpPr>
        <p:spPr>
          <a:xfrm>
            <a:off x="5761013" y="3357689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AB52DBD-6844-BF15-2C4C-7CF45E4C0A6E}"/>
              </a:ext>
            </a:extLst>
          </p:cNvPr>
          <p:cNvSpPr/>
          <p:nvPr/>
        </p:nvSpPr>
        <p:spPr>
          <a:xfrm>
            <a:off x="5484334" y="2988357"/>
            <a:ext cx="82118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Dagsenter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B86890B-926A-EA94-B01C-304F0601643C}"/>
              </a:ext>
            </a:extLst>
          </p:cNvPr>
          <p:cNvSpPr/>
          <p:nvPr/>
        </p:nvSpPr>
        <p:spPr>
          <a:xfrm>
            <a:off x="6522455" y="3204215"/>
            <a:ext cx="369117" cy="2212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C2D2FFF-AFE7-EB7D-F3BF-F8685497B1E7}"/>
              </a:ext>
            </a:extLst>
          </p:cNvPr>
          <p:cNvSpPr/>
          <p:nvPr/>
        </p:nvSpPr>
        <p:spPr>
          <a:xfrm>
            <a:off x="7264600" y="3551525"/>
            <a:ext cx="369117" cy="1649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21B595B-B636-3BE2-5457-7B142AD0DFB2}"/>
              </a:ext>
            </a:extLst>
          </p:cNvPr>
          <p:cNvSpPr/>
          <p:nvPr/>
        </p:nvSpPr>
        <p:spPr>
          <a:xfrm>
            <a:off x="8034889" y="1464877"/>
            <a:ext cx="369117" cy="1649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2828328-E14C-1B58-2D04-20324F6AFB81}"/>
              </a:ext>
            </a:extLst>
          </p:cNvPr>
          <p:cNvSpPr/>
          <p:nvPr/>
        </p:nvSpPr>
        <p:spPr>
          <a:xfrm>
            <a:off x="5425856" y="3105881"/>
            <a:ext cx="9381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Vann&amp;avløp</a:t>
            </a:r>
            <a:endParaRPr lang="nb-NO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84CAA52-EFF8-03E9-403C-FC56DB3F4EA8}"/>
              </a:ext>
            </a:extLst>
          </p:cNvPr>
          <p:cNvSpPr/>
          <p:nvPr/>
        </p:nvSpPr>
        <p:spPr>
          <a:xfrm>
            <a:off x="6462693" y="3144041"/>
            <a:ext cx="9381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Vann&amp;avløp</a:t>
            </a:r>
            <a:endParaRPr lang="nb-NO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EAB113A-F371-CA0D-1286-2D1E1392D1A1}"/>
              </a:ext>
            </a:extLst>
          </p:cNvPr>
          <p:cNvSpPr/>
          <p:nvPr/>
        </p:nvSpPr>
        <p:spPr>
          <a:xfrm>
            <a:off x="7770889" y="1242435"/>
            <a:ext cx="9381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Vann&amp;avløp</a:t>
            </a:r>
            <a:endParaRPr lang="nb-NO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64C3005-8CCE-11E9-92D2-55566D341291}"/>
              </a:ext>
            </a:extLst>
          </p:cNvPr>
          <p:cNvSpPr/>
          <p:nvPr/>
        </p:nvSpPr>
        <p:spPr>
          <a:xfrm>
            <a:off x="6959745" y="3333980"/>
            <a:ext cx="9381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Vann&amp;avløp</a:t>
            </a:r>
            <a:endParaRPr lang="nb-NO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3B646CE-3D6E-A48B-89AE-1EDAA7D32BF1}"/>
              </a:ext>
            </a:extLst>
          </p:cNvPr>
          <p:cNvSpPr/>
          <p:nvPr/>
        </p:nvSpPr>
        <p:spPr>
          <a:xfrm>
            <a:off x="7177422" y="3666282"/>
            <a:ext cx="56778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8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Sy.hjem</a:t>
            </a:r>
            <a:endParaRPr lang="nb-NO" sz="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2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1CC076F-74D9-DDD3-F659-71C4577F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1747376"/>
            <a:ext cx="2664296" cy="780735"/>
          </a:xfrm>
        </p:spPr>
        <p:txBody>
          <a:bodyPr>
            <a:normAutofit fontScale="90000"/>
          </a:bodyPr>
          <a:lstStyle/>
          <a:p>
            <a:r>
              <a:rPr lang="nb-NO" dirty="0"/>
              <a:t>Tiltak for innsparing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B6942584-635C-ADBD-A600-09AC7B2C82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8586621"/>
              </p:ext>
            </p:extLst>
          </p:nvPr>
        </p:nvGraphicFramePr>
        <p:xfrm>
          <a:off x="24507" y="36204"/>
          <a:ext cx="4691508" cy="4983814"/>
        </p:xfrm>
        <a:graphic>
          <a:graphicData uri="http://schemas.openxmlformats.org/drawingml/2006/table">
            <a:tbl>
              <a:tblPr/>
              <a:tblGrid>
                <a:gridCol w="1767129">
                  <a:extLst>
                    <a:ext uri="{9D8B030D-6E8A-4147-A177-3AD203B41FA5}">
                      <a16:colId xmlns:a16="http://schemas.microsoft.com/office/drawing/2014/main" val="1679999249"/>
                    </a:ext>
                  </a:extLst>
                </a:gridCol>
                <a:gridCol w="517207">
                  <a:extLst>
                    <a:ext uri="{9D8B030D-6E8A-4147-A177-3AD203B41FA5}">
                      <a16:colId xmlns:a16="http://schemas.microsoft.com/office/drawing/2014/main" val="2406447412"/>
                    </a:ext>
                  </a:extLst>
                </a:gridCol>
                <a:gridCol w="517207">
                  <a:extLst>
                    <a:ext uri="{9D8B030D-6E8A-4147-A177-3AD203B41FA5}">
                      <a16:colId xmlns:a16="http://schemas.microsoft.com/office/drawing/2014/main" val="1800717408"/>
                    </a:ext>
                  </a:extLst>
                </a:gridCol>
                <a:gridCol w="517207">
                  <a:extLst>
                    <a:ext uri="{9D8B030D-6E8A-4147-A177-3AD203B41FA5}">
                      <a16:colId xmlns:a16="http://schemas.microsoft.com/office/drawing/2014/main" val="3438687179"/>
                    </a:ext>
                  </a:extLst>
                </a:gridCol>
                <a:gridCol w="629270">
                  <a:extLst>
                    <a:ext uri="{9D8B030D-6E8A-4147-A177-3AD203B41FA5}">
                      <a16:colId xmlns:a16="http://schemas.microsoft.com/office/drawing/2014/main" val="4224548281"/>
                    </a:ext>
                  </a:extLst>
                </a:gridCol>
                <a:gridCol w="743488">
                  <a:extLst>
                    <a:ext uri="{9D8B030D-6E8A-4147-A177-3AD203B41FA5}">
                      <a16:colId xmlns:a16="http://schemas.microsoft.com/office/drawing/2014/main" val="2375714575"/>
                    </a:ext>
                  </a:extLst>
                </a:gridCol>
              </a:tblGrid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Beløp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43600"/>
                  </a:ext>
                </a:extLst>
              </a:tr>
              <a:tr h="22720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6818"/>
                  </a:ext>
                </a:extLst>
              </a:tr>
              <a:tr h="227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Voksenopplæring, økt inntekt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053772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Oppstart Dagsenter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0838"/>
                  </a:ext>
                </a:extLst>
              </a:tr>
              <a:tr h="4024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redusert stilling velferdstek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77062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Redusert investering teknologi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230718"/>
                  </a:ext>
                </a:extLst>
              </a:tr>
              <a:tr h="4024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Økt husleieinntekter på grunn av gjengs leie og nye boliger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43473"/>
                  </a:ext>
                </a:extLst>
              </a:tr>
              <a:tr h="4024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Samfunnsutvikling, div reduserte driftdsutg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272428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Redusert husleie helse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373211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Innsparing helesestasjonen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43982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Innsparing fysio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24034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Ungdomstrinn Tjøtta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70386"/>
                  </a:ext>
                </a:extLst>
              </a:tr>
              <a:tr h="227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Ungdomstrinn Søvik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38508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Redusert tilbud i badet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805747"/>
                  </a:ext>
                </a:extLst>
              </a:tr>
              <a:tr h="25071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Kutte sceneinstruktør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34784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Økt inntekt Kultur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650208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Økt husleie rådhuset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94451"/>
                  </a:ext>
                </a:extLst>
              </a:tr>
              <a:tr h="227209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Midlertidig redusert ledelse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54369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Redusert lærertetthet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364149"/>
                  </a:ext>
                </a:extLst>
              </a:tr>
              <a:tr h="20370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-9 970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-37 640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19047"/>
                  </a:ext>
                </a:extLst>
              </a:tr>
            </a:tbl>
          </a:graphicData>
        </a:graphic>
      </p:graphicFrame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DDB135-7281-6E5E-4D2B-3B87A54A06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4996175"/>
              </p:ext>
            </p:extLst>
          </p:nvPr>
        </p:nvGraphicFramePr>
        <p:xfrm>
          <a:off x="4947222" y="204319"/>
          <a:ext cx="4172271" cy="1234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7976">
                  <a:extLst>
                    <a:ext uri="{9D8B030D-6E8A-4147-A177-3AD203B41FA5}">
                      <a16:colId xmlns:a16="http://schemas.microsoft.com/office/drawing/2014/main" val="29013125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65153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1672013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50294580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135848497"/>
                    </a:ext>
                  </a:extLst>
                </a:gridCol>
              </a:tblGrid>
              <a:tr h="12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5369433"/>
                  </a:ext>
                </a:extLst>
              </a:tr>
              <a:tr h="14127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Stab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-2 150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008638"/>
                  </a:ext>
                </a:extLst>
              </a:tr>
              <a:tr h="14127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3661942"/>
                  </a:ext>
                </a:extLst>
              </a:tr>
              <a:tr h="14692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Oppvekst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-4 505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-6 345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-8 075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-10 545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6268645"/>
                  </a:ext>
                </a:extLst>
              </a:tr>
              <a:tr h="14127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Helse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-4 200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-3 600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-3 450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-3 200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1065963"/>
                  </a:ext>
                </a:extLst>
              </a:tr>
              <a:tr h="11867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-11 305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-14 775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-16 995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6860716"/>
                  </a:ext>
                </a:extLst>
              </a:tr>
            </a:tbl>
          </a:graphicData>
        </a:graphic>
      </p:graphicFrame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91E3B311-05EC-0F2B-67E2-C5E77D079800}"/>
              </a:ext>
            </a:extLst>
          </p:cNvPr>
          <p:cNvSpPr/>
          <p:nvPr/>
        </p:nvSpPr>
        <p:spPr>
          <a:xfrm>
            <a:off x="24507" y="3507854"/>
            <a:ext cx="4115445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20331764-8CD7-9902-F3FE-497443B27A5B}"/>
              </a:ext>
            </a:extLst>
          </p:cNvPr>
          <p:cNvSpPr/>
          <p:nvPr/>
        </p:nvSpPr>
        <p:spPr>
          <a:xfrm>
            <a:off x="-9508" y="713527"/>
            <a:ext cx="4115445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E7EAF1F4-B914-CB6D-F67B-82A1813F9FFB}"/>
              </a:ext>
            </a:extLst>
          </p:cNvPr>
          <p:cNvSpPr/>
          <p:nvPr/>
        </p:nvSpPr>
        <p:spPr>
          <a:xfrm>
            <a:off x="-9509" y="1131590"/>
            <a:ext cx="4115445" cy="4752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36C5BD3C-08BC-333F-BE51-55303C4BE6F7}"/>
              </a:ext>
            </a:extLst>
          </p:cNvPr>
          <p:cNvSpPr/>
          <p:nvPr/>
        </p:nvSpPr>
        <p:spPr>
          <a:xfrm>
            <a:off x="-34015" y="4659982"/>
            <a:ext cx="4750030" cy="15928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98FEE56-33DD-465C-E797-9B5FD25A5DD4}"/>
              </a:ext>
            </a:extLst>
          </p:cNvPr>
          <p:cNvSpPr/>
          <p:nvPr/>
        </p:nvSpPr>
        <p:spPr>
          <a:xfrm>
            <a:off x="0" y="3074436"/>
            <a:ext cx="4716015" cy="36141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D842BB5-CD39-F003-BBE5-3AD7B07557DD}"/>
              </a:ext>
            </a:extLst>
          </p:cNvPr>
          <p:cNvSpPr/>
          <p:nvPr/>
        </p:nvSpPr>
        <p:spPr>
          <a:xfrm>
            <a:off x="5796136" y="3440700"/>
            <a:ext cx="1617751" cy="8925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0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15,5 </a:t>
            </a:r>
            <a:r>
              <a:rPr lang="nb-NO" sz="3200" b="0" cap="none" spc="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mill</a:t>
            </a:r>
            <a:endParaRPr lang="nb-NO" sz="3200" b="0" cap="none" spc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b-NO" sz="20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nb-NO" sz="200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mill</a:t>
            </a:r>
            <a:r>
              <a:rPr lang="nb-NO" sz="20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år</a:t>
            </a:r>
            <a:endParaRPr lang="nb-NO" sz="2000" b="0" cap="none" spc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il: venstre og opp 18">
            <a:extLst>
              <a:ext uri="{FF2B5EF4-FFF2-40B4-BE49-F238E27FC236}">
                <a16:creationId xmlns:a16="http://schemas.microsoft.com/office/drawing/2014/main" id="{C97DC3E5-967A-CD3B-B2D8-221F47635AE8}"/>
              </a:ext>
            </a:extLst>
          </p:cNvPr>
          <p:cNvSpPr/>
          <p:nvPr/>
        </p:nvSpPr>
        <p:spPr>
          <a:xfrm rot="18905389">
            <a:off x="4726378" y="3530585"/>
            <a:ext cx="963583" cy="782464"/>
          </a:xfrm>
          <a:prstGeom prst="left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7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E484DB-BEC8-E3C9-3E71-AD204AFD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045"/>
            <a:ext cx="6923112" cy="857250"/>
          </a:xfrm>
        </p:spPr>
        <p:txBody>
          <a:bodyPr/>
          <a:lstStyle/>
          <a:p>
            <a:r>
              <a:rPr lang="nb-NO" b="1" dirty="0"/>
              <a:t>Lærertetthet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F20B34-ED2C-8D4E-40B2-E5880CC8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25" y="1923678"/>
            <a:ext cx="4038600" cy="1296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2018 &gt; 2021</a:t>
            </a:r>
          </a:p>
          <a:p>
            <a:pPr marL="0" indent="0">
              <a:buNone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redusert med 17 lærerstillinger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D4D44B-7A34-F8FF-4363-CD8A7D0D4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56" y="3331315"/>
            <a:ext cx="5987008" cy="996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Kompetanse &gt; kvalitet</a:t>
            </a:r>
          </a:p>
          <a:p>
            <a:pPr marL="0" indent="0">
              <a:buNone/>
            </a:pPr>
            <a:r>
              <a:rPr lang="nb-NO" dirty="0"/>
              <a:t>15 % ufaglært i bunnen før sykefravær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9C9D8FD-85A3-C8A4-4871-D8EB6659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916939"/>
            <a:ext cx="5861170" cy="22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D0C097-E445-E410-0417-FC469C22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6" y="120253"/>
            <a:ext cx="6923112" cy="857250"/>
          </a:xfrm>
        </p:spPr>
        <p:txBody>
          <a:bodyPr/>
          <a:lstStyle/>
          <a:p>
            <a:r>
              <a:rPr lang="nb-NO" b="1" dirty="0"/>
              <a:t>Statsbudsjettet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1381BF-799C-5AD1-D864-91F74CF9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7504"/>
            <a:ext cx="8435280" cy="3898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accent6">
                    <a:lumMod val="50000"/>
                  </a:schemeClr>
                </a:solidFill>
              </a:rPr>
              <a:t>Økning frie inntekter 5,9 %  (4,7 % snitt) &gt; </a:t>
            </a:r>
            <a:r>
              <a:rPr lang="nb-NO" sz="2400" dirty="0" err="1">
                <a:solidFill>
                  <a:schemeClr val="accent6">
                    <a:lumMod val="50000"/>
                  </a:schemeClr>
                </a:solidFill>
              </a:rPr>
              <a:t>ca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</a:rPr>
              <a:t> 30 </a:t>
            </a:r>
            <a:r>
              <a:rPr lang="nb-NO" sz="2400" dirty="0" err="1">
                <a:solidFill>
                  <a:schemeClr val="accent6">
                    <a:lumMod val="50000"/>
                  </a:schemeClr>
                </a:solidFill>
              </a:rPr>
              <a:t>mill</a:t>
            </a:r>
            <a:r>
              <a:rPr lang="nb-NO" sz="2400" dirty="0">
                <a:solidFill>
                  <a:schemeClr val="accent6">
                    <a:lumMod val="50000"/>
                  </a:schemeClr>
                </a:solidFill>
              </a:rPr>
              <a:t> kr</a:t>
            </a:r>
          </a:p>
          <a:p>
            <a:pPr marL="0" indent="0">
              <a:buNone/>
            </a:pPr>
            <a:endParaRPr lang="nb-NO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u="sng" dirty="0"/>
              <a:t>Hva får vi økte inntekter for?</a:t>
            </a:r>
          </a:p>
          <a:p>
            <a:r>
              <a:rPr lang="nb-NO" dirty="0" err="1"/>
              <a:t>Deflator</a:t>
            </a:r>
            <a:r>
              <a:rPr lang="nb-NO" dirty="0"/>
              <a:t> 4,3 </a:t>
            </a:r>
            <a:r>
              <a:rPr lang="nb-NO" sz="19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(4,9 lønn og 3,8 pris)</a:t>
            </a:r>
          </a:p>
          <a:p>
            <a:r>
              <a:rPr lang="nb-NO" b="1" dirty="0"/>
              <a:t>Befolkningsvekst </a:t>
            </a:r>
            <a:r>
              <a:rPr lang="nb-NO" sz="19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(flyktninger)</a:t>
            </a:r>
          </a:p>
          <a:p>
            <a:r>
              <a:rPr lang="nb-NO" b="1" dirty="0"/>
              <a:t>Demografi </a:t>
            </a:r>
            <a:r>
              <a:rPr lang="nb-NO" sz="19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&gt; eldrebølgen </a:t>
            </a:r>
          </a:p>
          <a:p>
            <a:r>
              <a:rPr lang="nb-NO" dirty="0"/>
              <a:t>Endringer i system &gt; </a:t>
            </a:r>
            <a:r>
              <a:rPr lang="nb-NO" sz="19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redusert foreldrebetaling, grunnskoletillegg</a:t>
            </a:r>
            <a:endParaRPr lang="nb-NO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019E71-018C-E1A7-F0C3-AAE52D9B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99" y="198148"/>
            <a:ext cx="6923112" cy="857250"/>
          </a:xfrm>
        </p:spPr>
        <p:txBody>
          <a:bodyPr>
            <a:normAutofit fontScale="90000"/>
          </a:bodyPr>
          <a:lstStyle/>
          <a:p>
            <a:r>
              <a:rPr lang="nb-NO" dirty="0"/>
              <a:t>Kultur</a:t>
            </a:r>
            <a:br>
              <a:rPr lang="nb-NO" dirty="0"/>
            </a:br>
            <a:r>
              <a:rPr lang="nb-NO" sz="1200" dirty="0"/>
              <a:t>Endringer </a:t>
            </a:r>
            <a:br>
              <a:rPr lang="nb-NO" sz="1200" dirty="0"/>
            </a:br>
            <a:r>
              <a:rPr lang="nb-NO" sz="1200" u="sng" dirty="0"/>
              <a:t>etter</a:t>
            </a:r>
            <a:r>
              <a:rPr lang="nb-NO" sz="1200" dirty="0"/>
              <a:t> saldert budsjett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54EC78A-7984-9E75-9A09-8E0B1E248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514263"/>
            <a:ext cx="5057775" cy="14097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685135E-0874-7153-7167-54EE7158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325" y="2290314"/>
            <a:ext cx="5521186" cy="2312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3AEFE86-9565-86DE-2897-090C90521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01" t="71000" r="40493"/>
          <a:stretch/>
        </p:blipFill>
        <p:spPr>
          <a:xfrm>
            <a:off x="4119116" y="3147814"/>
            <a:ext cx="4824536" cy="188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B69ED48-C1B4-C64E-5EFF-CCD6D40AD2D7}"/>
              </a:ext>
            </a:extLst>
          </p:cNvPr>
          <p:cNvSpPr/>
          <p:nvPr/>
        </p:nvSpPr>
        <p:spPr>
          <a:xfrm>
            <a:off x="951987" y="1596532"/>
            <a:ext cx="12674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b="1" cap="none" spc="0" dirty="0">
                <a:ln/>
                <a:solidFill>
                  <a:schemeClr val="accent4"/>
                </a:solidFill>
                <a:effectLst/>
              </a:rPr>
              <a:t>Økt inntekt</a:t>
            </a: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A5EB5A0D-04FF-694D-9FBB-648FA838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3049"/>
              </p:ext>
            </p:extLst>
          </p:nvPr>
        </p:nvGraphicFramePr>
        <p:xfrm>
          <a:off x="107504" y="3723878"/>
          <a:ext cx="3784478" cy="1121154"/>
        </p:xfrm>
        <a:graphic>
          <a:graphicData uri="http://schemas.openxmlformats.org/drawingml/2006/table">
            <a:tbl>
              <a:tblPr/>
              <a:tblGrid>
                <a:gridCol w="761416">
                  <a:extLst>
                    <a:ext uri="{9D8B030D-6E8A-4147-A177-3AD203B41FA5}">
                      <a16:colId xmlns:a16="http://schemas.microsoft.com/office/drawing/2014/main" val="268692114"/>
                    </a:ext>
                  </a:extLst>
                </a:gridCol>
                <a:gridCol w="247460">
                  <a:extLst>
                    <a:ext uri="{9D8B030D-6E8A-4147-A177-3AD203B41FA5}">
                      <a16:colId xmlns:a16="http://schemas.microsoft.com/office/drawing/2014/main" val="3461499111"/>
                    </a:ext>
                  </a:extLst>
                </a:gridCol>
                <a:gridCol w="399744">
                  <a:extLst>
                    <a:ext uri="{9D8B030D-6E8A-4147-A177-3AD203B41FA5}">
                      <a16:colId xmlns:a16="http://schemas.microsoft.com/office/drawing/2014/main" val="3978871444"/>
                    </a:ext>
                  </a:extLst>
                </a:gridCol>
                <a:gridCol w="466368">
                  <a:extLst>
                    <a:ext uri="{9D8B030D-6E8A-4147-A177-3AD203B41FA5}">
                      <a16:colId xmlns:a16="http://schemas.microsoft.com/office/drawing/2014/main" val="8606573"/>
                    </a:ext>
                  </a:extLst>
                </a:gridCol>
                <a:gridCol w="437815">
                  <a:extLst>
                    <a:ext uri="{9D8B030D-6E8A-4147-A177-3AD203B41FA5}">
                      <a16:colId xmlns:a16="http://schemas.microsoft.com/office/drawing/2014/main" val="2547013911"/>
                    </a:ext>
                  </a:extLst>
                </a:gridCol>
                <a:gridCol w="424728">
                  <a:extLst>
                    <a:ext uri="{9D8B030D-6E8A-4147-A177-3AD203B41FA5}">
                      <a16:colId xmlns:a16="http://schemas.microsoft.com/office/drawing/2014/main" val="581570744"/>
                    </a:ext>
                  </a:extLst>
                </a:gridCol>
                <a:gridCol w="385467">
                  <a:extLst>
                    <a:ext uri="{9D8B030D-6E8A-4147-A177-3AD203B41FA5}">
                      <a16:colId xmlns:a16="http://schemas.microsoft.com/office/drawing/2014/main" val="1573660462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3052607039"/>
                    </a:ext>
                  </a:extLst>
                </a:gridCol>
                <a:gridCol w="247460">
                  <a:extLst>
                    <a:ext uri="{9D8B030D-6E8A-4147-A177-3AD203B41FA5}">
                      <a16:colId xmlns:a16="http://schemas.microsoft.com/office/drawing/2014/main" val="2616973111"/>
                    </a:ext>
                  </a:extLst>
                </a:gridCol>
              </a:tblGrid>
              <a:tr h="15185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utgift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42 783 734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42 437 808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41 747 808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41 747 808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41 747 808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-345 926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10248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inntekt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-12 223 114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-12 423 114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-12 423 114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-12 423 114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-12 423 114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-200 000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874221"/>
                  </a:ext>
                </a:extLst>
              </a:tr>
              <a:tr h="22313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 sum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30 560 620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30 014 694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29 324 694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29 324 694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29 324 694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-545 926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64690"/>
                  </a:ext>
                </a:extLst>
              </a:tr>
            </a:tbl>
          </a:graphicData>
        </a:graphic>
      </p:graphicFrame>
      <p:sp>
        <p:nvSpPr>
          <p:cNvPr id="3" name="Multiplikasjonstegn 2">
            <a:extLst>
              <a:ext uri="{FF2B5EF4-FFF2-40B4-BE49-F238E27FC236}">
                <a16:creationId xmlns:a16="http://schemas.microsoft.com/office/drawing/2014/main" id="{DAF9F3D5-37D6-CC0B-6FC9-2FB7760DB6A8}"/>
              </a:ext>
            </a:extLst>
          </p:cNvPr>
          <p:cNvSpPr/>
          <p:nvPr/>
        </p:nvSpPr>
        <p:spPr>
          <a:xfrm>
            <a:off x="4026711" y="1995686"/>
            <a:ext cx="1409385" cy="9361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0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Renter og finans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err="1"/>
              <a:t>Budsjettrenta</a:t>
            </a:r>
            <a:r>
              <a:rPr lang="nb-NO" sz="2200" dirty="0"/>
              <a:t> er utarbeidet på bakgrunn av opplysninger fra Kommunalbanken:</a:t>
            </a:r>
          </a:p>
          <a:p>
            <a:endParaRPr lang="nn-NO" sz="2200" dirty="0"/>
          </a:p>
          <a:p>
            <a:pPr marL="692150" lvl="2" indent="0">
              <a:buNone/>
            </a:pPr>
            <a:r>
              <a:rPr lang="nb-NO" dirty="0"/>
              <a:t>2024: 5,33%  </a:t>
            </a:r>
          </a:p>
          <a:p>
            <a:pPr marL="692150" lvl="2" indent="0">
              <a:buNone/>
            </a:pPr>
            <a:r>
              <a:rPr lang="nb-NO" dirty="0"/>
              <a:t>2025: 4,86% </a:t>
            </a:r>
          </a:p>
          <a:p>
            <a:pPr marL="692150" lvl="2" indent="0">
              <a:buNone/>
            </a:pPr>
            <a:r>
              <a:rPr lang="nb-NO" dirty="0"/>
              <a:t>2026: 4,45% </a:t>
            </a:r>
          </a:p>
          <a:p>
            <a:pPr marL="692150" lvl="2" indent="0">
              <a:buNone/>
            </a:pPr>
            <a:r>
              <a:rPr lang="nb-NO" dirty="0"/>
              <a:t>2027: 4,28%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CD1832-6765-7D9A-2401-4EE1DFDB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2859782"/>
            <a:ext cx="4038600" cy="11555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Utbytte:</a:t>
            </a:r>
            <a:br>
              <a:rPr lang="nb-NO" dirty="0"/>
            </a:br>
            <a:r>
              <a:rPr lang="nb-NO" sz="1800" dirty="0"/>
              <a:t>-Helgelandskraft A/S – </a:t>
            </a:r>
            <a:r>
              <a:rPr lang="nb-NO" sz="1800" b="1" dirty="0"/>
              <a:t>6 mill.kr.</a:t>
            </a:r>
            <a:r>
              <a:rPr lang="nb-NO" sz="1800" dirty="0"/>
              <a:t> 2024 og ut ØP-perioden.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5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20E85-4B59-E7A4-3F57-9C476DFF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Frie inntekter i ØP-perioden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53353C7E-FC5F-0E86-269F-E5D38E68A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3836"/>
              </p:ext>
            </p:extLst>
          </p:nvPr>
        </p:nvGraphicFramePr>
        <p:xfrm>
          <a:off x="676885" y="1707654"/>
          <a:ext cx="6923112" cy="262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322">
                  <a:extLst>
                    <a:ext uri="{9D8B030D-6E8A-4147-A177-3AD203B41FA5}">
                      <a16:colId xmlns:a16="http://schemas.microsoft.com/office/drawing/2014/main" val="1069917845"/>
                    </a:ext>
                  </a:extLst>
                </a:gridCol>
                <a:gridCol w="1384322">
                  <a:extLst>
                    <a:ext uri="{9D8B030D-6E8A-4147-A177-3AD203B41FA5}">
                      <a16:colId xmlns:a16="http://schemas.microsoft.com/office/drawing/2014/main" val="418184151"/>
                    </a:ext>
                  </a:extLst>
                </a:gridCol>
                <a:gridCol w="1384322">
                  <a:extLst>
                    <a:ext uri="{9D8B030D-6E8A-4147-A177-3AD203B41FA5}">
                      <a16:colId xmlns:a16="http://schemas.microsoft.com/office/drawing/2014/main" val="1767355405"/>
                    </a:ext>
                  </a:extLst>
                </a:gridCol>
                <a:gridCol w="1385073">
                  <a:extLst>
                    <a:ext uri="{9D8B030D-6E8A-4147-A177-3AD203B41FA5}">
                      <a16:colId xmlns:a16="http://schemas.microsoft.com/office/drawing/2014/main" val="3685376131"/>
                    </a:ext>
                  </a:extLst>
                </a:gridCol>
                <a:gridCol w="1385073">
                  <a:extLst>
                    <a:ext uri="{9D8B030D-6E8A-4147-A177-3AD203B41FA5}">
                      <a16:colId xmlns:a16="http://schemas.microsoft.com/office/drawing/2014/main" val="2632153628"/>
                    </a:ext>
                  </a:extLst>
                </a:gridCol>
              </a:tblGrid>
              <a:tr h="39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</a:rPr>
                        <a:t>2024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</a:rPr>
                        <a:t>2025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</a:rPr>
                        <a:t>2026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</a:rPr>
                        <a:t>2027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282539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Rammmetilskudd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273 867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276 636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278 255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277 709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260824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Nto.innt.utj.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 39 339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  39 394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  39 133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  38 900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840706"/>
                  </a:ext>
                </a:extLst>
              </a:tr>
              <a:tr h="804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Skatt på formue og inntekt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236 989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237 325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237 751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234 348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361646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00">
                          <a:effectLst/>
                        </a:rPr>
                        <a:t>SUM</a:t>
                      </a:r>
                      <a:endParaRPr lang="nb-NO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 kern="100" dirty="0">
                          <a:effectLst/>
                        </a:rPr>
                        <a:t>549 700</a:t>
                      </a:r>
                      <a:endParaRPr lang="nb-NO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 kern="100" dirty="0">
                          <a:effectLst/>
                        </a:rPr>
                        <a:t>553 400</a:t>
                      </a:r>
                      <a:endParaRPr lang="nb-NO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 kern="100" dirty="0">
                          <a:effectLst/>
                        </a:rPr>
                        <a:t>553 100</a:t>
                      </a:r>
                      <a:endParaRPr lang="nb-NO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 kern="100" dirty="0">
                          <a:effectLst/>
                        </a:rPr>
                        <a:t>551 000</a:t>
                      </a:r>
                      <a:endParaRPr lang="nb-NO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7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01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63BDC-94B1-1A34-A05D-456D0879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6" y="1167594"/>
            <a:ext cx="3564396" cy="857250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002060"/>
                </a:solidFill>
              </a:rPr>
              <a:t>Utfordringsbildet i Alstahaug.</a:t>
            </a:r>
            <a:br>
              <a:rPr lang="nb-NO" dirty="0">
                <a:solidFill>
                  <a:srgbClr val="002060"/>
                </a:solidFill>
              </a:rPr>
            </a:br>
            <a:br>
              <a:rPr lang="nb-NO" dirty="0">
                <a:solidFill>
                  <a:srgbClr val="002060"/>
                </a:solidFill>
              </a:rPr>
            </a:br>
            <a:r>
              <a:rPr lang="nb-NO" sz="1200" dirty="0">
                <a:solidFill>
                  <a:srgbClr val="002060"/>
                </a:solidFill>
              </a:rPr>
              <a:t>De seks første punkt er også vurdert ut fra de fire velferdspilarene innen folkehelse.</a:t>
            </a:r>
            <a:br>
              <a:rPr lang="nb-NO" sz="1200" dirty="0">
                <a:solidFill>
                  <a:srgbClr val="002060"/>
                </a:solidFill>
              </a:rPr>
            </a:br>
            <a:r>
              <a:rPr lang="nb-NO" sz="1200" dirty="0">
                <a:solidFill>
                  <a:srgbClr val="002060"/>
                </a:solidFill>
              </a:rPr>
              <a:t>- </a:t>
            </a:r>
            <a: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Helse</a:t>
            </a:r>
            <a:b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Utdanning</a:t>
            </a:r>
            <a:b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Arbeid</a:t>
            </a:r>
            <a:b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Bosituasjonen</a:t>
            </a:r>
            <a:br>
              <a:rPr lang="nb-NO" sz="1200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						</a:t>
            </a:r>
            <a:r>
              <a:rPr lang="nb-NO" sz="900" i="1" dirty="0">
                <a:solidFill>
                  <a:srgbClr val="002060"/>
                </a:solidFill>
              </a:rPr>
              <a:t>Vurdert av administrasjonen</a:t>
            </a:r>
            <a:endParaRPr lang="nb-NO" i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858E2C-8D02-F1A8-4C87-64FB8CF6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348654"/>
            <a:ext cx="4050450" cy="46533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3825" b="1" dirty="0">
                <a:solidFill>
                  <a:schemeClr val="accent6">
                    <a:lumMod val="50000"/>
                  </a:schemeClr>
                </a:solidFill>
              </a:rPr>
              <a:t>Bemanning og kompetanse</a:t>
            </a:r>
          </a:p>
          <a:p>
            <a:pPr lvl="1"/>
            <a:r>
              <a:rPr lang="nb-NO" sz="1875" dirty="0"/>
              <a:t>Tilgang/rekruttering i offentlig og privat næring</a:t>
            </a:r>
          </a:p>
          <a:p>
            <a:pPr lvl="1"/>
            <a:r>
              <a:rPr lang="nb-NO" sz="1875" dirty="0"/>
              <a:t>Utvikling av kompetanse i organisasjonen</a:t>
            </a:r>
          </a:p>
          <a:p>
            <a:pPr lvl="1"/>
            <a:endParaRPr lang="nb-NO" sz="1875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Eldrebølgen</a:t>
            </a:r>
          </a:p>
          <a:p>
            <a:pPr lvl="1"/>
            <a:r>
              <a:rPr lang="nb-NO" sz="1875" dirty="0"/>
              <a:t>Plan for omsorg</a:t>
            </a:r>
          </a:p>
          <a:p>
            <a:pPr lvl="1"/>
            <a:r>
              <a:rPr lang="nb-NO" sz="1875" dirty="0"/>
              <a:t>Kapasitet</a:t>
            </a:r>
          </a:p>
          <a:p>
            <a:pPr lvl="1"/>
            <a:r>
              <a:rPr lang="nb-NO" sz="1875" dirty="0"/>
              <a:t>Kompetanse </a:t>
            </a:r>
          </a:p>
          <a:p>
            <a:pPr lvl="1"/>
            <a:endParaRPr lang="nb-NO" sz="1875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Inkludering som faktor for fortsatt vekst</a:t>
            </a:r>
          </a:p>
          <a:p>
            <a:pPr lvl="1">
              <a:buFontTx/>
              <a:buChar char="-"/>
            </a:pPr>
            <a:r>
              <a:rPr lang="nb-NO" sz="1875" dirty="0"/>
              <a:t>Innen arbeidslivet</a:t>
            </a:r>
          </a:p>
          <a:p>
            <a:pPr lvl="1">
              <a:buFontTx/>
              <a:buChar char="-"/>
            </a:pPr>
            <a:r>
              <a:rPr lang="nb-NO" sz="1875" dirty="0"/>
              <a:t>Oppvekstmiljø</a:t>
            </a:r>
          </a:p>
          <a:p>
            <a:pPr lvl="1">
              <a:buFontTx/>
              <a:buChar char="-"/>
            </a:pPr>
            <a:r>
              <a:rPr lang="nb-NO" sz="1875" dirty="0"/>
              <a:t>Bosetting av flyktninger</a:t>
            </a:r>
          </a:p>
          <a:p>
            <a:pPr lvl="1">
              <a:buFontTx/>
              <a:buChar char="-"/>
            </a:pPr>
            <a:r>
              <a:rPr lang="nb-NO" sz="1875" dirty="0"/>
              <a:t>Synliggjøring av mangfold</a:t>
            </a:r>
          </a:p>
          <a:p>
            <a:pPr lvl="1">
              <a:buFontTx/>
              <a:buChar char="-"/>
            </a:pPr>
            <a:endParaRPr lang="nb-NO" sz="2175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Fokus som regionsenter</a:t>
            </a:r>
          </a:p>
          <a:p>
            <a:pPr marL="342891" lvl="1" indent="0">
              <a:buNone/>
            </a:pPr>
            <a:r>
              <a:rPr lang="nb-NO" sz="1875" dirty="0"/>
              <a:t>- Helhetlige og aktive strategier for felles utviklings/utfordringsbehov</a:t>
            </a:r>
          </a:p>
          <a:p>
            <a:pPr marL="342891" lvl="1" indent="0">
              <a:buNone/>
            </a:pPr>
            <a:r>
              <a:rPr lang="nb-NO" sz="1875" dirty="0"/>
              <a:t>- Boliger </a:t>
            </a:r>
          </a:p>
          <a:p>
            <a:pPr marL="342891" lvl="1" indent="0">
              <a:buNone/>
            </a:pPr>
            <a:r>
              <a:rPr lang="nb-NO" sz="1875" dirty="0"/>
              <a:t>- Felles arbeid, ikke på bekostning av regionsentret men i samhandling</a:t>
            </a:r>
          </a:p>
          <a:p>
            <a:pPr marL="0" indent="0">
              <a:buNone/>
            </a:pPr>
            <a:endParaRPr lang="nb-NO" sz="3375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Styrke bredde i typer arbeidsplasser/næringer</a:t>
            </a:r>
          </a:p>
          <a:p>
            <a:pPr>
              <a:buFontTx/>
              <a:buChar char="-"/>
            </a:pPr>
            <a:r>
              <a:rPr lang="nb-NO" sz="1875" dirty="0">
                <a:solidFill>
                  <a:srgbClr val="002060"/>
                </a:solidFill>
              </a:rPr>
              <a:t>Aktivt forhold til kompetansebehov hos eksisterende arbeidsplasser</a:t>
            </a:r>
          </a:p>
          <a:p>
            <a:pPr>
              <a:buFontTx/>
              <a:buChar char="-"/>
            </a:pPr>
            <a:r>
              <a:rPr lang="nb-NO" sz="1875" dirty="0">
                <a:solidFill>
                  <a:srgbClr val="002060"/>
                </a:solidFill>
              </a:rPr>
              <a:t>Legge til rette for nye næringer</a:t>
            </a:r>
          </a:p>
          <a:p>
            <a:pPr marL="0" indent="0">
              <a:buNone/>
            </a:pPr>
            <a:endParaRPr lang="nb-NO" sz="1875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475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Miljø og klima</a:t>
            </a:r>
          </a:p>
          <a:p>
            <a:pPr marL="342891" lvl="1" indent="0" defTabSz="685783">
              <a:buNone/>
              <a:defRPr/>
            </a:pPr>
            <a:r>
              <a:rPr lang="nb-NO" sz="1875" dirty="0">
                <a:solidFill>
                  <a:srgbClr val="1F497D"/>
                </a:solidFill>
                <a:latin typeface="Calibri"/>
              </a:rPr>
              <a:t>- Aktivt forhold til miljøregnskap</a:t>
            </a:r>
          </a:p>
          <a:p>
            <a:pPr marL="342891" lvl="1" indent="0" defTabSz="685783">
              <a:buNone/>
              <a:defRPr/>
            </a:pPr>
            <a:endParaRPr lang="nb-NO" sz="1875" b="1" dirty="0">
              <a:solidFill>
                <a:srgbClr val="1F497D"/>
              </a:solidFill>
              <a:latin typeface="Calibri"/>
            </a:endParaRPr>
          </a:p>
          <a:p>
            <a:pPr marL="342891" lvl="1" indent="0" defTabSz="685783">
              <a:buNone/>
              <a:defRPr/>
            </a:pPr>
            <a:endParaRPr lang="nb-NO" sz="1875" b="1" dirty="0">
              <a:solidFill>
                <a:srgbClr val="1F497D"/>
              </a:solidFill>
              <a:latin typeface="Calibri"/>
            </a:endParaRPr>
          </a:p>
          <a:p>
            <a:pPr lvl="1" defTabSz="685783">
              <a:buFont typeface="Wingdings" panose="05000000000000000000" pitchFamily="2" charset="2"/>
              <a:buChar char="§"/>
              <a:defRPr/>
            </a:pPr>
            <a:r>
              <a:rPr lang="nb-NO" sz="3375" b="1" dirty="0">
                <a:solidFill>
                  <a:schemeClr val="accent6">
                    <a:lumMod val="50000"/>
                  </a:schemeClr>
                </a:solidFill>
              </a:rPr>
              <a:t>Økonomi</a:t>
            </a:r>
          </a:p>
          <a:p>
            <a:pPr marL="342891" lvl="1" indent="0" defTabSz="685783">
              <a:buNone/>
              <a:defRPr/>
            </a:pPr>
            <a:r>
              <a:rPr lang="nb-NO" sz="1875" dirty="0">
                <a:solidFill>
                  <a:srgbClr val="1F497D"/>
                </a:solidFill>
                <a:latin typeface="Calibri"/>
              </a:rPr>
              <a:t>- Gjeld</a:t>
            </a:r>
          </a:p>
          <a:p>
            <a:pPr marL="342891" lvl="1" indent="0" defTabSz="685783">
              <a:buNone/>
              <a:defRPr/>
            </a:pPr>
            <a:r>
              <a:rPr lang="nb-NO" sz="1875" dirty="0">
                <a:solidFill>
                  <a:srgbClr val="1F497D"/>
                </a:solidFill>
                <a:latin typeface="Calibri"/>
              </a:rPr>
              <a:t>- Bruk av avsatte midler for balanse</a:t>
            </a:r>
            <a:endParaRPr lang="nb-NO" sz="3375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891" lvl="1" indent="0">
              <a:buNone/>
            </a:pPr>
            <a:endParaRPr lang="nb-NO" sz="1875" b="1" dirty="0">
              <a:solidFill>
                <a:srgbClr val="002060"/>
              </a:solidFill>
            </a:endParaRPr>
          </a:p>
          <a:p>
            <a:pPr marL="342891" lvl="1" indent="0">
              <a:buNone/>
            </a:pPr>
            <a:endParaRPr lang="nb-NO" sz="1875" b="1" dirty="0">
              <a:solidFill>
                <a:srgbClr val="00206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6AF5EE-8645-D354-E6CD-8DD1D121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7480" y="4779940"/>
            <a:ext cx="2133600" cy="273844"/>
          </a:xfrm>
        </p:spPr>
        <p:txBody>
          <a:bodyPr/>
          <a:lstStyle/>
          <a:p>
            <a:fld id="{ED2FD605-2CE4-4296-9E87-DAC1BA72224F}" type="datetime4">
              <a:rPr lang="nb-NO" smtClean="0"/>
              <a:t>7.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660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075E00-C978-41FA-9700-C4091465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utendørs, natt, bygning, by&#10;&#10;Automatisk generert beskrivelse">
            <a:extLst>
              <a:ext uri="{FF2B5EF4-FFF2-40B4-BE49-F238E27FC236}">
                <a16:creationId xmlns:a16="http://schemas.microsoft.com/office/drawing/2014/main" id="{73FCA2C1-3157-493D-89B1-C9981D95D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8" y="-499935"/>
            <a:ext cx="9144000" cy="5643435"/>
          </a:xfrm>
        </p:spPr>
      </p:pic>
    </p:spTree>
    <p:extLst>
      <p:ext uri="{BB962C8B-B14F-4D97-AF65-F5344CB8AC3E}">
        <p14:creationId xmlns:p14="http://schemas.microsoft.com/office/powerpoint/2010/main" val="2393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01203-905B-E768-387E-566D61AF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56294"/>
            <a:ext cx="6923112" cy="857250"/>
          </a:xfrm>
        </p:spPr>
        <p:txBody>
          <a:bodyPr/>
          <a:lstStyle/>
          <a:p>
            <a:r>
              <a:rPr lang="nb-NO" b="1" dirty="0"/>
              <a:t>Inntekter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0AA234-91CD-C751-73A1-20CABF36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6" y="683602"/>
            <a:ext cx="8435280" cy="3265010"/>
          </a:xfrm>
        </p:spPr>
        <p:txBody>
          <a:bodyPr/>
          <a:lstStyle/>
          <a:p>
            <a:r>
              <a:rPr lang="nb-NO" dirty="0"/>
              <a:t>Frie inntekter fra Staten</a:t>
            </a:r>
          </a:p>
          <a:p>
            <a:r>
              <a:rPr lang="nb-NO" dirty="0"/>
              <a:t>Andre tilskudd og overføringer</a:t>
            </a:r>
          </a:p>
          <a:p>
            <a:r>
              <a:rPr lang="nb-NO" dirty="0"/>
              <a:t>Eiendoms skatt</a:t>
            </a:r>
          </a:p>
          <a:p>
            <a:r>
              <a:rPr lang="nb-NO" dirty="0"/>
              <a:t>Brukerbetalinger/gebyrer</a:t>
            </a:r>
          </a:p>
          <a:p>
            <a:r>
              <a:rPr lang="nb-NO" dirty="0"/>
              <a:t>Salgs- og leieinntekter </a:t>
            </a:r>
          </a:p>
          <a:p>
            <a:r>
              <a:rPr lang="nb-NO" dirty="0"/>
              <a:t>Helgeland Kraft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F005E2-1766-49F6-7866-D9DB7814000D}"/>
              </a:ext>
            </a:extLst>
          </p:cNvPr>
          <p:cNvSpPr/>
          <p:nvPr/>
        </p:nvSpPr>
        <p:spPr>
          <a:xfrm>
            <a:off x="5097750" y="659357"/>
            <a:ext cx="1539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550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58CEE7-DEEA-5BAA-0474-96233618E2FE}"/>
              </a:ext>
            </a:extLst>
          </p:cNvPr>
          <p:cNvSpPr/>
          <p:nvPr/>
        </p:nvSpPr>
        <p:spPr>
          <a:xfrm>
            <a:off x="6148023" y="1185816"/>
            <a:ext cx="1539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197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EE965BB-8B62-DAF1-1F74-BCA11A54AB95}"/>
              </a:ext>
            </a:extLst>
          </p:cNvPr>
          <p:cNvSpPr/>
          <p:nvPr/>
        </p:nvSpPr>
        <p:spPr>
          <a:xfrm>
            <a:off x="3614237" y="3242106"/>
            <a:ext cx="1122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6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5AC4BF6-A4C4-E478-AD24-AC0990BDF067}"/>
              </a:ext>
            </a:extLst>
          </p:cNvPr>
          <p:cNvSpPr/>
          <p:nvPr/>
        </p:nvSpPr>
        <p:spPr>
          <a:xfrm>
            <a:off x="3688589" y="1672285"/>
            <a:ext cx="1330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23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BF307C0-3890-2326-6BF8-B093DC61FD3C}"/>
              </a:ext>
            </a:extLst>
          </p:cNvPr>
          <p:cNvSpPr/>
          <p:nvPr/>
        </p:nvSpPr>
        <p:spPr>
          <a:xfrm>
            <a:off x="5306140" y="2145984"/>
            <a:ext cx="13308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23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874A029-2C79-D0A9-A606-75D66CD1A30A}"/>
              </a:ext>
            </a:extLst>
          </p:cNvPr>
          <p:cNvSpPr/>
          <p:nvPr/>
        </p:nvSpPr>
        <p:spPr>
          <a:xfrm>
            <a:off x="4926914" y="2700336"/>
            <a:ext cx="1330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3200" b="1" cap="none" spc="0" dirty="0">
                <a:ln/>
                <a:solidFill>
                  <a:schemeClr val="accent4"/>
                </a:solidFill>
                <a:effectLst/>
              </a:rPr>
              <a:t>90 </a:t>
            </a:r>
            <a:r>
              <a:rPr lang="nb-NO" sz="3200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39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923112" cy="443204"/>
          </a:xfrm>
        </p:spPr>
        <p:txBody>
          <a:bodyPr>
            <a:normAutofit fontScale="90000"/>
          </a:bodyPr>
          <a:lstStyle/>
          <a:p>
            <a:r>
              <a:rPr lang="nb-NO" dirty="0"/>
              <a:t>Statsbudsjettet – frie inntekter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25511"/>
              </p:ext>
            </p:extLst>
          </p:nvPr>
        </p:nvGraphicFramePr>
        <p:xfrm>
          <a:off x="467544" y="771550"/>
          <a:ext cx="8676456" cy="40555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84308">
                  <a:extLst>
                    <a:ext uri="{9D8B030D-6E8A-4147-A177-3AD203B41FA5}">
                      <a16:colId xmlns:a16="http://schemas.microsoft.com/office/drawing/2014/main" val="2392773630"/>
                    </a:ext>
                  </a:extLst>
                </a:gridCol>
                <a:gridCol w="1900268">
                  <a:extLst>
                    <a:ext uri="{9D8B030D-6E8A-4147-A177-3AD203B41FA5}">
                      <a16:colId xmlns:a16="http://schemas.microsoft.com/office/drawing/2014/main" val="3243775701"/>
                    </a:ext>
                  </a:extLst>
                </a:gridCol>
                <a:gridCol w="1647812">
                  <a:extLst>
                    <a:ext uri="{9D8B030D-6E8A-4147-A177-3AD203B41FA5}">
                      <a16:colId xmlns:a16="http://schemas.microsoft.com/office/drawing/2014/main" val="63531881"/>
                    </a:ext>
                  </a:extLst>
                </a:gridCol>
                <a:gridCol w="1844068">
                  <a:extLst>
                    <a:ext uri="{9D8B030D-6E8A-4147-A177-3AD203B41FA5}">
                      <a16:colId xmlns:a16="http://schemas.microsoft.com/office/drawing/2014/main" val="3471137462"/>
                    </a:ext>
                  </a:extLst>
                </a:gridCol>
              </a:tblGrid>
              <a:tr h="6179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 </a:t>
                      </a:r>
                      <a:r>
                        <a:rPr lang="nb-NO" sz="1400" b="1" kern="1200">
                          <a:effectLst/>
                        </a:rPr>
                        <a:t> 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Statsbudsjettet 2024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Statsbudsjettet 2023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Differanse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4130502"/>
                  </a:ext>
                </a:extLst>
              </a:tr>
              <a:tr h="1954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Innbyggertilskudd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221 172 000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206 028 000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15 144 000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17370473"/>
                  </a:ext>
                </a:extLst>
              </a:tr>
              <a:tr h="2466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Utgiftsutjevning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31 259 000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24 032 000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7 227 000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3045211"/>
                  </a:ext>
                </a:extLst>
              </a:tr>
              <a:tr h="1954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Nord-Norge tilskudd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14 695 000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14 153 000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542  000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62973518"/>
                  </a:ext>
                </a:extLst>
              </a:tr>
              <a:tr h="2298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INGAR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-     541 000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-       301 000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-       240 000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18607671"/>
                  </a:ext>
                </a:extLst>
              </a:tr>
              <a:tr h="2261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Særlig fordeling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7 061 000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4 905 000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2 156 000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16051888"/>
                  </a:ext>
                </a:extLst>
              </a:tr>
              <a:tr h="29313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Div. nysaldering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           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     4 639 000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-    4 695 000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58443800"/>
                  </a:ext>
                </a:extLst>
              </a:tr>
              <a:tr h="227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Prosjektskjønn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256 000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          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256 000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79590966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RNB 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          0                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          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              0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53247601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SUM rammetilskudd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273 646 000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253 457 000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20 189 000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80051468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Skatt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236 989 000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223 911 000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13 078 000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47094915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Inntektsutjevning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39 339 000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37 254 000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   2 085 000  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05082532"/>
                  </a:ext>
                </a:extLst>
              </a:tr>
              <a:tr h="3015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SUM Skatt og </a:t>
                      </a:r>
                      <a:r>
                        <a:rPr lang="nb-NO" sz="1400" b="1" kern="1200" dirty="0" err="1">
                          <a:effectLst/>
                        </a:rPr>
                        <a:t>innt.utj</a:t>
                      </a:r>
                      <a:r>
                        <a:rPr lang="nb-NO" sz="1400" b="1" kern="1200" dirty="0">
                          <a:effectLst/>
                        </a:rPr>
                        <a:t>.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276 328 000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261 165 000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15 163 000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88199771"/>
                  </a:ext>
                </a:extLst>
              </a:tr>
              <a:tr h="3294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>
                          <a:effectLst/>
                        </a:rPr>
                        <a:t>SUM FRIE INNTEKTER 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549 700 000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514 622 000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>
                          <a:effectLst/>
                        </a:rPr>
                        <a:t>  35 078 000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4004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6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0563D-74FD-C663-84E2-7213457A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1470"/>
            <a:ext cx="6923112" cy="857250"/>
          </a:xfrm>
        </p:spPr>
        <p:txBody>
          <a:bodyPr/>
          <a:lstStyle/>
          <a:p>
            <a:r>
              <a:rPr lang="nb-NO" dirty="0"/>
              <a:t>Tilskudd fra </a:t>
            </a:r>
            <a:r>
              <a:rPr lang="nb-NO" dirty="0" err="1"/>
              <a:t>IMDi</a:t>
            </a: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649FB6C-37F4-4A82-9C07-0C2B77A6E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561" r="40"/>
          <a:stretch/>
        </p:blipFill>
        <p:spPr>
          <a:xfrm>
            <a:off x="395536" y="843558"/>
            <a:ext cx="7848871" cy="4186011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649AE21-AF19-57BF-8D30-2AFE9F557D3E}"/>
              </a:ext>
            </a:extLst>
          </p:cNvPr>
          <p:cNvSpPr/>
          <p:nvPr/>
        </p:nvSpPr>
        <p:spPr>
          <a:xfrm>
            <a:off x="7236296" y="2427734"/>
            <a:ext cx="8274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b="1" cap="none" spc="0" dirty="0">
                <a:ln/>
                <a:solidFill>
                  <a:schemeClr val="accent4"/>
                </a:solidFill>
                <a:effectLst/>
              </a:rPr>
              <a:t>43 </a:t>
            </a:r>
            <a:r>
              <a:rPr lang="nb-NO" b="1" cap="none" spc="0" dirty="0" err="1">
                <a:ln/>
                <a:solidFill>
                  <a:schemeClr val="accent4"/>
                </a:solidFill>
                <a:effectLst/>
              </a:rPr>
              <a:t>mill</a:t>
            </a:r>
            <a:endParaRPr lang="nb-NO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709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8B0CA-9F88-D4F7-ADFC-F94484B1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Likevel et trangt budsjett</a:t>
            </a:r>
            <a:br>
              <a:rPr lang="nb-NO" dirty="0"/>
            </a:br>
            <a:r>
              <a:rPr lang="nb-NO" dirty="0"/>
              <a:t>Hvorfor?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D220E4-7ABC-4CF3-3BA6-646CDB8B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Lønnsvekst</a:t>
            </a:r>
          </a:p>
          <a:p>
            <a:r>
              <a:rPr lang="nb-NO" dirty="0"/>
              <a:t>Pensjonsvekst</a:t>
            </a:r>
          </a:p>
          <a:p>
            <a:r>
              <a:rPr lang="nb-NO" dirty="0"/>
              <a:t>Prisvekst</a:t>
            </a:r>
          </a:p>
          <a:p>
            <a:r>
              <a:rPr lang="nb-NO" dirty="0"/>
              <a:t>Uspesifiserte kutt</a:t>
            </a:r>
          </a:p>
          <a:p>
            <a:r>
              <a:rPr lang="nb-NO" dirty="0"/>
              <a:t>Stor kostnadsvekst helse-velferd</a:t>
            </a:r>
          </a:p>
        </p:txBody>
      </p:sp>
      <p:sp>
        <p:nvSpPr>
          <p:cNvPr id="6" name="Pil: venstre og opp 5">
            <a:extLst>
              <a:ext uri="{FF2B5EF4-FFF2-40B4-BE49-F238E27FC236}">
                <a16:creationId xmlns:a16="http://schemas.microsoft.com/office/drawing/2014/main" id="{64E80D86-45F9-66C5-E93F-F28145F866FF}"/>
              </a:ext>
            </a:extLst>
          </p:cNvPr>
          <p:cNvSpPr/>
          <p:nvPr/>
        </p:nvSpPr>
        <p:spPr>
          <a:xfrm rot="18248409">
            <a:off x="3193525" y="1514585"/>
            <a:ext cx="342467" cy="422967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15A533D-123D-4CFF-5879-38481302665B}"/>
              </a:ext>
            </a:extLst>
          </p:cNvPr>
          <p:cNvSpPr/>
          <p:nvPr/>
        </p:nvSpPr>
        <p:spPr>
          <a:xfrm>
            <a:off x="3635896" y="1293985"/>
            <a:ext cx="155234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b-NO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40 </a:t>
            </a:r>
            <a:r>
              <a:rPr lang="nb-NO" sz="405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mill</a:t>
            </a:r>
            <a:endParaRPr lang="nb-NO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433251"/>
      </p:ext>
    </p:extLst>
  </p:cSld>
  <p:clrMapOvr>
    <a:masterClrMapping/>
  </p:clrMapOvr>
</p:sld>
</file>

<file path=ppt/theme/theme1.xml><?xml version="1.0" encoding="utf-8"?>
<a:theme xmlns:a="http://schemas.openxmlformats.org/drawingml/2006/main" name="Alstahaug kommune - PPT-mal 2013">
  <a:themeElements>
    <a:clrScheme name="Alstahaug kommune">
      <a:dk1>
        <a:srgbClr val="1F497D"/>
      </a:dk1>
      <a:lt1>
        <a:sysClr val="window" lastClr="FFFFFF"/>
      </a:lt1>
      <a:dk2>
        <a:srgbClr val="008CCC"/>
      </a:dk2>
      <a:lt2>
        <a:srgbClr val="EEECE1"/>
      </a:lt2>
      <a:accent1>
        <a:srgbClr val="00BCE2"/>
      </a:accent1>
      <a:accent2>
        <a:srgbClr val="F2BF49"/>
      </a:accent2>
      <a:accent3>
        <a:srgbClr val="FCA311"/>
      </a:accent3>
      <a:accent4>
        <a:srgbClr val="99600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Alstahaug kommune - PPT-mal 2013</Template>
  <TotalTime>20755</TotalTime>
  <Words>2900</Words>
  <Application>Microsoft Office PowerPoint</Application>
  <PresentationFormat>Skjermfremvisning (16:9)</PresentationFormat>
  <Paragraphs>971</Paragraphs>
  <Slides>54</Slides>
  <Notes>53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54</vt:i4>
      </vt:variant>
    </vt:vector>
  </HeadingPairs>
  <TitlesOfParts>
    <vt:vector size="64" baseType="lpstr">
      <vt:lpstr>Arial</vt:lpstr>
      <vt:lpstr>Arial Rounded MT Bold</vt:lpstr>
      <vt:lpstr>Calibri</vt:lpstr>
      <vt:lpstr>Lucida Sans</vt:lpstr>
      <vt:lpstr>PF Square Sans Pro Medium</vt:lpstr>
      <vt:lpstr>regularFont</vt:lpstr>
      <vt:lpstr>Times New Roman</vt:lpstr>
      <vt:lpstr>Verdana</vt:lpstr>
      <vt:lpstr>Wingdings</vt:lpstr>
      <vt:lpstr>Alstahaug kommune - PPT-mal 2013</vt:lpstr>
      <vt:lpstr> Kommunestyret 2. november 2023</vt:lpstr>
      <vt:lpstr>Budsjettprosessen</vt:lpstr>
      <vt:lpstr>Fra årsberetningen 2022</vt:lpstr>
      <vt:lpstr>8. Kommunal økonomi (God) </vt:lpstr>
      <vt:lpstr>Statsbudsjettet 2024</vt:lpstr>
      <vt:lpstr>Inntekter</vt:lpstr>
      <vt:lpstr>Statsbudsjettet – frie inntekter</vt:lpstr>
      <vt:lpstr>Tilskudd fra IMDi</vt:lpstr>
      <vt:lpstr>Likevel et trangt budsjett Hvorfor?</vt:lpstr>
      <vt:lpstr>Utgifter</vt:lpstr>
      <vt:lpstr>Lønns- og prisvekst 2024</vt:lpstr>
      <vt:lpstr> </vt:lpstr>
      <vt:lpstr>Økonomisk status</vt:lpstr>
      <vt:lpstr>Budsjett-avvik enhetene</vt:lpstr>
      <vt:lpstr>Inntekts- og utgiftsutvikling</vt:lpstr>
      <vt:lpstr>Forbedret økonomisk utgangspunkt de siste par årene </vt:lpstr>
      <vt:lpstr>Netto driftsresultat i % av driftsinntektene</vt:lpstr>
      <vt:lpstr>Netto lånegjeld i % av driftsinntekter</vt:lpstr>
      <vt:lpstr>Disposisjonsfond i % av driftsinntektene</vt:lpstr>
      <vt:lpstr>Investeringer</vt:lpstr>
      <vt:lpstr>Resultat 2023</vt:lpstr>
      <vt:lpstr>Befolkningsutvikling</vt:lpstr>
      <vt:lpstr>Befolkningsutvikling-siste 10 år</vt:lpstr>
      <vt:lpstr>I ØP-perioden, framskrivning</vt:lpstr>
      <vt:lpstr>Demografi</vt:lpstr>
      <vt:lpstr>PowerPoint-presentasjon</vt:lpstr>
      <vt:lpstr>PowerPoint-presentasjon</vt:lpstr>
      <vt:lpstr>SSB juni 2020, ANDEL 80 ÅR OG ELDRE i Alstahaug kommune: </vt:lpstr>
      <vt:lpstr>Aldersbæreevne</vt:lpstr>
      <vt:lpstr>Budsjettopplegget </vt:lpstr>
      <vt:lpstr>Prinsipper for prioriteringer</vt:lpstr>
      <vt:lpstr>PowerPoint-presentasjon</vt:lpstr>
      <vt:lpstr>Beregnet utgiftsbehov- «planken»</vt:lpstr>
      <vt:lpstr>Faktisk ressursbruk</vt:lpstr>
      <vt:lpstr>PowerPoint-presentasjon</vt:lpstr>
      <vt:lpstr>Bruk av «sparepengene» i budsjett</vt:lpstr>
      <vt:lpstr>Økt integreringstilkudd</vt:lpstr>
      <vt:lpstr>Utfordringer</vt:lpstr>
      <vt:lpstr>Budsjett helse- og velferd</vt:lpstr>
      <vt:lpstr>Tilskudd til private barnehager er beregnet en økning på 5 mill.</vt:lpstr>
      <vt:lpstr>Tiltak for utøkning</vt:lpstr>
      <vt:lpstr>Utfordring</vt:lpstr>
      <vt:lpstr>Investeringer </vt:lpstr>
      <vt:lpstr>Investeringer</vt:lpstr>
      <vt:lpstr>Investeringer</vt:lpstr>
      <vt:lpstr>Investeringer</vt:lpstr>
      <vt:lpstr>Investeringer</vt:lpstr>
      <vt:lpstr>Tiltak for innsparing</vt:lpstr>
      <vt:lpstr>Lærertetthet</vt:lpstr>
      <vt:lpstr>Kultur Endringer  etter saldert budsjett</vt:lpstr>
      <vt:lpstr>Renter og finans</vt:lpstr>
      <vt:lpstr>Frie inntekter i ØP-perioden</vt:lpstr>
      <vt:lpstr>Utfordringsbildet i Alstahaug.  De seks første punkt er også vurdert ut fra de fire velferdspilarene innen folkehelse. - Helse - Utdanning - Arbeid - Bosituasjonen       Vurdert av administrasjonen</vt:lpstr>
      <vt:lpstr>PowerPoint-presentasjon</vt:lpstr>
    </vt:vector>
  </TitlesOfParts>
  <Manager>support@hald-ikt.no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Børge Toft</dc:creator>
  <cp:lastModifiedBy>Connie Helene Pettersen</cp:lastModifiedBy>
  <cp:revision>331</cp:revision>
  <cp:lastPrinted>2023-11-02T06:36:17Z</cp:lastPrinted>
  <dcterms:created xsi:type="dcterms:W3CDTF">2018-09-18T06:59:07Z</dcterms:created>
  <dcterms:modified xsi:type="dcterms:W3CDTF">2023-11-15T07:20:28Z</dcterms:modified>
</cp:coreProperties>
</file>