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6" r:id="rId3"/>
    <p:sldId id="292" r:id="rId4"/>
    <p:sldId id="296" r:id="rId5"/>
    <p:sldId id="299" r:id="rId6"/>
    <p:sldId id="298" r:id="rId7"/>
    <p:sldId id="297" r:id="rId8"/>
    <p:sldId id="291" r:id="rId9"/>
    <p:sldId id="300" r:id="rId10"/>
  </p:sldIdLst>
  <p:sldSz cx="12192000" cy="6858000"/>
  <p:notesSz cx="6669088" cy="97536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2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Skjellstad" initials="MS" lastIdx="1" clrIdx="0">
    <p:extLst>
      <p:ext uri="{19B8F6BF-5375-455C-9EA6-DF929625EA0E}">
        <p15:presenceInfo xmlns:p15="http://schemas.microsoft.com/office/powerpoint/2012/main" userId="S::Monica.Skjellstad@alstahaug.kommune.no::c5fbcd1a-b4ed-4867-ae26-17bd9e7f843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  <a:srgbClr val="008CCC"/>
    <a:srgbClr val="9963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3" autoAdjust="0"/>
    <p:restoredTop sz="94634" autoAdjust="0"/>
  </p:normalViewPr>
  <p:slideViewPr>
    <p:cSldViewPr>
      <p:cViewPr varScale="1">
        <p:scale>
          <a:sx n="65" d="100"/>
          <a:sy n="65" d="100"/>
        </p:scale>
        <p:origin x="78" y="4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4074" y="96"/>
      </p:cViewPr>
      <p:guideLst>
        <p:guide orient="horz" pos="3072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E3D7C0CD-9AA4-443C-9774-839F56AC4E56}" type="datetimeFigureOut">
              <a:rPr lang="nb-NO" smtClean="0"/>
              <a:t>14.11.2023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C644F36A-3D08-4035-BE21-CDE1EB8782A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4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50565E2E-F69B-4924-9AE5-6931B7D18CEF}" type="datetimeFigureOut">
              <a:rPr lang="nb-NO" smtClean="0"/>
              <a:t>14.11.2023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84138" y="731838"/>
            <a:ext cx="6500812" cy="3657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9" tIns="45714" rIns="91429" bIns="45714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66909" y="4632960"/>
            <a:ext cx="5335270" cy="4389120"/>
          </a:xfrm>
          <a:prstGeom prst="rect">
            <a:avLst/>
          </a:prstGeom>
        </p:spPr>
        <p:txBody>
          <a:bodyPr vert="horz" lIns="91429" tIns="45714" rIns="91429" bIns="45714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27"/>
            <a:ext cx="2889938" cy="487680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97F46F12-14C7-4F61-B0F6-037DBE3B66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874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84138" y="731838"/>
            <a:ext cx="6500812" cy="36576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F46F12-14C7-4F61-B0F6-037DBE3B66CA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2640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34D05-4EE7-4D69-81B8-25F15317C49A}" type="datetime4">
              <a:rPr lang="nb-NO" smtClean="0"/>
              <a:t>14.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0627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20707-C76B-46EB-822E-ABFB1C5F5895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03353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839200" y="1124747"/>
            <a:ext cx="2743200" cy="5001419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7E29B1E9-84D0-4B17-8F97-B1AA2FCB23D5}" type="datetime4">
              <a:rPr lang="nb-NO" smtClean="0"/>
              <a:t>14.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03613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595349" y="6309325"/>
            <a:ext cx="2844800" cy="365125"/>
          </a:xfrm>
        </p:spPr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15409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09773-8F3E-4450-B9AD-90D17BE08032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499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C2D5D-942C-4503-A155-BE33B9C2AE94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2211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6B5F0-40A2-40E8-BBE3-CA823F7E7394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4528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D777-B30D-41DF-AEE3-98475758421D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125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DB650-7F8A-4707-86DE-BAFC0A887D1B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7520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052741"/>
            <a:ext cx="6815667" cy="5073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96E-D35F-42FC-82E0-D48250C65BBF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396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77A7-C3FC-4E48-BB24-DEB74B13FB2B}" type="datetime4">
              <a:rPr lang="nb-NO" smtClean="0"/>
              <a:t>14. november 2023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876B1-03E0-4611-99AD-82804858651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4000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772816"/>
            <a:ext cx="11247040" cy="4353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59829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942DE359-F9C0-4DCB-B025-CB9632E91B7F}" type="datetime4">
              <a:rPr lang="nb-NO" smtClean="0"/>
              <a:pPr/>
              <a:t>14. november 2023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719403" y="630424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723808" y="630932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8C7876B1-03E0-4611-99AD-828048586517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5470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914377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450839" indent="-450839" algn="l" defTabSz="914377" rtl="0" eaLnBrk="1" latinLnBrk="0" hangingPunct="1">
        <a:spcBef>
          <a:spcPct val="20000"/>
        </a:spcBef>
        <a:buFont typeface="PF Square Sans Pro Medium" pitchFamily="50" charset="0"/>
        <a:buChar char="●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878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69344" y="836717"/>
            <a:ext cx="7772400" cy="1470025"/>
          </a:xfrm>
        </p:spPr>
        <p:txBody>
          <a:bodyPr/>
          <a:lstStyle/>
          <a:p>
            <a:pPr algn="l"/>
            <a:r>
              <a:rPr lang="nb-NO" b="1" dirty="0">
                <a:solidFill>
                  <a:srgbClr val="996308"/>
                </a:solidFill>
              </a:rPr>
              <a:t>Orientering prosjekter Bygg og Eiendom nov2023</a:t>
            </a:r>
            <a:endParaRPr lang="nb-NO" b="1" dirty="0">
              <a:solidFill>
                <a:srgbClr val="99630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15888" y="2420888"/>
            <a:ext cx="10148664" cy="2520280"/>
          </a:xfrm>
        </p:spPr>
        <p:txBody>
          <a:bodyPr>
            <a:normAutofit fontScale="77500" lnSpcReduction="20000"/>
          </a:bodyPr>
          <a:lstStyle/>
          <a:p>
            <a:pPr algn="l"/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b-NO" b="1" u="sng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Bærekraftige Bygg for Alstahaug kommune</a:t>
            </a:r>
          </a:p>
          <a:p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nb-NO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Med utgangspunkt i FNs bærekraftmål skal Bygg og eiendom forvalte, drifte og utvikle kommunens eiendommer. Dette skal utføres i tråd med de tre dimensjonene i bærekraftig utvikling: klima og miljø, økonomi og sosiale forhold</a:t>
            </a:r>
          </a:p>
          <a:p>
            <a:pPr algn="l"/>
            <a:endParaRPr lang="nb-NO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TekstSylinder 3"/>
          <p:cNvSpPr txBox="1"/>
          <p:nvPr/>
        </p:nvSpPr>
        <p:spPr>
          <a:xfrm>
            <a:off x="1991544" y="6309323"/>
            <a:ext cx="8352928" cy="254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05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Besøksadresse: Strandgata 52  |  Postboks 1006, 8805 Sandnessjøen  |  www.alstahaug.kommune.no</a:t>
            </a:r>
          </a:p>
        </p:txBody>
      </p:sp>
    </p:spTree>
    <p:extLst>
      <p:ext uri="{BB962C8B-B14F-4D97-AF65-F5344CB8AC3E}">
        <p14:creationId xmlns:p14="http://schemas.microsoft.com/office/powerpoint/2010/main" val="10131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A5DB40-37AC-47B9-AF5A-A1811D29B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03" y="286019"/>
            <a:ext cx="9230816" cy="1143000"/>
          </a:xfrm>
        </p:spPr>
        <p:txBody>
          <a:bodyPr/>
          <a:lstStyle/>
          <a:p>
            <a:pPr algn="ctr"/>
            <a:r>
              <a:rPr lang="nb-NO" b="1" dirty="0"/>
              <a:t>Byggeprosjekter </a:t>
            </a:r>
          </a:p>
        </p:txBody>
      </p:sp>
      <p:graphicFrame>
        <p:nvGraphicFramePr>
          <p:cNvPr id="6" name="Tabell 6">
            <a:extLst>
              <a:ext uri="{FF2B5EF4-FFF2-40B4-BE49-F238E27FC236}">
                <a16:creationId xmlns:a16="http://schemas.microsoft.com/office/drawing/2014/main" id="{ABF7C8F2-89F4-4789-AD05-32A4A1A19D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570444"/>
              </p:ext>
            </p:extLst>
          </p:nvPr>
        </p:nvGraphicFramePr>
        <p:xfrm>
          <a:off x="410116" y="1268760"/>
          <a:ext cx="11089627" cy="36037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484">
                  <a:extLst>
                    <a:ext uri="{9D8B030D-6E8A-4147-A177-3AD203B41FA5}">
                      <a16:colId xmlns:a16="http://schemas.microsoft.com/office/drawing/2014/main" val="4203529811"/>
                    </a:ext>
                  </a:extLst>
                </a:gridCol>
                <a:gridCol w="2014517">
                  <a:extLst>
                    <a:ext uri="{9D8B030D-6E8A-4147-A177-3AD203B41FA5}">
                      <a16:colId xmlns:a16="http://schemas.microsoft.com/office/drawing/2014/main" val="314475715"/>
                    </a:ext>
                  </a:extLst>
                </a:gridCol>
                <a:gridCol w="1980462">
                  <a:extLst>
                    <a:ext uri="{9D8B030D-6E8A-4147-A177-3AD203B41FA5}">
                      <a16:colId xmlns:a16="http://schemas.microsoft.com/office/drawing/2014/main" val="2313117239"/>
                    </a:ext>
                  </a:extLst>
                </a:gridCol>
                <a:gridCol w="3277074">
                  <a:extLst>
                    <a:ext uri="{9D8B030D-6E8A-4147-A177-3AD203B41FA5}">
                      <a16:colId xmlns:a16="http://schemas.microsoft.com/office/drawing/2014/main" val="2600699982"/>
                    </a:ext>
                  </a:extLst>
                </a:gridCol>
                <a:gridCol w="1218090">
                  <a:extLst>
                    <a:ext uri="{9D8B030D-6E8A-4147-A177-3AD203B41FA5}">
                      <a16:colId xmlns:a16="http://schemas.microsoft.com/office/drawing/2014/main" val="2663458907"/>
                    </a:ext>
                  </a:extLst>
                </a:gridCol>
              </a:tblGrid>
              <a:tr h="382753">
                <a:tc>
                  <a:txBody>
                    <a:bodyPr/>
                    <a:lstStyle/>
                    <a:p>
                      <a:r>
                        <a:rPr lang="nb-NO" dirty="0"/>
                        <a:t>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b-NO" dirty="0"/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fremdrift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NOK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129820"/>
                  </a:ext>
                </a:extLst>
              </a:tr>
              <a:tr h="660641">
                <a:tc>
                  <a:txBody>
                    <a:bodyPr/>
                    <a:lstStyle/>
                    <a:p>
                      <a:r>
                        <a:rPr lang="nb-NO" dirty="0"/>
                        <a:t>Skoleprosjektet – Sandnes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Utredet skisseprosjekt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dirty="0"/>
                        <a:t>Investering -25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Lage forespørsel i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52 </a:t>
                      </a:r>
                      <a:r>
                        <a:rPr lang="nb-NO" dirty="0" err="1"/>
                        <a:t>mill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434653"/>
                  </a:ext>
                </a:extLst>
              </a:tr>
              <a:tr h="382753">
                <a:tc>
                  <a:txBody>
                    <a:bodyPr/>
                    <a:lstStyle/>
                    <a:p>
                      <a:r>
                        <a:rPr lang="nb-NO" dirty="0"/>
                        <a:t>Ny Hall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Vedtak 5 </a:t>
                      </a:r>
                      <a:r>
                        <a:rPr lang="nb-NO" dirty="0" err="1"/>
                        <a:t>mill</a:t>
                      </a:r>
                      <a:r>
                        <a:rPr lang="nb-NO" dirty="0"/>
                        <a:t> -100 </a:t>
                      </a:r>
                      <a:r>
                        <a:rPr lang="nb-NO" dirty="0" err="1"/>
                        <a:t>mill</a:t>
                      </a:r>
                      <a:r>
                        <a:rPr lang="nb-NO" dirty="0"/>
                        <a:t> 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Ikke valgt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Oppdatere eksisterende skisseprosjekt – plassering?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123 </a:t>
                      </a:r>
                      <a:r>
                        <a:rPr lang="nb-NO" dirty="0" err="1"/>
                        <a:t>mill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8414013"/>
                  </a:ext>
                </a:extLst>
              </a:tr>
              <a:tr h="382753">
                <a:tc>
                  <a:txBody>
                    <a:bodyPr/>
                    <a:lstStyle/>
                    <a:p>
                      <a:r>
                        <a:rPr lang="nb-NO" dirty="0"/>
                        <a:t>Ny barnehage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Utredet 2016/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Ikke valgt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Lage forespørsel i høst/vår-24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100 </a:t>
                      </a:r>
                      <a:r>
                        <a:rPr lang="nb-NO" dirty="0" err="1"/>
                        <a:t>mill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2008001"/>
                  </a:ext>
                </a:extLst>
              </a:tr>
              <a:tr h="382753">
                <a:tc>
                  <a:txBody>
                    <a:bodyPr/>
                    <a:lstStyle/>
                    <a:p>
                      <a:r>
                        <a:rPr lang="nb-NO" dirty="0"/>
                        <a:t>Utbygging Foged F vei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Utrede 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Ikke valgt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Lage forespørsel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50 - 100 </a:t>
                      </a:r>
                      <a:r>
                        <a:rPr lang="nb-NO" dirty="0" err="1"/>
                        <a:t>mill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7816198"/>
                  </a:ext>
                </a:extLst>
              </a:tr>
              <a:tr h="382753">
                <a:tc>
                  <a:txBody>
                    <a:bodyPr/>
                    <a:lstStyle/>
                    <a:p>
                      <a:r>
                        <a:rPr lang="nb-NO" dirty="0"/>
                        <a:t>Nye Sykehjemsplasser på Åsen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Skisseprosjekt i år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Investering - 24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Lage forespørsel i høst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25 </a:t>
                      </a:r>
                      <a:r>
                        <a:rPr lang="nb-NO" dirty="0" err="1"/>
                        <a:t>mill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74376"/>
                  </a:ext>
                </a:extLst>
              </a:tr>
            </a:tbl>
          </a:graphicData>
        </a:graphic>
      </p:graphicFrame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80FEE11-41B8-46B5-B7F8-A970BF6B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9973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60BAF1D8-1B1D-4EC1-AF85-3746C97E9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7368" y="183550"/>
            <a:ext cx="8568952" cy="5699711"/>
          </a:xfrm>
          <a:prstGeom prst="rect">
            <a:avLst/>
          </a:prstGeo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E28F70-383F-4635-94BF-C6D427A6E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619EF7-FD6F-46BF-B1A3-588DC317F07A}"/>
              </a:ext>
            </a:extLst>
          </p:cNvPr>
          <p:cNvSpPr txBox="1"/>
          <p:nvPr/>
        </p:nvSpPr>
        <p:spPr>
          <a:xfrm>
            <a:off x="9192344" y="1340768"/>
            <a:ext cx="21602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dirty="0"/>
              <a:t>9 nye sykehjemsplasser</a:t>
            </a:r>
          </a:p>
          <a:p>
            <a:endParaRPr lang="nb-NO" dirty="0"/>
          </a:p>
          <a:p>
            <a:r>
              <a:rPr lang="nb-NO" dirty="0"/>
              <a:t>Estimerte kostnader på 25 000 000,-</a:t>
            </a:r>
          </a:p>
          <a:p>
            <a:endParaRPr lang="nb-NO" dirty="0"/>
          </a:p>
          <a:p>
            <a:r>
              <a:rPr lang="nb-NO" dirty="0"/>
              <a:t>ARK jobber nå med å verifisere tallene og lage en beskrivelse for utsending i markedet</a:t>
            </a: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76853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2F2894-76E2-4FC9-BF31-2E07485F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29816"/>
            <a:ext cx="9230816" cy="1143000"/>
          </a:xfrm>
        </p:spPr>
        <p:txBody>
          <a:bodyPr anchor="ctr">
            <a:normAutofit/>
          </a:bodyPr>
          <a:lstStyle/>
          <a:p>
            <a:r>
              <a:rPr lang="nb-NO" dirty="0"/>
              <a:t>Sandnes skole – valgt i 2025-2026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EA4039-DFAE-4AB9-9A31-722607ADFB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4959" y="1600205"/>
            <a:ext cx="5114082" cy="4525963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546FDE4-4451-4BDA-724E-11C48E61B6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Generell</a:t>
            </a:r>
            <a:r>
              <a:rPr lang="en-US" dirty="0"/>
              <a:t> </a:t>
            </a:r>
            <a:r>
              <a:rPr lang="en-US" dirty="0" err="1"/>
              <a:t>vedlikehold</a:t>
            </a:r>
            <a:endParaRPr lang="en-US" dirty="0"/>
          </a:p>
          <a:p>
            <a:r>
              <a:rPr lang="en-US" dirty="0" err="1"/>
              <a:t>Brannsikring</a:t>
            </a:r>
            <a:endParaRPr lang="en-US" dirty="0"/>
          </a:p>
          <a:p>
            <a:r>
              <a:rPr lang="en-US" dirty="0" err="1"/>
              <a:t>Nytt</a:t>
            </a:r>
            <a:r>
              <a:rPr lang="en-US" dirty="0"/>
              <a:t> </a:t>
            </a:r>
            <a:r>
              <a:rPr lang="en-US" dirty="0" err="1"/>
              <a:t>oppvarmingssystem</a:t>
            </a:r>
            <a:r>
              <a:rPr lang="en-US" dirty="0"/>
              <a:t> </a:t>
            </a:r>
          </a:p>
          <a:p>
            <a:r>
              <a:rPr lang="en-US" dirty="0"/>
              <a:t>El </a:t>
            </a:r>
            <a:r>
              <a:rPr lang="en-US" dirty="0" err="1"/>
              <a:t>oppdatering</a:t>
            </a:r>
            <a:endParaRPr lang="en-US" dirty="0"/>
          </a:p>
          <a:p>
            <a:r>
              <a:rPr lang="en-US" dirty="0" err="1"/>
              <a:t>Ventilasjon</a:t>
            </a:r>
            <a:endParaRPr lang="en-US" dirty="0"/>
          </a:p>
          <a:p>
            <a:r>
              <a:rPr lang="en-US" dirty="0" err="1"/>
              <a:t>Bibliotek</a:t>
            </a:r>
            <a:endParaRPr lang="en-US" dirty="0"/>
          </a:p>
          <a:p>
            <a:r>
              <a:rPr lang="en-US" dirty="0" err="1"/>
              <a:t>Oppgradering</a:t>
            </a:r>
            <a:r>
              <a:rPr lang="en-US" dirty="0"/>
              <a:t> 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3863375-4666-44F2-8C0E-6C006139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9829" y="630932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2FD605-2CE4-4296-9E87-DAC1BA72224F}" type="datetime4">
              <a:rPr lang="nb-NO" smtClean="0"/>
              <a:pPr>
                <a:spcAft>
                  <a:spcPts val="600"/>
                </a:spcAft>
              </a:pPr>
              <a:t>14. november 2023</a:t>
            </a:fld>
            <a:endParaRPr lang="nb-NO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B52DA59E-7545-49EC-87AD-2C370080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520" y="1591845"/>
            <a:ext cx="2924175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855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21DBE98-A9C9-841C-7ABD-5EB0ECEA3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2" y="273050"/>
            <a:ext cx="8510733" cy="116205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NY BARNEHAGE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645C19B-175E-8600-D5FA-09D5E8BBE6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>
            <a:normAutofit lnSpcReduction="10000"/>
          </a:bodyPr>
          <a:lstStyle/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Ny </a:t>
            </a:r>
            <a:r>
              <a:rPr lang="en-US" sz="2400" dirty="0" err="1"/>
              <a:t>stor</a:t>
            </a:r>
            <a:r>
              <a:rPr lang="en-US" sz="2400" dirty="0"/>
              <a:t> </a:t>
            </a:r>
            <a:r>
              <a:rPr lang="en-US" sz="2400" dirty="0" err="1"/>
              <a:t>barnehage</a:t>
            </a:r>
            <a:r>
              <a:rPr lang="en-US" sz="2400" dirty="0"/>
              <a:t> </a:t>
            </a:r>
            <a:r>
              <a:rPr lang="en-US" sz="2400" dirty="0" err="1"/>
              <a:t>som</a:t>
            </a:r>
            <a:r>
              <a:rPr lang="en-US" sz="2400" dirty="0"/>
              <a:t> </a:t>
            </a:r>
            <a:r>
              <a:rPr lang="en-US" sz="2400" dirty="0" err="1"/>
              <a:t>skal</a:t>
            </a:r>
            <a:r>
              <a:rPr lang="en-US" sz="2400" dirty="0"/>
              <a:t> </a:t>
            </a:r>
            <a:r>
              <a:rPr lang="en-US" sz="2400" dirty="0" err="1"/>
              <a:t>erstatte</a:t>
            </a:r>
            <a:r>
              <a:rPr lang="en-US" sz="2400" dirty="0"/>
              <a:t> to i </a:t>
            </a:r>
            <a:r>
              <a:rPr lang="en-US" sz="2400" dirty="0" err="1"/>
              <a:t>sentrum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Bedre</a:t>
            </a:r>
            <a:r>
              <a:rPr lang="en-US" sz="2400" dirty="0"/>
              <a:t> og mere </a:t>
            </a:r>
            <a:r>
              <a:rPr lang="en-US" sz="2400" dirty="0" err="1"/>
              <a:t>økonomisk</a:t>
            </a:r>
            <a:r>
              <a:rPr lang="en-US" sz="2400" dirty="0"/>
              <a:t> drift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Erstatte</a:t>
            </a:r>
            <a:r>
              <a:rPr lang="en-US" sz="2400" dirty="0"/>
              <a:t> “</a:t>
            </a:r>
            <a:r>
              <a:rPr lang="en-US" sz="2400" dirty="0" err="1"/>
              <a:t>bolighus</a:t>
            </a:r>
            <a:r>
              <a:rPr lang="en-US" sz="2400" dirty="0"/>
              <a:t>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Evt</a:t>
            </a:r>
            <a:r>
              <a:rPr lang="en-US" sz="2400" dirty="0"/>
              <a:t> </a:t>
            </a:r>
            <a:r>
              <a:rPr lang="en-US" sz="2400" dirty="0" err="1"/>
              <a:t>større</a:t>
            </a:r>
            <a:r>
              <a:rPr lang="en-US" sz="2400" dirty="0"/>
              <a:t> </a:t>
            </a:r>
            <a:r>
              <a:rPr lang="en-US" sz="2400" dirty="0" err="1"/>
              <a:t>utbedringer</a:t>
            </a:r>
            <a:r>
              <a:rPr lang="en-US" sz="2400" dirty="0"/>
              <a:t> </a:t>
            </a:r>
            <a:r>
              <a:rPr lang="en-US" sz="2400" dirty="0" err="1"/>
              <a:t>på</a:t>
            </a:r>
            <a:r>
              <a:rPr lang="en-US" sz="2400" dirty="0"/>
              <a:t> </a:t>
            </a:r>
            <a:r>
              <a:rPr lang="en-US" sz="2400" dirty="0" err="1"/>
              <a:t>eksisterende</a:t>
            </a:r>
            <a:r>
              <a:rPr lang="en-US" sz="2400" dirty="0"/>
              <a:t> BH 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sz="2200" dirty="0"/>
              <a:t>Brann, VVS, </a:t>
            </a:r>
            <a:r>
              <a:rPr lang="en-US" sz="2200" dirty="0" err="1"/>
              <a:t>generell</a:t>
            </a:r>
            <a:r>
              <a:rPr lang="en-US" sz="2200" dirty="0"/>
              <a:t> </a:t>
            </a:r>
            <a:r>
              <a:rPr lang="en-US" sz="2200" dirty="0" err="1"/>
              <a:t>oppgradering</a:t>
            </a:r>
            <a:r>
              <a:rPr lang="en-US" sz="2200" dirty="0"/>
              <a:t> og </a:t>
            </a:r>
            <a:r>
              <a:rPr lang="en-US" sz="2200" dirty="0" err="1"/>
              <a:t>vedlikehold</a:t>
            </a:r>
            <a:endParaRPr lang="en-US" sz="22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endParaRPr lang="en-US" sz="16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D5D27EC-7577-417C-9CAE-D604FD2DE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59829" y="6309325"/>
            <a:ext cx="28448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D2FD605-2CE4-4296-9E87-DAC1BA72224F}" type="datetime4">
              <a:rPr lang="nb-NO" smtClean="0"/>
              <a:pPr>
                <a:spcAft>
                  <a:spcPts val="600"/>
                </a:spcAft>
              </a:pPr>
              <a:t>14. november 2023</a:t>
            </a:fld>
            <a:endParaRPr lang="nb-NO" dirty="0"/>
          </a:p>
        </p:txBody>
      </p:sp>
      <p:pic>
        <p:nvPicPr>
          <p:cNvPr id="12" name="Plassholder for innhold 11">
            <a:extLst>
              <a:ext uri="{FF2B5EF4-FFF2-40B4-BE49-F238E27FC236}">
                <a16:creationId xmlns:a16="http://schemas.microsoft.com/office/drawing/2014/main" id="{1D7836BB-3A3A-4CFA-9F0C-13B4314AA2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35960" y="1992609"/>
            <a:ext cx="4931407" cy="2626193"/>
          </a:xfrm>
        </p:spPr>
      </p:pic>
    </p:spTree>
    <p:extLst>
      <p:ext uri="{BB962C8B-B14F-4D97-AF65-F5344CB8AC3E}">
        <p14:creationId xmlns:p14="http://schemas.microsoft.com/office/powerpoint/2010/main" val="4241165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324488-CA48-4A28-B649-70CBD75D4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3992" y="476672"/>
            <a:ext cx="3542184" cy="1363066"/>
          </a:xfrm>
        </p:spPr>
        <p:txBody>
          <a:bodyPr/>
          <a:lstStyle/>
          <a:p>
            <a:pPr algn="ctr"/>
            <a:r>
              <a:rPr lang="nb-NO" b="1" dirty="0"/>
              <a:t>NY HALL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BD92605-D46C-438C-93C5-569CE28411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607" y="152847"/>
            <a:ext cx="5372539" cy="3276153"/>
          </a:xfrm>
        </p:spPr>
      </p:pic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C84D20A-190D-425D-84FA-420E57B356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75D7E60-6BEB-4AC0-A9B6-219012B49702}"/>
              </a:ext>
            </a:extLst>
          </p:cNvPr>
          <p:cNvSpPr txBox="1"/>
          <p:nvPr/>
        </p:nvSpPr>
        <p:spPr>
          <a:xfrm>
            <a:off x="6346713" y="1496601"/>
            <a:ext cx="504056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Ny kalkyle fra ARK viser en kostnad på 118 000 000,-</a:t>
            </a:r>
          </a:p>
          <a:p>
            <a:r>
              <a:rPr lang="nb-NO" dirty="0"/>
              <a:t>( i tillegg kommer grunnarbeid </a:t>
            </a:r>
            <a:r>
              <a:rPr lang="nb-NO" dirty="0" err="1"/>
              <a:t>ca</a:t>
            </a:r>
            <a:r>
              <a:rPr lang="nb-NO" dirty="0"/>
              <a:t> 5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r>
              <a:rPr lang="nb-NO" dirty="0"/>
              <a:t>Tippemidler om lag 13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SIL sponsormidler	10 </a:t>
            </a:r>
            <a:r>
              <a:rPr lang="nb-NO" dirty="0" err="1"/>
              <a:t>mill</a:t>
            </a:r>
            <a:endParaRPr lang="nb-NO" dirty="0"/>
          </a:p>
          <a:p>
            <a:r>
              <a:rPr lang="nb-NO" dirty="0"/>
              <a:t>		</a:t>
            </a:r>
            <a:r>
              <a:rPr lang="nb-NO" b="1" u="sng" dirty="0"/>
              <a:t>sum 100 </a:t>
            </a:r>
            <a:r>
              <a:rPr lang="nb-NO" b="1" u="sng" dirty="0" err="1"/>
              <a:t>mill</a:t>
            </a:r>
            <a:r>
              <a:rPr lang="nb-NO" b="1" u="sng" dirty="0"/>
              <a:t> </a:t>
            </a:r>
            <a:r>
              <a:rPr lang="nb-NO" b="1" u="sng" dirty="0" err="1"/>
              <a:t>inkl</a:t>
            </a:r>
            <a:r>
              <a:rPr lang="nb-NO" b="1" u="sng" dirty="0"/>
              <a:t> </a:t>
            </a:r>
            <a:r>
              <a:rPr lang="nb-NO" b="1" u="sng" dirty="0" err="1"/>
              <a:t>mva</a:t>
            </a:r>
            <a:r>
              <a:rPr lang="nb-NO" b="1" u="sng" dirty="0"/>
              <a:t> </a:t>
            </a:r>
          </a:p>
          <a:p>
            <a:endParaRPr lang="nb-NO" dirty="0"/>
          </a:p>
          <a:p>
            <a:r>
              <a:rPr lang="nb-NO" dirty="0"/>
              <a:t>Driftskostnader vil være omlag 2,2 </a:t>
            </a:r>
            <a:r>
              <a:rPr lang="nb-NO" dirty="0" err="1"/>
              <a:t>mill</a:t>
            </a:r>
            <a:r>
              <a:rPr lang="nb-NO" dirty="0"/>
              <a:t> pr år </a:t>
            </a:r>
          </a:p>
          <a:p>
            <a:r>
              <a:rPr lang="nb-NO" dirty="0"/>
              <a:t>I tillegg kommer renter og avdrag på om lag 7,5 </a:t>
            </a:r>
            <a:r>
              <a:rPr lang="nb-NO" dirty="0" err="1"/>
              <a:t>mill</a:t>
            </a:r>
            <a:endParaRPr lang="nb-NO" dirty="0"/>
          </a:p>
          <a:p>
            <a:endParaRPr lang="nb-NO" dirty="0"/>
          </a:p>
          <a:p>
            <a:r>
              <a:rPr lang="nb-NO" dirty="0"/>
              <a:t>NKF leier i dag for 1 </a:t>
            </a:r>
            <a:r>
              <a:rPr lang="nb-NO" dirty="0" err="1"/>
              <a:t>mill</a:t>
            </a:r>
            <a:r>
              <a:rPr lang="nb-NO" dirty="0"/>
              <a:t> og kan inngå avtale opp mot 5 </a:t>
            </a:r>
            <a:r>
              <a:rPr lang="nb-NO" dirty="0" err="1"/>
              <a:t>mill</a:t>
            </a:r>
            <a:r>
              <a:rPr lang="nb-NO" dirty="0"/>
              <a:t> </a:t>
            </a:r>
          </a:p>
          <a:p>
            <a:endParaRPr lang="nb-NO" dirty="0"/>
          </a:p>
          <a:p>
            <a:r>
              <a:rPr lang="nb-NO" dirty="0"/>
              <a:t>Vi jobber med ARK nå for å få eksakt kostnad og plassering frem</a:t>
            </a:r>
          </a:p>
          <a:p>
            <a:r>
              <a:rPr lang="nb-NO" dirty="0"/>
              <a:t>ARK ble kontrahert i august – plan ferdig i des/jan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EE3E47F-414F-7FC9-D329-B3E23E969FF7}"/>
              </a:ext>
            </a:extLst>
          </p:cNvPr>
          <p:cNvSpPr txBox="1">
            <a:spLocks/>
          </p:cNvSpPr>
          <p:nvPr/>
        </p:nvSpPr>
        <p:spPr>
          <a:xfrm>
            <a:off x="1055440" y="3763451"/>
            <a:ext cx="4680520" cy="146575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450839" indent="-450839" algn="l" defTabSz="914377" rtl="0" eaLnBrk="1" latinLnBrk="0" hangingPunct="1">
              <a:spcBef>
                <a:spcPct val="20000"/>
              </a:spcBef>
              <a:buFont typeface="PF Square Sans Pro Medium" pitchFamily="50" charset="0"/>
              <a:buChar char="●"/>
              <a:defRPr sz="2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PF Square Sans Pro Medium" pitchFamily="50" charset="0"/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	Årlig kostnad investering        7,5 </a:t>
            </a:r>
            <a:r>
              <a:rPr lang="nb-NO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mill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buFont typeface="PF Square Sans Pro Medium" pitchFamily="50" charset="0"/>
              <a:buNone/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nb-NO" sz="1800" u="sng" dirty="0">
                <a:latin typeface="Calibri" panose="020F0502020204030204" pitchFamily="34" charset="0"/>
                <a:ea typeface="Calibri" panose="020F0502020204030204" pitchFamily="34" charset="0"/>
              </a:rPr>
              <a:t>FDV                                            2,2 </a:t>
            </a:r>
            <a:r>
              <a:rPr lang="nb-NO" sz="18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mill</a:t>
            </a:r>
            <a:endParaRPr lang="nb-NO" sz="18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 algn="r">
              <a:buFont typeface="PF Square Sans Pro Medium" pitchFamily="50" charset="0"/>
              <a:buNone/>
            </a:pPr>
            <a:r>
              <a:rPr lang="nb-NO" sz="1800" b="1" dirty="0">
                <a:latin typeface="Calibri" panose="020F0502020204030204" pitchFamily="34" charset="0"/>
                <a:ea typeface="Calibri" panose="020F0502020204030204" pitchFamily="34" charset="0"/>
              </a:rPr>
              <a:t>		       </a:t>
            </a:r>
            <a:r>
              <a:rPr lang="nb-NO" sz="1800" b="1" u="sng" dirty="0">
                <a:latin typeface="Calibri" panose="020F0502020204030204" pitchFamily="34" charset="0"/>
                <a:ea typeface="Calibri" panose="020F0502020204030204" pitchFamily="34" charset="0"/>
              </a:rPr>
              <a:t>Sum              9,7 </a:t>
            </a:r>
            <a:r>
              <a:rPr lang="nb-NO" sz="1800" b="1" u="sng" dirty="0" err="1">
                <a:latin typeface="Calibri" panose="020F0502020204030204" pitchFamily="34" charset="0"/>
                <a:ea typeface="Calibri" panose="020F0502020204030204" pitchFamily="34" charset="0"/>
              </a:rPr>
              <a:t>mill</a:t>
            </a:r>
            <a:endParaRPr lang="nb-NO" sz="1800" u="sng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Font typeface="PF Square Sans Pro Medium" pitchFamily="50" charset="0"/>
              <a:buNone/>
            </a:pPr>
            <a:r>
              <a:rPr lang="nb-NO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773526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5C7789-73EE-42AF-8A01-02349A0579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Utredninger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341C518-1A05-4C4A-9128-9612024E9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dirty="0"/>
              <a:t>Konseptutredning Legesenteret</a:t>
            </a:r>
          </a:p>
          <a:p>
            <a:pPr lvl="1"/>
            <a:r>
              <a:rPr lang="nb-NO" b="1" dirty="0"/>
              <a:t>Forespørsel evalueres nå – på plass tegninger i januar</a:t>
            </a:r>
          </a:p>
          <a:p>
            <a:r>
              <a:rPr lang="nb-NO" b="1" dirty="0"/>
              <a:t>Blålysprosjektet – </a:t>
            </a:r>
            <a:r>
              <a:rPr lang="nb-NO" dirty="0"/>
              <a:t>ARK jobber med prosjektet nå</a:t>
            </a:r>
          </a:p>
          <a:p>
            <a:r>
              <a:rPr lang="nb-NO" dirty="0"/>
              <a:t>Utrede Foged Falchs vei/ boliger</a:t>
            </a:r>
          </a:p>
          <a:p>
            <a:r>
              <a:rPr lang="nb-NO" dirty="0"/>
              <a:t>Plan omsorgstrapp fra 2024 - </a:t>
            </a:r>
          </a:p>
          <a:p>
            <a:endParaRPr lang="nb-NO" dirty="0"/>
          </a:p>
          <a:p>
            <a:pPr lvl="1"/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F67E14C-D010-4CF4-A1F9-8C1084532F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17550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A6F4EE-4169-4808-87B0-9C0975912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b-NO" dirty="0"/>
              <a:t>Behov som ikke er valgt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48BA184-576C-43E3-B880-44D7C49EE8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Renovering </a:t>
            </a:r>
            <a:r>
              <a:rPr lang="nb-NO" dirty="0" err="1"/>
              <a:t>inkl</a:t>
            </a:r>
            <a:r>
              <a:rPr lang="nb-NO" dirty="0"/>
              <a:t> ventilasjonsanlegg </a:t>
            </a:r>
          </a:p>
          <a:p>
            <a:pPr marL="457188" lvl="1" indent="0">
              <a:buNone/>
            </a:pPr>
            <a:r>
              <a:rPr lang="nb-NO" sz="2800" dirty="0"/>
              <a:t>sykehjemmet (16 </a:t>
            </a:r>
            <a:r>
              <a:rPr lang="nb-NO" sz="2800" dirty="0" err="1"/>
              <a:t>mill</a:t>
            </a:r>
            <a:r>
              <a:rPr lang="nb-NO" sz="2800" dirty="0"/>
              <a:t>)</a:t>
            </a:r>
          </a:p>
          <a:p>
            <a:r>
              <a:rPr lang="nb-NO" dirty="0"/>
              <a:t>Renovering Åsheim terrasse (12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r>
              <a:rPr lang="nb-NO" dirty="0"/>
              <a:t>Renovering </a:t>
            </a:r>
            <a:r>
              <a:rPr lang="nb-NO" dirty="0" err="1"/>
              <a:t>Stamneshallen</a:t>
            </a:r>
            <a:r>
              <a:rPr lang="nb-NO" dirty="0"/>
              <a:t> (45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r>
              <a:rPr lang="nb-NO" dirty="0"/>
              <a:t>Inngangsparti Rådhuset</a:t>
            </a:r>
          </a:p>
          <a:p>
            <a:r>
              <a:rPr lang="nb-NO" dirty="0"/>
              <a:t>Renovering Rådhuset</a:t>
            </a:r>
          </a:p>
          <a:p>
            <a:r>
              <a:rPr lang="nb-NO" dirty="0"/>
              <a:t>Utbedringer </a:t>
            </a:r>
            <a:r>
              <a:rPr lang="nb-NO" dirty="0" err="1"/>
              <a:t>Åsgata</a:t>
            </a:r>
            <a:r>
              <a:rPr lang="nb-NO" dirty="0"/>
              <a:t> (5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  <a:p>
            <a:r>
              <a:rPr lang="nb-NO" dirty="0"/>
              <a:t>Ventilasjon og LED lys Helgelandshallen</a:t>
            </a:r>
          </a:p>
          <a:p>
            <a:r>
              <a:rPr lang="nb-NO" dirty="0"/>
              <a:t>Gjenstående renovering Ungdomsskolen (10-15 </a:t>
            </a:r>
            <a:r>
              <a:rPr lang="nb-NO" dirty="0" err="1"/>
              <a:t>mill</a:t>
            </a:r>
            <a:r>
              <a:rPr lang="nb-NO" dirty="0"/>
              <a:t>)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A4F4067-E51A-4D65-B0E0-2D3A91EEB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FD605-2CE4-4296-9E87-DAC1BA72224F}" type="datetime4">
              <a:rPr lang="nb-NO" smtClean="0"/>
              <a:t>14. november 2023</a:t>
            </a:fld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E4748AB0-6B89-4CAB-ADB2-87D92C9E7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675907" y="1520046"/>
            <a:ext cx="2172621" cy="381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90087"/>
      </p:ext>
    </p:extLst>
  </p:cSld>
  <p:clrMapOvr>
    <a:masterClrMapping/>
  </p:clrMapOvr>
</p:sld>
</file>

<file path=ppt/theme/theme1.xml><?xml version="1.0" encoding="utf-8"?>
<a:theme xmlns:a="http://schemas.openxmlformats.org/drawingml/2006/main" name="Alstahaug kommune - PPT-mal 2013">
  <a:themeElements>
    <a:clrScheme name="Alstahaug kommune">
      <a:dk1>
        <a:srgbClr val="1F497D"/>
      </a:dk1>
      <a:lt1>
        <a:sysClr val="window" lastClr="FFFFFF"/>
      </a:lt1>
      <a:dk2>
        <a:srgbClr val="008CCC"/>
      </a:dk2>
      <a:lt2>
        <a:srgbClr val="EEECE1"/>
      </a:lt2>
      <a:accent1>
        <a:srgbClr val="00BCE2"/>
      </a:accent1>
      <a:accent2>
        <a:srgbClr val="F2BF49"/>
      </a:accent2>
      <a:accent3>
        <a:srgbClr val="FCA311"/>
      </a:accent3>
      <a:accent4>
        <a:srgbClr val="996007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stahaug kommune - PowerPoint WideScreen.potx" id="{5C69E8FC-A874-489F-8A8D-04115A4A4D21}" vid="{B3BB3BA8-643B-45F0-BC7B-A3AB2582AC45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AK - PowerPointmal - WideScreen</Template>
  <TotalTime>3090</TotalTime>
  <Words>429</Words>
  <Application>Microsoft Office PowerPoint</Application>
  <PresentationFormat>Widescreen</PresentationFormat>
  <Paragraphs>108</Paragraphs>
  <Slides>9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Arial</vt:lpstr>
      <vt:lpstr>Calibri</vt:lpstr>
      <vt:lpstr>PF Square Sans Pro Medium</vt:lpstr>
      <vt:lpstr>Verdana</vt:lpstr>
      <vt:lpstr>Alstahaug kommune - PPT-mal 2013</vt:lpstr>
      <vt:lpstr>PowerPoint-presentasjon</vt:lpstr>
      <vt:lpstr>Orientering prosjekter Bygg og Eiendom nov2023</vt:lpstr>
      <vt:lpstr>Byggeprosjekter </vt:lpstr>
      <vt:lpstr>PowerPoint-presentasjon</vt:lpstr>
      <vt:lpstr>Sandnes skole – valgt i 2025-2026</vt:lpstr>
      <vt:lpstr>NY BARNEHAGE</vt:lpstr>
      <vt:lpstr>NY HALL</vt:lpstr>
      <vt:lpstr>Utredninger</vt:lpstr>
      <vt:lpstr>Behov som ikke er valgt</vt:lpstr>
    </vt:vector>
  </TitlesOfParts>
  <Manager>support@hald-ikt.no</Manager>
  <Company>HALD-IKT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Monica Skjellstad</dc:creator>
  <cp:lastModifiedBy>Monica Skjellstad</cp:lastModifiedBy>
  <cp:revision>238</cp:revision>
  <cp:lastPrinted>2023-01-11T09:17:20Z</cp:lastPrinted>
  <dcterms:created xsi:type="dcterms:W3CDTF">2021-12-21T09:25:52Z</dcterms:created>
  <dcterms:modified xsi:type="dcterms:W3CDTF">2023-11-14T13:51:31Z</dcterms:modified>
</cp:coreProperties>
</file>