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8CCC"/>
    <a:srgbClr val="99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4" autoAdjust="0"/>
  </p:normalViewPr>
  <p:slideViewPr>
    <p:cSldViewPr>
      <p:cViewPr varScale="1">
        <p:scale>
          <a:sx n="162" d="100"/>
          <a:sy n="162" d="100"/>
        </p:scale>
        <p:origin x="264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0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KOSbelopinnbygge0000!$S$42</c:f>
              <c:strCache>
                <c:ptCount val="1"/>
                <c:pt idx="0">
                  <c:v>Alstahaug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KOSbelopinnbygge0000!$T$40:$Z$41</c:f>
              <c:multiLvlStrCache>
                <c:ptCount val="7"/>
                <c:lvl>
                  <c:pt idx="0">
                    <c:v>2015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2018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</c:lvl>
                <c:lvl>
                  <c:pt idx="0">
                    <c:v>Beløp per innbygger (kr)</c:v>
                  </c:pt>
                </c:lvl>
              </c:multiLvlStrCache>
            </c:multiLvlStrRef>
          </c:cat>
          <c:val>
            <c:numRef>
              <c:f>KOSbelopinnbygge0000!$T$42:$Z$42</c:f>
              <c:numCache>
                <c:formatCode>General</c:formatCode>
                <c:ptCount val="7"/>
                <c:pt idx="0">
                  <c:v>8184</c:v>
                </c:pt>
                <c:pt idx="1">
                  <c:v>8416</c:v>
                </c:pt>
                <c:pt idx="2">
                  <c:v>8608</c:v>
                </c:pt>
                <c:pt idx="3">
                  <c:v>8334</c:v>
                </c:pt>
                <c:pt idx="4">
                  <c:v>8719</c:v>
                </c:pt>
                <c:pt idx="5">
                  <c:v>7903</c:v>
                </c:pt>
                <c:pt idx="6">
                  <c:v>8753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5-48E9-BEE0-0DD01920E21C}"/>
            </c:ext>
          </c:extLst>
        </c:ser>
        <c:ser>
          <c:idx val="1"/>
          <c:order val="1"/>
          <c:tx>
            <c:strRef>
              <c:f>KOSbelopinnbygge0000!$S$43</c:f>
              <c:strCache>
                <c:ptCount val="1"/>
                <c:pt idx="0">
                  <c:v>Landet u Oslo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KOSbelopinnbygge0000!$T$40:$Z$41</c:f>
              <c:multiLvlStrCache>
                <c:ptCount val="7"/>
                <c:lvl>
                  <c:pt idx="0">
                    <c:v>2015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2018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</c:lvl>
                <c:lvl>
                  <c:pt idx="0">
                    <c:v>Beløp per innbygger (kr)</c:v>
                  </c:pt>
                </c:lvl>
              </c:multiLvlStrCache>
            </c:multiLvlStrRef>
          </c:cat>
          <c:val>
            <c:numRef>
              <c:f>KOSbelopinnbygge0000!$T$43:$Z$43</c:f>
              <c:numCache>
                <c:formatCode>0</c:formatCode>
                <c:ptCount val="7"/>
                <c:pt idx="0">
                  <c:v>7700</c:v>
                </c:pt>
                <c:pt idx="1">
                  <c:v>7959</c:v>
                </c:pt>
                <c:pt idx="2">
                  <c:v>8219</c:v>
                </c:pt>
                <c:pt idx="3">
                  <c:v>8581</c:v>
                </c:pt>
                <c:pt idx="4">
                  <c:v>8932</c:v>
                </c:pt>
                <c:pt idx="5">
                  <c:v>9011</c:v>
                </c:pt>
                <c:pt idx="6">
                  <c:v>9456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5-48E9-BEE0-0DD01920E2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9647471"/>
        <c:axId val="2129646223"/>
      </c:barChart>
      <c:catAx>
        <c:axId val="212964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29646223"/>
        <c:crosses val="autoZero"/>
        <c:auto val="1"/>
        <c:lblAlgn val="ctr"/>
        <c:lblOffset val="100"/>
        <c:noMultiLvlLbl val="0"/>
      </c:catAx>
      <c:valAx>
        <c:axId val="2129646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2964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7C0CD-9AA4-443C-9774-839F56AC4E56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F36A-3D08-4035-BE21-CDE1EB8782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5E2E-F69B-4924-9AE5-6931B7D18CEF}" type="datetimeFigureOut">
              <a:rPr lang="nb-NO" smtClean="0"/>
              <a:t>09.11.2022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46F12-14C7-4F61-B0F6-037DBE3B66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74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21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42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47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72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D05-4EE7-4D69-81B8-25F15317C49A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627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0707-C76B-46EB-822E-ABFB1C5F5895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35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1124747"/>
            <a:ext cx="2743200" cy="5001419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E29B1E9-84D0-4B17-8F97-B1AA2FCB23D5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361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95349" y="6309325"/>
            <a:ext cx="2844800" cy="365125"/>
          </a:xfrm>
        </p:spPr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54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9773-8F3E-4450-B9AD-90D17BE08032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99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22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B5F0-40A2-40E8-BBE3-CA823F7E7394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52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1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B650-7F8A-4707-86DE-BAFC0A887D1B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20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1052741"/>
            <a:ext cx="6815667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96E-D35F-42FC-82E0-D48250C65BBF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96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177A7-C3FC-4E48-BB24-DEB74B13FB2B}" type="datetime4">
              <a:rPr lang="nb-NO" smtClean="0"/>
              <a:t>9. november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0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29816"/>
            <a:ext cx="9230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124704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59829" y="630932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42DE359-F9C0-4DCB-B025-CB9632E91B7F}" type="datetime4">
              <a:rPr lang="nb-NO" smtClean="0"/>
              <a:pPr/>
              <a:t>9. november 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719403" y="630424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23808" y="630932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54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914377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50839" indent="-450839" algn="l" defTabSz="914377" rtl="0" eaLnBrk="1" latinLnBrk="0" hangingPunct="1">
        <a:spcBef>
          <a:spcPct val="20000"/>
        </a:spcBef>
        <a:buFont typeface="PF Square Sans Pro Medium" pitchFamily="50" charset="0"/>
        <a:buChar char="●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69344" y="836717"/>
            <a:ext cx="7772400" cy="1470025"/>
          </a:xfrm>
        </p:spPr>
        <p:txBody>
          <a:bodyPr/>
          <a:lstStyle/>
          <a:p>
            <a:pPr algn="l"/>
            <a:r>
              <a:rPr lang="nb-NO" b="1" dirty="0">
                <a:solidFill>
                  <a:srgbClr val="99630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 2023</a:t>
            </a:r>
            <a:br>
              <a:rPr lang="nb-NO" b="1" dirty="0">
                <a:solidFill>
                  <a:srgbClr val="99630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b="1" dirty="0">
                <a:solidFill>
                  <a:srgbClr val="996308"/>
                </a:solidFill>
              </a:rPr>
              <a:t>oppvekst og kultur</a:t>
            </a:r>
            <a:endParaRPr lang="nb-NO" b="1" dirty="0">
              <a:solidFill>
                <a:srgbClr val="99630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991544" y="6309323"/>
            <a:ext cx="8352928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Besøksadresse: Strandgata 52  |  Postboks 1006, 8805 Sandnessjøen  |  www.alstahaug.kommune.no</a:t>
            </a:r>
          </a:p>
        </p:txBody>
      </p:sp>
    </p:spTree>
    <p:extLst>
      <p:ext uri="{BB962C8B-B14F-4D97-AF65-F5344CB8AC3E}">
        <p14:creationId xmlns:p14="http://schemas.microsoft.com/office/powerpoint/2010/main" val="101314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19FD0A34-8BD3-E17C-9D16-5AA964632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9496" y="260648"/>
            <a:ext cx="10296089" cy="6721475"/>
          </a:xfrm>
          <a:prstGeom prst="rect">
            <a:avLst/>
          </a:prstGeom>
          <a:noFill/>
        </p:spPr>
      </p:pic>
      <p:sp>
        <p:nvSpPr>
          <p:cNvPr id="5" name="Plassholder for dato 4" hidden="1">
            <a:extLst>
              <a:ext uri="{FF2B5EF4-FFF2-40B4-BE49-F238E27FC236}">
                <a16:creationId xmlns:a16="http://schemas.microsoft.com/office/drawing/2014/main" id="{A464DB26-CBD5-0F6C-0527-34CBF2DB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940C2D5D-942C-4503-A155-BE33B9C2AE94}" type="datetime4">
              <a:rPr lang="nb-NO" smtClean="0"/>
              <a:pPr>
                <a:spcAft>
                  <a:spcPts val="600"/>
                </a:spcAft>
              </a:pPr>
              <a:t>9. november 2022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D5F375F-3EB1-80C6-27D0-890E4BF2FD11}"/>
              </a:ext>
            </a:extLst>
          </p:cNvPr>
          <p:cNvSpPr txBox="1"/>
          <p:nvPr/>
        </p:nvSpPr>
        <p:spPr>
          <a:xfrm>
            <a:off x="119336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PROGNOSER</a:t>
            </a:r>
          </a:p>
        </p:txBody>
      </p:sp>
      <p:sp>
        <p:nvSpPr>
          <p:cNvPr id="2" name="Avrundet rektangel 1"/>
          <p:cNvSpPr/>
          <p:nvPr/>
        </p:nvSpPr>
        <p:spPr>
          <a:xfrm>
            <a:off x="5663952" y="3501008"/>
            <a:ext cx="576064" cy="295232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0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910C6296-16CD-A995-3E1F-555BBE969F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Økt andel ledige plasser i kommunale barnehager, fordelt på flere barnehager gir økte enhetskostnader. </a:t>
            </a:r>
          </a:p>
          <a:p>
            <a:r>
              <a:rPr lang="nb-NO" dirty="0">
                <a:solidFill>
                  <a:srgbClr val="1F497D"/>
                </a:solidFill>
                <a:latin typeface="Times New Roman" panose="02020603050405020304" pitchFamily="18" charset="0"/>
              </a:rPr>
              <a:t>Når kommunen fyller opp og ledigheten er i de private går den totale kostnaden ned.</a:t>
            </a:r>
          </a:p>
          <a:p>
            <a:r>
              <a:rPr lang="nb-NO" dirty="0">
                <a:solidFill>
                  <a:srgbClr val="1F497D"/>
                </a:solidFill>
                <a:latin typeface="Times New Roman" panose="02020603050405020304" pitchFamily="18" charset="0"/>
              </a:rPr>
              <a:t>Dette vil gå som en «</a:t>
            </a:r>
            <a:r>
              <a:rPr lang="nb-NO" dirty="0" err="1">
                <a:solidFill>
                  <a:srgbClr val="1F497D"/>
                </a:solidFill>
                <a:latin typeface="Times New Roman" panose="02020603050405020304" pitchFamily="18" charset="0"/>
              </a:rPr>
              <a:t>skyvmil</a:t>
            </a:r>
            <a:r>
              <a:rPr lang="nb-NO" dirty="0">
                <a:solidFill>
                  <a:srgbClr val="1F497D"/>
                </a:solidFill>
                <a:latin typeface="Times New Roman" panose="02020603050405020304" pitchFamily="18" charset="0"/>
              </a:rPr>
              <a:t>».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71161A-0CEF-0FDE-6DFB-700F9D2A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96E-D35F-42FC-82E0-D48250C65BBF}" type="datetime4">
              <a:rPr lang="nb-NO" smtClean="0"/>
              <a:t>9. november 2022</a:t>
            </a:fld>
            <a:endParaRPr lang="nb-NO"/>
          </a:p>
        </p:txBody>
      </p:sp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2832B134-876C-8E42-3A23-79F961B5E4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88773" y="908720"/>
          <a:ext cx="4917925" cy="546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tel 9">
            <a:extLst>
              <a:ext uri="{FF2B5EF4-FFF2-40B4-BE49-F238E27FC236}">
                <a16:creationId xmlns:a16="http://schemas.microsoft.com/office/drawing/2014/main" id="{3F7721E5-A445-822F-3700-B379F8A1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229" y="5568557"/>
            <a:ext cx="6075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Utgift Barnehage</a:t>
            </a:r>
          </a:p>
        </p:txBody>
      </p:sp>
    </p:spTree>
    <p:extLst>
      <p:ext uri="{BB962C8B-B14F-4D97-AF65-F5344CB8AC3E}">
        <p14:creationId xmlns:p14="http://schemas.microsoft.com/office/powerpoint/2010/main" val="192209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861" y="0"/>
            <a:ext cx="8546761" cy="6857999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6" name="Avrundet rektangel 5"/>
          <p:cNvSpPr/>
          <p:nvPr/>
        </p:nvSpPr>
        <p:spPr>
          <a:xfrm>
            <a:off x="3215680" y="18473"/>
            <a:ext cx="1152128" cy="6839527"/>
          </a:xfrm>
          <a:prstGeom prst="round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lassholder for innhold 6"/>
          <p:cNvSpPr txBox="1">
            <a:spLocks/>
          </p:cNvSpPr>
          <p:nvPr/>
        </p:nvSpPr>
        <p:spPr>
          <a:xfrm>
            <a:off x="8735616" y="1498835"/>
            <a:ext cx="3456384" cy="177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839" indent="-450839" algn="l" defTabSz="914377" rtl="0" eaLnBrk="1" latinLnBrk="0" hangingPunct="1">
              <a:spcBef>
                <a:spcPct val="20000"/>
              </a:spcBef>
              <a:buFont typeface="PF Square Sans Pro Medium" pitchFamily="50" charset="0"/>
              <a:buChar char="●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nb-NO" dirty="0"/>
          </a:p>
          <a:p>
            <a:pPr marL="0" indent="0">
              <a:buFont typeface="PF Square Sans Pro Medium" pitchFamily="50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561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9376" y="371685"/>
            <a:ext cx="9230816" cy="1143000"/>
          </a:xfrm>
        </p:spPr>
        <p:txBody>
          <a:bodyPr/>
          <a:lstStyle/>
          <a:p>
            <a:r>
              <a:rPr lang="nb-NO" dirty="0"/>
              <a:t>Kultur, sammenligningstall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57" y="1340768"/>
            <a:ext cx="10657184" cy="4173390"/>
          </a:xfrm>
          <a:prstGeom prst="rect">
            <a:avLst/>
          </a:prstGeom>
        </p:spPr>
      </p:pic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94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09600" y="457205"/>
            <a:ext cx="9230816" cy="1143000"/>
          </a:xfrm>
        </p:spPr>
        <p:txBody>
          <a:bodyPr/>
          <a:lstStyle/>
          <a:p>
            <a:r>
              <a:rPr lang="nb-NO" b="1" dirty="0"/>
              <a:t>Kultur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Redusert bemanning scenen</a:t>
            </a:r>
          </a:p>
          <a:p>
            <a:endParaRPr lang="nb-NO" dirty="0"/>
          </a:p>
          <a:p>
            <a:r>
              <a:rPr lang="nb-NO" dirty="0"/>
              <a:t>Oppsigelse av avtale om sceneinstruktør</a:t>
            </a:r>
          </a:p>
          <a:p>
            <a:endParaRPr lang="nb-NO" dirty="0"/>
          </a:p>
          <a:p>
            <a:r>
              <a:rPr lang="nb-NO" dirty="0"/>
              <a:t>Avvikling av frivillighetssentralen</a:t>
            </a:r>
          </a:p>
          <a:p>
            <a:endParaRPr lang="nb-NO" dirty="0"/>
          </a:p>
          <a:p>
            <a:r>
              <a:rPr lang="nb-NO" dirty="0"/>
              <a:t>Badet</a:t>
            </a:r>
          </a:p>
          <a:p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744072" y="1600205"/>
            <a:ext cx="483832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i="1" dirty="0"/>
              <a:t>Konsekvenser</a:t>
            </a:r>
          </a:p>
          <a:p>
            <a:pPr marL="0" indent="0">
              <a:buNone/>
            </a:pPr>
            <a:r>
              <a:rPr lang="nb-NO" sz="2400" i="1" dirty="0"/>
              <a:t>scene:</a:t>
            </a:r>
            <a:r>
              <a:rPr lang="nb-NO" sz="2400" dirty="0"/>
              <a:t> </a:t>
            </a:r>
          </a:p>
          <a:p>
            <a:pPr marL="0" indent="0">
              <a:buNone/>
            </a:pPr>
            <a:r>
              <a:rPr lang="nb-NO" sz="1800" dirty="0">
                <a:solidFill>
                  <a:srgbClr val="00B050"/>
                </a:solidFill>
              </a:rPr>
              <a:t>Kompetanse i bygget 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lettere tilgjengelig for lokale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fagmiljø</a:t>
            </a:r>
          </a:p>
          <a:p>
            <a:pPr marL="0" indent="0">
              <a:buNone/>
            </a:pPr>
            <a:r>
              <a:rPr lang="nb-NO" sz="2400" i="1" dirty="0"/>
              <a:t>sceneinstruktør:</a:t>
            </a:r>
            <a:r>
              <a:rPr lang="nb-NO" sz="2400" dirty="0"/>
              <a:t> 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Viktig for frivillige lag og foreninger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Bidrag i et større kulturmiljø </a:t>
            </a:r>
          </a:p>
          <a:p>
            <a:pPr marL="0" indent="0">
              <a:buNone/>
            </a:pPr>
            <a:r>
              <a:rPr lang="nb-NO" sz="2400" i="1" dirty="0"/>
              <a:t>Frivillighetssentralen:</a:t>
            </a:r>
            <a:r>
              <a:rPr lang="nb-NO" sz="2400" dirty="0"/>
              <a:t> 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Viktig støtte for frivillige lag og foreninger for å søke </a:t>
            </a:r>
            <a:r>
              <a:rPr lang="nb-NO" sz="1800" dirty="0" err="1">
                <a:solidFill>
                  <a:srgbClr val="00B050"/>
                </a:solidFill>
              </a:rPr>
              <a:t>støttte</a:t>
            </a:r>
            <a:endParaRPr lang="nb-NO" sz="1800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nb-NO" sz="1800" dirty="0">
                <a:solidFill>
                  <a:srgbClr val="00B050"/>
                </a:solidFill>
              </a:rPr>
              <a:t>Bidrar i ulike deler av kommunens kulturfunksjoner</a:t>
            </a:r>
          </a:p>
          <a:p>
            <a:pPr>
              <a:buFontTx/>
              <a:buChar char="-"/>
            </a:pPr>
            <a:endParaRPr lang="nb-NO" sz="1800" dirty="0">
              <a:solidFill>
                <a:srgbClr val="00B050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873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cap="none" dirty="0"/>
              <a:t>Tilbudet reduseres</a:t>
            </a:r>
            <a:br>
              <a:rPr lang="nb-NO" b="1" cap="none" dirty="0"/>
            </a:br>
            <a:r>
              <a:rPr lang="nb-NO" cap="none" dirty="0"/>
              <a:t>Innsparing med full års effekt er beregnet til </a:t>
            </a:r>
            <a:r>
              <a:rPr lang="nb-NO" b="1" cap="none" dirty="0"/>
              <a:t>1,2 mill.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263352" y="1772816"/>
            <a:ext cx="11593288" cy="4353347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E81826B-0A23-398F-713F-7000BC149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844824"/>
            <a:ext cx="7704856" cy="4890805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101" y="3789040"/>
            <a:ext cx="4639458" cy="278611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7799727" y="2958043"/>
            <a:ext cx="45494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årsverk (3,6,mill) &gt; reduseres til 4</a:t>
            </a:r>
          </a:p>
          <a:p>
            <a:pPr algn="ctr"/>
            <a:r>
              <a:rPr lang="nb-NO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Samordning med kino = 5</a:t>
            </a:r>
            <a:endParaRPr lang="nb-NO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03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772816"/>
            <a:ext cx="11247040" cy="4901634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Det er viktig å kommentere at dette vil ha </a:t>
            </a:r>
            <a:r>
              <a:rPr lang="nb-NO" b="1" dirty="0"/>
              <a:t>innvirkning på resten av tilbudene på huset </a:t>
            </a:r>
            <a:r>
              <a:rPr lang="nb-NO" dirty="0"/>
              <a:t>og at det i verste fall kan føre til tapt inntekt på husets andre arenaer også.</a:t>
            </a:r>
            <a:br>
              <a:rPr lang="nb-NO" dirty="0"/>
            </a:br>
            <a:endParaRPr lang="nb-NO" dirty="0"/>
          </a:p>
          <a:p>
            <a:r>
              <a:rPr lang="nb-NO" dirty="0"/>
              <a:t>Bruken av bad på landsbasis er lite kostnadseffektivt.</a:t>
            </a:r>
            <a:br>
              <a:rPr lang="nb-NO" dirty="0"/>
            </a:br>
            <a:r>
              <a:rPr lang="nb-NO" dirty="0"/>
              <a:t>Bassenget vårt ligger ikke an til å kostnadseffektiv de nærmeste årene.</a:t>
            </a:r>
            <a:br>
              <a:rPr lang="nb-NO" dirty="0"/>
            </a:br>
            <a:endParaRPr lang="nb-NO" dirty="0"/>
          </a:p>
          <a:p>
            <a:r>
              <a:rPr lang="nb-NO" dirty="0"/>
              <a:t>Å ha drift i ett bad er ett aktivt valg, da det alltid vil være forbundet med kostnad, og i så måte en investering i folkehelse. </a:t>
            </a:r>
          </a:p>
          <a:p>
            <a:endParaRPr lang="nb-NO" dirty="0"/>
          </a:p>
          <a:p>
            <a:r>
              <a:rPr lang="nb-NO" dirty="0"/>
              <a:t>Det er potensiale for mer kostnadseffektiv drift uten å stenge dørene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468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763" y="-26291"/>
            <a:ext cx="8546761" cy="6857999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7" name="Plassholder for innhold 6"/>
          <p:cNvSpPr txBox="1">
            <a:spLocks/>
          </p:cNvSpPr>
          <p:nvPr/>
        </p:nvSpPr>
        <p:spPr>
          <a:xfrm>
            <a:off x="8735616" y="1498835"/>
            <a:ext cx="3456384" cy="177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839" indent="-450839" algn="l" defTabSz="914377" rtl="0" eaLnBrk="1" latinLnBrk="0" hangingPunct="1">
              <a:spcBef>
                <a:spcPct val="20000"/>
              </a:spcBef>
              <a:buFont typeface="PF Square Sans Pro Medium" pitchFamily="50" charset="0"/>
              <a:buChar char="●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nb-NO" dirty="0"/>
          </a:p>
          <a:p>
            <a:pPr marL="0" indent="0">
              <a:buFont typeface="PF Square Sans Pro Medium" pitchFamily="50" charset="0"/>
              <a:buNone/>
            </a:pPr>
            <a:endParaRPr lang="nb-NO" dirty="0"/>
          </a:p>
        </p:txBody>
      </p:sp>
      <p:sp>
        <p:nvSpPr>
          <p:cNvPr id="3" name="Avrundet rektangel 2"/>
          <p:cNvSpPr/>
          <p:nvPr/>
        </p:nvSpPr>
        <p:spPr>
          <a:xfrm>
            <a:off x="0" y="1556792"/>
            <a:ext cx="8688288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9120336" y="1366987"/>
            <a:ext cx="2232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/>
              <a:t>Kulturskolen er høsten 2022 utvidet til et samarbeid mellom Alstahaug, Leirfjord og Dønna.</a:t>
            </a:r>
          </a:p>
        </p:txBody>
      </p:sp>
    </p:spTree>
    <p:extLst>
      <p:ext uri="{BB962C8B-B14F-4D97-AF65-F5344CB8AC3E}">
        <p14:creationId xmlns:p14="http://schemas.microsoft.com/office/powerpoint/2010/main" val="358299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Flyktning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772816"/>
            <a:ext cx="11247040" cy="4353347"/>
          </a:xfrm>
        </p:spPr>
        <p:txBody>
          <a:bodyPr>
            <a:normAutofit fontScale="92500"/>
          </a:bodyPr>
          <a:lstStyle/>
          <a:p>
            <a:r>
              <a:rPr lang="nb-NO" b="1" dirty="0"/>
              <a:t>Netto -12,6 </a:t>
            </a:r>
            <a:r>
              <a:rPr lang="nb-NO" b="1" dirty="0" err="1"/>
              <a:t>mill</a:t>
            </a:r>
            <a:endParaRPr lang="nb-NO" b="1" dirty="0"/>
          </a:p>
          <a:p>
            <a:endParaRPr lang="nb-NO" dirty="0"/>
          </a:p>
          <a:p>
            <a:r>
              <a:rPr lang="nb-NO" dirty="0"/>
              <a:t>Ingen nye enslige mindreårige, en del nå voksne fases ut av systemet vårt &gt; </a:t>
            </a:r>
            <a:r>
              <a:rPr lang="nb-NO" b="1" dirty="0"/>
              <a:t>redusert inntekt på 8,5 mill.</a:t>
            </a:r>
          </a:p>
          <a:p>
            <a:endParaRPr lang="nb-NO" dirty="0"/>
          </a:p>
          <a:p>
            <a:r>
              <a:rPr lang="nb-NO" dirty="0"/>
              <a:t>Budsjettert med </a:t>
            </a:r>
            <a:r>
              <a:rPr lang="nb-NO" b="1" dirty="0"/>
              <a:t>45 nye voksne/familier </a:t>
            </a:r>
            <a:r>
              <a:rPr lang="nb-NO" dirty="0"/>
              <a:t>= økt netto overskudd 4,3 </a:t>
            </a:r>
            <a:r>
              <a:rPr lang="nb-NO" dirty="0" err="1"/>
              <a:t>mill</a:t>
            </a:r>
            <a:endParaRPr lang="nb-NO" dirty="0"/>
          </a:p>
          <a:p>
            <a:endParaRPr lang="nb-NO" dirty="0"/>
          </a:p>
          <a:p>
            <a:r>
              <a:rPr lang="nb-NO" dirty="0"/>
              <a:t>Voksenopplæring budsjettert med </a:t>
            </a:r>
            <a:r>
              <a:rPr lang="nb-NO" b="1" dirty="0"/>
              <a:t>økt inntekt på 1,1 </a:t>
            </a:r>
            <a:r>
              <a:rPr lang="nb-NO" b="1" dirty="0" err="1"/>
              <a:t>mill</a:t>
            </a:r>
            <a:endParaRPr lang="nb-NO" b="1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683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88FAC9A2-86B6-B3BA-55F7-6C9457CF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8DAF3D61-FE07-2F2C-C810-087C91C42F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Læremidler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B0B9BC4A-3538-98F0-EB51-1F3DE1B184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7368" y="2358037"/>
            <a:ext cx="5205871" cy="1625625"/>
          </a:xfrm>
          <a:prstGeom prst="rect">
            <a:avLst/>
          </a:prstGeom>
        </p:spPr>
      </p:pic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3841A568-D4DD-D133-309E-E52051D9A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Redusert lærertetthet</a:t>
            </a:r>
          </a:p>
        </p:txBody>
      </p:sp>
      <p:pic>
        <p:nvPicPr>
          <p:cNvPr id="13" name="Plassholder for innhold 12">
            <a:extLst>
              <a:ext uri="{FF2B5EF4-FFF2-40B4-BE49-F238E27FC236}">
                <a16:creationId xmlns:a16="http://schemas.microsoft.com/office/drawing/2014/main" id="{23348CC2-2507-7B26-9AC5-15C98C6CA79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60998" t="52807" b="16950"/>
          <a:stretch/>
        </p:blipFill>
        <p:spPr>
          <a:xfrm>
            <a:off x="6013340" y="2488401"/>
            <a:ext cx="5389032" cy="1516965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94C5C7-9E55-0449-87BB-0610412B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605-2CE4-4296-9E87-DAC1BA72224F}" type="datetime4">
              <a:rPr lang="nb-NO" smtClean="0"/>
              <a:t>9. november 2022</a:t>
            </a:fld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26F2A2F9-47A2-FFBA-3817-58A086EA00F1}"/>
              </a:ext>
            </a:extLst>
          </p:cNvPr>
          <p:cNvSpPr txBox="1"/>
          <p:nvPr/>
        </p:nvSpPr>
        <p:spPr>
          <a:xfrm>
            <a:off x="551384" y="429309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Isolert sett store beløp, men lite når det fordeles på 6 skoler. 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E1533CE-77FF-B896-5499-9793A93EA201}"/>
              </a:ext>
            </a:extLst>
          </p:cNvPr>
          <p:cNvSpPr txBox="1"/>
          <p:nvPr/>
        </p:nvSpPr>
        <p:spPr>
          <a:xfrm>
            <a:off x="6384032" y="4259286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Økt behov for spesialundervisning og støtte for minoritetsspråklige må først og fremst løses med kompetanse.</a:t>
            </a:r>
          </a:p>
        </p:txBody>
      </p:sp>
    </p:spTree>
    <p:extLst>
      <p:ext uri="{BB962C8B-B14F-4D97-AF65-F5344CB8AC3E}">
        <p14:creationId xmlns:p14="http://schemas.microsoft.com/office/powerpoint/2010/main" val="3252059321"/>
      </p:ext>
    </p:extLst>
  </p:cSld>
  <p:clrMapOvr>
    <a:masterClrMapping/>
  </p:clrMapOvr>
</p:sld>
</file>

<file path=ppt/theme/theme1.xml><?xml version="1.0" encoding="utf-8"?>
<a:theme xmlns:a="http://schemas.openxmlformats.org/drawingml/2006/main" name="Alstahaug kommune - PPT-mal 2013">
  <a:themeElements>
    <a:clrScheme name="Alstahaug kommune">
      <a:dk1>
        <a:srgbClr val="1F497D"/>
      </a:dk1>
      <a:lt1>
        <a:sysClr val="window" lastClr="FFFFFF"/>
      </a:lt1>
      <a:dk2>
        <a:srgbClr val="008CCC"/>
      </a:dk2>
      <a:lt2>
        <a:srgbClr val="EEECE1"/>
      </a:lt2>
      <a:accent1>
        <a:srgbClr val="00BCE2"/>
      </a:accent1>
      <a:accent2>
        <a:srgbClr val="F2BF49"/>
      </a:accent2>
      <a:accent3>
        <a:srgbClr val="FCA311"/>
      </a:accent3>
      <a:accent4>
        <a:srgbClr val="99600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tahaug kommune - PowerPoint WideScreen.potx" id="{5C69E8FC-A874-489F-8A8D-04115A4A4D21}" vid="{B3BB3BA8-643B-45F0-BC7B-A3AB2582AC4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AK - PowerPointmal - WideScreen</Template>
  <TotalTime>5</TotalTime>
  <Words>362</Words>
  <Application>Microsoft Office PowerPoint</Application>
  <PresentationFormat>Widescreen</PresentationFormat>
  <Paragraphs>63</Paragraphs>
  <Slides>11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PF Square Sans Pro Medium</vt:lpstr>
      <vt:lpstr>Times New Roman</vt:lpstr>
      <vt:lpstr>Verdana</vt:lpstr>
      <vt:lpstr>Alstahaug kommune - PPT-mal 2013</vt:lpstr>
      <vt:lpstr>Budsjett 2023 oppvekst og kultur</vt:lpstr>
      <vt:lpstr>PowerPoint-presentasjon</vt:lpstr>
      <vt:lpstr>Kultur, sammenligningstall</vt:lpstr>
      <vt:lpstr>Kultur</vt:lpstr>
      <vt:lpstr>Tilbudet reduseres Innsparing med full års effekt er beregnet til 1,2 mill.</vt:lpstr>
      <vt:lpstr>PowerPoint-presentasjon</vt:lpstr>
      <vt:lpstr>PowerPoint-presentasjon</vt:lpstr>
      <vt:lpstr>Flyktning</vt:lpstr>
      <vt:lpstr>PowerPoint-presentasjon</vt:lpstr>
      <vt:lpstr>PowerPoint-presentasjon</vt:lpstr>
      <vt:lpstr>Utgift Barnehage</vt:lpstr>
    </vt:vector>
  </TitlesOfParts>
  <Manager>support@hald-ikt.no</Manager>
  <Company>HALD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2023 oppvekst og kultur</dc:title>
  <dc:creator>Connie Helene Pettersen</dc:creator>
  <cp:lastModifiedBy>Connie Helene Pettersen</cp:lastModifiedBy>
  <cp:revision>1</cp:revision>
  <dcterms:created xsi:type="dcterms:W3CDTF">2022-11-09T10:03:30Z</dcterms:created>
  <dcterms:modified xsi:type="dcterms:W3CDTF">2022-11-09T15:24:02Z</dcterms:modified>
</cp:coreProperties>
</file>