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91" r:id="rId4"/>
    <p:sldId id="292" r:id="rId5"/>
    <p:sldId id="294" r:id="rId6"/>
    <p:sldId id="295" r:id="rId7"/>
    <p:sldId id="270" r:id="rId8"/>
    <p:sldId id="287" r:id="rId9"/>
    <p:sldId id="290" r:id="rId10"/>
    <p:sldId id="279" r:id="rId11"/>
    <p:sldId id="293" r:id="rId12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Skjellstad" initials="MS" lastIdx="1" clrIdx="0">
    <p:extLst>
      <p:ext uri="{19B8F6BF-5375-455C-9EA6-DF929625EA0E}">
        <p15:presenceInfo xmlns:p15="http://schemas.microsoft.com/office/powerpoint/2012/main" userId="S::Monica.Skjellstad@alstahaug.kommune.no::c5fbcd1a-b4ed-4867-ae26-17bd9e7f8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8CCC"/>
    <a:srgbClr val="99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34" autoAdjust="0"/>
  </p:normalViewPr>
  <p:slideViewPr>
    <p:cSldViewPr>
      <p:cViewPr varScale="1">
        <p:scale>
          <a:sx n="109" d="100"/>
          <a:sy n="109" d="100"/>
        </p:scale>
        <p:origin x="70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074" y="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3D7C0CD-9AA4-443C-9774-839F56AC4E56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644F36A-3D08-4035-BE21-CDE1EB878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43:12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5:16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1,'1393'0,"-1372"0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6:47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20:40.0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1,'673'0,"-643"1,53 10,-53-5,51 1,64-9,106 4,-181 10,-52-8,0 0,28 1,661-3,-348-4,544 2,-885 1,1 0,32 9,-31-6,0 0,25 1,780-3,-407-5,-296 5,132-5,-184-9,-53 8,1 1,27-2,170 7,93-4,-224-10,-53 6,56-2,345 7,566-12,-890 8,351 1,-357 16,-57-6,49 1,-85-7,1 1,-1 0,1 0,17 6,-12-2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20:45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1 223,'967'0,"-935"1,55 11,-54-7,54 3,183-22,6 1,1294 15,-831-3,-502-12,6 0,696 14,-909-2,54-11,-52 7,45-3,607 9,76-2,-326-25,-399 22,49-14,22-4,82-13,-123 21,0 2,77-4,-125 16,0 2,0 0,25 6,33 3,513-8,-295-6,152-9,13 0,-255 14,259-5,-325-8,-85 5,0 2,-1 3,1 1,81 12,-41 3,0-4,145-1,404-11,-623 2,-1 1,1 1,0 0,-1 1,1 1,-1 1,0 0,-1 1,0 1,0 1,25 17,-20-9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43:24.7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36,'0'-5,"0"-9,0-2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43:25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12:43:26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21,'0'-9,"0"-3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4:18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0,'0'1,"1"1,-1-1,0 0,1 0,0 0,-1 0,1 0,0-1,-1 1,1 0,0 0,0 0,0 0,0-1,0 1,0-1,0 1,0 0,0-1,0 0,0 1,0-1,0 0,0 1,1-1,-1 0,2 0,37 5,-35-5,238-1,31 3,-255 1,-1 0,1 2,23 8,-25-7,0-1,1 0,-1-2,21 3,220 20,-112-3,-99-14,82 6,312-16,59 3,-298 22,-141-14,124 5,525-16,-689 0,0-2,0 0,-1-1,29-10,-27 7,1 2,0 0,28-2,33 6,-54 2,0-1,0-2,33-6,-25 2,2 2,62 1,10 0,-38-8,-52 6,0 2,29-2,80-7,-88 6,53-1,369 8,-448 0,1 1,34 8,30 3,15-13,-76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4:25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27,'156'13,"7"-1,1052-13,-667 1,-472-3,96-18,-15 2,298 12,-261 9,-72-4,138 5,-188 11,-51-10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4:34.9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79,'685'0,"-665"1,1 1,28 6,31 4,358-9,-225-5,-56-11,-3 1,376 13,-512-2,-1-1,35-8,30-3,-28 13,-25 0,-1-1,1-1,40-8,5-5,-1 4,106-3,157 16,-135 1,1292-3,-1474 1,-1 1,33 7,7 1,-37-8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4:47.5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25,'490'0,"-461"-1,52-10,-51 6,49-3,581 9,-641 0,-1 1,33 8,31 2,260-13,-321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2T08:05:13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0,'563'0,"-548"1,0 1,0 0,-1 1,1 1,23 9,-23-7,1-1,-1-1,1 0,30 3,-31-7,-1 1,0 0,0-1,1-1,-1 0,17-5,-15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0565E2E-F69B-4924-9AE5-6931B7D18CEF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7F46F12-14C7-4F61-B0F6-037DBE3B6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4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4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D05-4EE7-4D69-81B8-25F15317C49A}" type="datetime4">
              <a:rPr lang="nb-NO" smtClean="0"/>
              <a:t>11. november 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2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0707-C76B-46EB-822E-ABFB1C5F5895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3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1124747"/>
            <a:ext cx="2743200" cy="500141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E29B1E9-84D0-4B17-8F97-B1AA2FCB23D5}" type="datetime4">
              <a:rPr lang="nb-NO" smtClean="0"/>
              <a:t>11. november 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95349" y="6309325"/>
            <a:ext cx="2844800" cy="365125"/>
          </a:xfrm>
        </p:spPr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4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773-8F3E-4450-B9AD-90D17BE08032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9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2D5D-942C-4503-A155-BE33B9C2AE94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5F0-40A2-40E8-BBE3-CA823F7E7394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D777-B30D-41DF-AEE3-98475758421D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1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B650-7F8A-4707-86DE-BAFC0A887D1B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2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052741"/>
            <a:ext cx="6815667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96E-D35F-42FC-82E0-D48250C65BBF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7A7-C3FC-4E48-BB24-DEB74B13FB2B}" type="datetime4">
              <a:rPr lang="nb-NO" smtClean="0"/>
              <a:t>11. november 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0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124704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59829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42DE359-F9C0-4DCB-B025-CB9632E91B7F}" type="datetime4">
              <a:rPr lang="nb-NO" smtClean="0"/>
              <a:pPr/>
              <a:t>11. november 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403" y="630424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23808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4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39" indent="-450839" algn="l" defTabSz="914377" rtl="0" eaLnBrk="1" latinLnBrk="0" hangingPunct="1">
        <a:spcBef>
          <a:spcPct val="20000"/>
        </a:spcBef>
        <a:buFont typeface="PF Square Sans Pro Medium" pitchFamily="50" charset="0"/>
        <a:buChar char="●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7.png"/><Relationship Id="rId4" Type="http://schemas.openxmlformats.org/officeDocument/2006/relationships/image" Target="../media/image140.png"/><Relationship Id="rId9" Type="http://schemas.openxmlformats.org/officeDocument/2006/relationships/customXml" Target="../ink/ink8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87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F1284-5BA7-4F7F-9F48-4C73449C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Skoleprosjektet </a:t>
            </a:r>
            <a:r>
              <a:rPr lang="nb-NO" b="1"/>
              <a:t>som følge av </a:t>
            </a:r>
            <a:r>
              <a:rPr lang="nb-NO" b="1" dirty="0"/>
              <a:t>endring av skolestruktur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765D6B-B7D6-47FE-B4FE-B6B3DEA0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Tidligere vedtatt å legge 10 </a:t>
            </a:r>
            <a:r>
              <a:rPr lang="nb-NO" dirty="0" err="1"/>
              <a:t>mill</a:t>
            </a:r>
            <a:r>
              <a:rPr lang="nb-NO" dirty="0"/>
              <a:t> til sluttføring av prosjektet</a:t>
            </a:r>
          </a:p>
          <a:p>
            <a:pPr lvl="1"/>
            <a:r>
              <a:rPr lang="nb-NO" dirty="0"/>
              <a:t>Sandnes og Ungdomsskolen</a:t>
            </a:r>
          </a:p>
          <a:p>
            <a:pPr marL="457188" lvl="1" indent="0">
              <a:buNone/>
            </a:pPr>
            <a:endParaRPr lang="nb-NO" dirty="0"/>
          </a:p>
          <a:p>
            <a:r>
              <a:rPr lang="nb-NO" dirty="0"/>
              <a:t>65 </a:t>
            </a:r>
            <a:r>
              <a:rPr lang="nb-NO" dirty="0" err="1"/>
              <a:t>mill</a:t>
            </a:r>
            <a:r>
              <a:rPr lang="nb-NO" dirty="0"/>
              <a:t> i 2018 er 75,3 </a:t>
            </a:r>
            <a:r>
              <a:rPr lang="nb-NO" dirty="0" err="1"/>
              <a:t>mill</a:t>
            </a:r>
            <a:r>
              <a:rPr lang="nb-NO" dirty="0"/>
              <a:t> i dag</a:t>
            </a:r>
          </a:p>
          <a:p>
            <a:pPr lvl="1"/>
            <a:endParaRPr lang="nb-NO" dirty="0"/>
          </a:p>
          <a:p>
            <a:r>
              <a:rPr lang="nb-NO" dirty="0" err="1"/>
              <a:t>Bjarnetjønna</a:t>
            </a:r>
            <a:r>
              <a:rPr lang="nb-NO" dirty="0"/>
              <a:t> ble dyrere enn rapport fra Multiconsult</a:t>
            </a:r>
          </a:p>
          <a:p>
            <a:endParaRPr lang="nb-NO" dirty="0"/>
          </a:p>
          <a:p>
            <a:r>
              <a:rPr lang="nb-NO" dirty="0"/>
              <a:t>Sandnes skole mangler 20 </a:t>
            </a:r>
            <a:r>
              <a:rPr lang="nb-NO" dirty="0" err="1"/>
              <a:t>mill</a:t>
            </a:r>
            <a:r>
              <a:rPr lang="nb-NO" dirty="0"/>
              <a:t> for å kunne oppgraderes etter ARK skisseprosjekt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5365AC-4341-418A-AB54-79AAE8E5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87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1710C3-5FFF-4793-A369-C71655AC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Generell oppgradering av bygg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ED86614-5E9E-4F8E-A59E-6C7A7BF38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982" y="1628800"/>
            <a:ext cx="9302035" cy="435292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F0B78F-6711-4B5F-8B05-7E5EBE47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E47E1705-7967-4ACD-AC1B-9A5DD3CC4DB4}"/>
                  </a:ext>
                </a:extLst>
              </p14:cNvPr>
              <p14:cNvContentPartPr/>
              <p14:nvPr/>
            </p14:nvContentPartPr>
            <p14:xfrm>
              <a:off x="-660060" y="1890138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E47E1705-7967-4ACD-AC1B-9A5DD3CC4D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13700" y="17821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A5ACA8CD-9E7A-473C-8337-0FBDD26F846E}"/>
                  </a:ext>
                </a:extLst>
              </p14:cNvPr>
              <p14:cNvContentPartPr/>
              <p14:nvPr/>
            </p14:nvContentPartPr>
            <p14:xfrm>
              <a:off x="3693148" y="2240880"/>
              <a:ext cx="3024360" cy="2808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A5ACA8CD-9E7A-473C-8337-0FBDD26F84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9508" y="2133240"/>
                <a:ext cx="3132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EC3F63CC-7890-4B79-9876-E2867F642F82}"/>
                  </a:ext>
                </a:extLst>
              </p14:cNvPr>
              <p14:cNvContentPartPr/>
              <p14:nvPr/>
            </p14:nvContentPartPr>
            <p14:xfrm>
              <a:off x="2940028" y="2582160"/>
              <a:ext cx="4562640" cy="8964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EC3F63CC-7890-4B79-9876-E2867F642F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6388" y="2474520"/>
                <a:ext cx="467028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31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69344" y="836717"/>
            <a:ext cx="7772400" cy="1470025"/>
          </a:xfrm>
        </p:spPr>
        <p:txBody>
          <a:bodyPr/>
          <a:lstStyle/>
          <a:p>
            <a:pPr algn="l"/>
            <a:r>
              <a:rPr lang="nb-NO" b="1" dirty="0">
                <a:solidFill>
                  <a:srgbClr val="996308"/>
                </a:solidFill>
              </a:rPr>
              <a:t>Bygg og Eiendom Budsjett 2023</a:t>
            </a:r>
            <a:endParaRPr lang="nb-NO" b="1" dirty="0">
              <a:solidFill>
                <a:srgbClr val="9963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87488" y="2420888"/>
            <a:ext cx="6400800" cy="1752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nb-NO" sz="5400" dirty="0"/>
              <a:t>Bærekraftige Bygg for Alstahaug kommune</a:t>
            </a:r>
          </a:p>
          <a:p>
            <a:endParaRPr lang="nb-NO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sz="2800" dirty="0">
              <a:highlight>
                <a:srgbClr val="FFFF00"/>
              </a:highlight>
            </a:endParaRPr>
          </a:p>
          <a:p>
            <a:r>
              <a:rPr lang="nb-NO" sz="3500" dirty="0"/>
              <a:t>Med utgangspunkt i FNs bærekraftmål skal Bygg og eiendom forvalte, drifte og utvikle kommunens eiendommer. Dette skal utføres i tråd med de tre dimensjonene i bærekraftig utvikling: klima og miljø, økonomi og sosiale forhold</a:t>
            </a:r>
          </a:p>
          <a:p>
            <a:pPr algn="l"/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991544" y="6309323"/>
            <a:ext cx="835292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Besøksadresse: Strandgata 52  |  Postboks 1006, 8805 Sandnessjøen  |  www.alstahaug.kommune.no</a:t>
            </a:r>
          </a:p>
        </p:txBody>
      </p:sp>
    </p:spTree>
    <p:extLst>
      <p:ext uri="{BB962C8B-B14F-4D97-AF65-F5344CB8AC3E}">
        <p14:creationId xmlns:p14="http://schemas.microsoft.com/office/powerpoint/2010/main" val="10131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13792B-48E6-4797-84A2-BED7F466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008D3BC-B4C1-4BA7-80B1-8F1F08106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548680"/>
            <a:ext cx="7765530" cy="5109661"/>
          </a:xfrm>
        </p:spPr>
      </p:pic>
    </p:spTree>
    <p:extLst>
      <p:ext uri="{BB962C8B-B14F-4D97-AF65-F5344CB8AC3E}">
        <p14:creationId xmlns:p14="http://schemas.microsoft.com/office/powerpoint/2010/main" val="203202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B4340-3FDA-4B8D-A662-0E1BAF97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Norges tilstand RIF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656347-0FF3-40BD-BCD0-EDBC0A50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D74BDC9-B4D3-44DB-8AEB-26E43B19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628800"/>
            <a:ext cx="2819867" cy="414908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38742EF-D074-4937-9264-791EB21238FF}"/>
              </a:ext>
            </a:extLst>
          </p:cNvPr>
          <p:cNvSpPr txBox="1"/>
          <p:nvPr/>
        </p:nvSpPr>
        <p:spPr>
          <a:xfrm>
            <a:off x="5204627" y="1674674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Hvordan står det til i by og land med offentlige bygg, anlegg og infrastruktur? Hvordan er tilstanden? Fungerer de optimalt, er de pålitelige, trygge og bærekraftige? Er de robuste nok til å tåle klimautfordringene? Hva må eventuelt gjøres og hvilke grep må tas for å møte fremtidens behov og krav?</a:t>
            </a:r>
          </a:p>
        </p:txBody>
      </p:sp>
      <p:pic>
        <p:nvPicPr>
          <p:cNvPr id="17" name="Plassholder for innhold 16">
            <a:extLst>
              <a:ext uri="{FF2B5EF4-FFF2-40B4-BE49-F238E27FC236}">
                <a16:creationId xmlns:a16="http://schemas.microsoft.com/office/drawing/2014/main" id="{A149BB7E-39CC-4CBA-A3F7-CCC36775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8826" y="3152002"/>
            <a:ext cx="3460833" cy="1005917"/>
          </a:xfr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725E417-DD94-4497-901A-680D9E8D949C}"/>
              </a:ext>
            </a:extLst>
          </p:cNvPr>
          <p:cNvSpPr txBox="1"/>
          <p:nvPr/>
        </p:nvSpPr>
        <p:spPr>
          <a:xfrm>
            <a:off x="5087888" y="423052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RÅD FOR SEKTOREN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CE90815-7860-41FD-9006-A45A77B7DEB1}"/>
              </a:ext>
            </a:extLst>
          </p:cNvPr>
          <p:cNvSpPr txBox="1"/>
          <p:nvPr/>
        </p:nvSpPr>
        <p:spPr>
          <a:xfrm>
            <a:off x="5303912" y="4653136"/>
            <a:ext cx="5112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Skarpere prioritering og utnyttelse av eksisterende ressurser</a:t>
            </a:r>
          </a:p>
          <a:p>
            <a:r>
              <a:rPr lang="nb-NO" sz="1400" dirty="0"/>
              <a:t>Få oversikt og lage planer, prioritere fremover</a:t>
            </a:r>
          </a:p>
          <a:p>
            <a:r>
              <a:rPr lang="nb-NO" sz="1400" dirty="0"/>
              <a:t>Effektiv arealbruk </a:t>
            </a:r>
          </a:p>
          <a:p>
            <a:r>
              <a:rPr lang="nb-NO" sz="1400" dirty="0"/>
              <a:t>Landssnitt </a:t>
            </a:r>
            <a:r>
              <a:rPr lang="nb-NO" sz="1400" dirty="0" err="1"/>
              <a:t>ca</a:t>
            </a:r>
            <a:r>
              <a:rPr lang="nb-NO" sz="1400" dirty="0"/>
              <a:t> 5 kvm pr innb. totalt (6,2 Kostra2, AK 7 kvm pr </a:t>
            </a:r>
            <a:r>
              <a:rPr lang="nb-NO" sz="1400" dirty="0" err="1"/>
              <a:t>innb</a:t>
            </a:r>
            <a:r>
              <a:rPr lang="nb-NO" sz="1400" dirty="0"/>
              <a:t>))</a:t>
            </a:r>
          </a:p>
          <a:p>
            <a:r>
              <a:rPr lang="nb-NO" sz="1400" dirty="0"/>
              <a:t>Prioritere bygg som ivaretar folks helse (hindre dårlig inneklima)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E0FB159F-8DFE-4447-BC61-330A3617EABD}"/>
                  </a:ext>
                </a:extLst>
              </p14:cNvPr>
              <p14:cNvContentPartPr/>
              <p14:nvPr/>
            </p14:nvContentPartPr>
            <p14:xfrm>
              <a:off x="3390300" y="-1041860"/>
              <a:ext cx="360" cy="3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E0FB159F-8DFE-4447-BC61-330A3617EA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6660" y="-11495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AE8D3571-EB14-4399-9478-EED07C5F3794}"/>
                  </a:ext>
                </a:extLst>
              </p14:cNvPr>
              <p14:cNvContentPartPr/>
              <p14:nvPr/>
            </p14:nvContentPartPr>
            <p14:xfrm>
              <a:off x="253620" y="-1461260"/>
              <a:ext cx="360" cy="129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AE8D3571-EB14-4399-9478-EED07C5F37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620" y="-1568900"/>
                <a:ext cx="108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C638760F-69EB-4BA6-AC4C-20E35CCEF242}"/>
                  </a:ext>
                </a:extLst>
              </p14:cNvPr>
              <p14:cNvContentPartPr/>
              <p14:nvPr/>
            </p14:nvContentPartPr>
            <p14:xfrm>
              <a:off x="215820" y="-1550060"/>
              <a:ext cx="36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C638760F-69EB-4BA6-AC4C-20E35CCEF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820" y="-16577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E1CA1009-E000-48A6-98A5-1236C6861C83}"/>
                  </a:ext>
                </a:extLst>
              </p14:cNvPr>
              <p14:cNvContentPartPr/>
              <p14:nvPr/>
            </p14:nvContentPartPr>
            <p14:xfrm>
              <a:off x="202860" y="-1595040"/>
              <a:ext cx="360" cy="75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E1CA1009-E000-48A6-98A5-1236C6861C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860" y="-1703040"/>
                <a:ext cx="108000" cy="2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15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AC45A0-E25F-42EB-8C23-6A9FA5D6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Drifter fremdeles på </a:t>
            </a:r>
            <a:r>
              <a:rPr lang="nb-NO" dirty="0" err="1"/>
              <a:t>byggvedlikeholdet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4485D-DEB5-48F8-A329-6C44019C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 planlagte vedlikeholdsbehovet for enheten ligger på om lag 8-10 millioner hvert år, og budsjettet de siste årene har vært på 3-4 millioner (altså 5-6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lite). Dette vil akkumulere et større etterslep på om lag 5 % årlig. Det vi ser etter siste år er at kun om lag halvparten av vedlikeholdsplanen er mulig å gjennomføre (resten av budsjettet går til akutte saker slik som havari, hærverk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713473-76FC-4AD5-BEF6-DEDBCDF1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B6A4817-9086-495A-95C6-40811E59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94" y="3429000"/>
            <a:ext cx="3277255" cy="201622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7F066C1-D28E-45B7-99AD-9377B8364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03" y="3573016"/>
            <a:ext cx="4641119" cy="20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E8CD85-28A9-4FBC-BADB-28576D3F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Internhusleie i Alstahaug kommune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537928AA-57C6-426C-9896-EE690B4AC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231" y="2199101"/>
            <a:ext cx="5656928" cy="3111309"/>
          </a:xfrm>
          <a:prstGeom prst="rect">
            <a:avLst/>
          </a:prstGeo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4B3F048-2B76-B9E5-A487-04964C40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865" y="2322898"/>
            <a:ext cx="5384800" cy="3743801"/>
          </a:xfrm>
        </p:spPr>
        <p:txBody>
          <a:bodyPr/>
          <a:lstStyle/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600" spc="-5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Tydelig politisk forankring av formål, målsettinger og strategi </a:t>
            </a:r>
            <a:endParaRPr lang="nb-N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600" spc="-5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Tydelig definert rolleavklaring, ansvar, myndighet og mandat </a:t>
            </a:r>
            <a:endParaRPr lang="nb-N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600" spc="-5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 politisk fokus på effektiv eiendomsforvaltning og verdibevaring av eiendomsmasse, herunder behov og prioriteringer av løpende vedlikehold, arealbruk, kostnader energi mv</a:t>
            </a:r>
            <a:r>
              <a:rPr lang="nb-NO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76954A-11A5-407D-9C1A-E3B6A836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9829" y="630932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2FD605-2CE4-4296-9E87-DAC1BA72224F}" type="datetime4">
              <a:rPr lang="nb-NO" smtClean="0"/>
              <a:pPr>
                <a:spcAft>
                  <a:spcPts val="600"/>
                </a:spcAft>
              </a:pPr>
              <a:t>11. november 2022</a:t>
            </a:fld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9BFD45C-20B2-4124-A63C-7A756E256800}"/>
              </a:ext>
            </a:extLst>
          </p:cNvPr>
          <p:cNvSpPr/>
          <p:nvPr/>
        </p:nvSpPr>
        <p:spPr>
          <a:xfrm>
            <a:off x="1703512" y="4581128"/>
            <a:ext cx="15121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42C2C05-7E96-4BE2-B243-2088CDB74929}"/>
              </a:ext>
            </a:extLst>
          </p:cNvPr>
          <p:cNvSpPr/>
          <p:nvPr/>
        </p:nvSpPr>
        <p:spPr>
          <a:xfrm>
            <a:off x="2063552" y="4292985"/>
            <a:ext cx="2160240" cy="28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C32A63F3-48A8-4498-BB65-83ABB2DC5DA0}"/>
              </a:ext>
            </a:extLst>
          </p:cNvPr>
          <p:cNvSpPr/>
          <p:nvPr/>
        </p:nvSpPr>
        <p:spPr>
          <a:xfrm>
            <a:off x="3863752" y="4149080"/>
            <a:ext cx="122413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venstre 16">
            <a:extLst>
              <a:ext uri="{FF2B5EF4-FFF2-40B4-BE49-F238E27FC236}">
                <a16:creationId xmlns:a16="http://schemas.microsoft.com/office/drawing/2014/main" id="{B6D698D5-9377-43D4-8EE8-7E4E48351165}"/>
              </a:ext>
            </a:extLst>
          </p:cNvPr>
          <p:cNvSpPr/>
          <p:nvPr/>
        </p:nvSpPr>
        <p:spPr>
          <a:xfrm>
            <a:off x="4418608" y="3829476"/>
            <a:ext cx="122413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89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8B710-5073-447D-8BBF-EB561786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Vedtatte investeringsprosjekt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6FF2C4-A97B-4E0C-A901-873CE29E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nb-NO" dirty="0"/>
          </a:p>
          <a:p>
            <a:pPr lvl="4"/>
            <a:r>
              <a:rPr lang="nb-NO" dirty="0"/>
              <a:t>2023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0546E-87E5-4B11-8AC3-9A801C1B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733ECC9-C442-4025-AF42-1E1251FAB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48950"/>
              </p:ext>
            </p:extLst>
          </p:nvPr>
        </p:nvGraphicFramePr>
        <p:xfrm>
          <a:off x="2639616" y="2478307"/>
          <a:ext cx="6232897" cy="126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5687">
                  <a:extLst>
                    <a:ext uri="{9D8B030D-6E8A-4147-A177-3AD203B41FA5}">
                      <a16:colId xmlns:a16="http://schemas.microsoft.com/office/drawing/2014/main" val="3798324851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3760546698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863498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Helgelandshallen 23101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5 000 000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3855501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Renter og avdrag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283860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Andre driftskonsekvenser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493079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Konseptutredning Legesenteret 23112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 dirty="0">
                          <a:effectLst/>
                        </a:rPr>
                        <a:t>400 000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110240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Renter og avdrag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7821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Andre driftskonsekvenser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 dirty="0">
                          <a:effectLst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3835130794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0409598-C590-4DD1-AA3A-0ABF11C4F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9176"/>
              </p:ext>
            </p:extLst>
          </p:nvPr>
        </p:nvGraphicFramePr>
        <p:xfrm>
          <a:off x="2639616" y="4077072"/>
          <a:ext cx="6233332" cy="126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5576">
                  <a:extLst>
                    <a:ext uri="{9D8B030D-6E8A-4147-A177-3AD203B41FA5}">
                      <a16:colId xmlns:a16="http://schemas.microsoft.com/office/drawing/2014/main" val="133825491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1581009492"/>
                    </a:ext>
                  </a:extLst>
                </a:gridCol>
                <a:gridCol w="756739">
                  <a:extLst>
                    <a:ext uri="{9D8B030D-6E8A-4147-A177-3AD203B41FA5}">
                      <a16:colId xmlns:a16="http://schemas.microsoft.com/office/drawing/2014/main" val="3672269138"/>
                    </a:ext>
                  </a:extLst>
                </a:gridCol>
                <a:gridCol w="756739">
                  <a:extLst>
                    <a:ext uri="{9D8B030D-6E8A-4147-A177-3AD203B41FA5}">
                      <a16:colId xmlns:a16="http://schemas.microsoft.com/office/drawing/2014/main" val="1333613329"/>
                    </a:ext>
                  </a:extLst>
                </a:gridCol>
                <a:gridCol w="756739">
                  <a:extLst>
                    <a:ext uri="{9D8B030D-6E8A-4147-A177-3AD203B41FA5}">
                      <a16:colId xmlns:a16="http://schemas.microsoft.com/office/drawing/2014/main" val="2390418716"/>
                    </a:ext>
                  </a:extLst>
                </a:gridCol>
                <a:gridCol w="756739">
                  <a:extLst>
                    <a:ext uri="{9D8B030D-6E8A-4147-A177-3AD203B41FA5}">
                      <a16:colId xmlns:a16="http://schemas.microsoft.com/office/drawing/2014/main" val="2134480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Ny hall 23102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5 000 000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1557173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Renter og avdrag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1683967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Andre driftskonsekvenser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122686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23207 Ny barnehage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 dirty="0">
                          <a:effectLst/>
                        </a:rPr>
                        <a:t>118 750 000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134279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Renter og avdrag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277789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        Andre driftskonsekvenser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>
                          <a:effectLst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nb-NO" sz="800" dirty="0">
                          <a:effectLst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12700"/>
                </a:tc>
                <a:extLst>
                  <a:ext uri="{0D108BD9-81ED-4DB2-BD59-A6C34878D82A}">
                    <a16:rowId xmlns:a16="http://schemas.microsoft.com/office/drawing/2014/main" val="3707044170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0B63BC9-909B-4BFD-875F-1A6323189A23}"/>
              </a:ext>
            </a:extLst>
          </p:cNvPr>
          <p:cNvSpPr txBox="1"/>
          <p:nvPr/>
        </p:nvSpPr>
        <p:spPr>
          <a:xfrm>
            <a:off x="2639616" y="37458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78878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44A392-C3F8-46D0-9927-8541B34F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Helgelandshallen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15BCD09-9013-4A47-B97B-9B48685A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344" y="1772816"/>
            <a:ext cx="2437720" cy="3704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6DEAB8-47C7-46D1-9C7C-47E3B6B2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5F938A-F83E-4D69-9773-A3FE3893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818536"/>
            <a:ext cx="4035876" cy="23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B97AC-1740-4CDD-B90F-AD80CE7B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Behov investeringsprosjekter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42B2BD7-EE9E-4003-A89C-C37B7C21B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484784"/>
            <a:ext cx="6933388" cy="4944945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00D09E-0B6D-424E-93B2-D7445782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11. november 2022</a:t>
            </a:fld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DF26D1A1-FCC4-43DB-89C6-FA38DA8CCEB7}"/>
                  </a:ext>
                </a:extLst>
              </p14:cNvPr>
              <p14:cNvContentPartPr/>
              <p14:nvPr/>
            </p14:nvContentPartPr>
            <p14:xfrm>
              <a:off x="2619540" y="2057178"/>
              <a:ext cx="1960200" cy="7128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DF26D1A1-FCC4-43DB-89C6-FA38DA8CC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5900" y="1949178"/>
                <a:ext cx="20678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EF527117-6FF5-4862-BF06-BD6170DD8DB8}"/>
                  </a:ext>
                </a:extLst>
              </p14:cNvPr>
              <p14:cNvContentPartPr/>
              <p14:nvPr/>
            </p14:nvContentPartPr>
            <p14:xfrm>
              <a:off x="2584620" y="2548578"/>
              <a:ext cx="1300320" cy="187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EF527117-6FF5-4862-BF06-BD6170DD8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0980" y="2440938"/>
                <a:ext cx="1407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E70A131F-A10D-4BFF-8057-06F791A98FEE}"/>
                  </a:ext>
                </a:extLst>
              </p14:cNvPr>
              <p14:cNvContentPartPr/>
              <p14:nvPr/>
            </p14:nvContentPartPr>
            <p14:xfrm>
              <a:off x="2584620" y="2943498"/>
              <a:ext cx="1889640" cy="378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E70A131F-A10D-4BFF-8057-06F791A98F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0980" y="2835498"/>
                <a:ext cx="1997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13F91B61-5AEF-4CCB-AD01-157E72F73735}"/>
                  </a:ext>
                </a:extLst>
              </p14:cNvPr>
              <p14:cNvContentPartPr/>
              <p14:nvPr/>
            </p14:nvContentPartPr>
            <p14:xfrm>
              <a:off x="2593260" y="3780138"/>
              <a:ext cx="685080" cy="972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13F91B61-5AEF-4CCB-AD01-157E72F737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9620" y="3672138"/>
                <a:ext cx="792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F3E1943D-9D4C-4D02-AA30-9EDA2C7EE2F2}"/>
                  </a:ext>
                </a:extLst>
              </p14:cNvPr>
              <p14:cNvContentPartPr/>
              <p14:nvPr/>
            </p14:nvContentPartPr>
            <p14:xfrm>
              <a:off x="4052700" y="5583018"/>
              <a:ext cx="330120" cy="1944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F3E1943D-9D4C-4D02-AA30-9EDA2C7EE2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9060" y="5475018"/>
                <a:ext cx="4377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D50E2729-BC0B-42DA-818A-19543CBDBF94}"/>
                  </a:ext>
                </a:extLst>
              </p14:cNvPr>
              <p14:cNvContentPartPr/>
              <p14:nvPr/>
            </p14:nvContentPartPr>
            <p14:xfrm>
              <a:off x="2364660" y="5705778"/>
              <a:ext cx="50940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D50E2729-BC0B-42DA-818A-19543CBDBF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1020" y="5598138"/>
                <a:ext cx="617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924561"/>
      </p:ext>
    </p:extLst>
  </p:cSld>
  <p:clrMapOvr>
    <a:masterClrMapping/>
  </p:clrMapOvr>
</p:sld>
</file>

<file path=ppt/theme/theme1.xml><?xml version="1.0" encoding="utf-8"?>
<a:theme xmlns:a="http://schemas.openxmlformats.org/drawingml/2006/main" name="Alstahaug kommune - PPT-mal 2013">
  <a:themeElements>
    <a:clrScheme name="Alstahaug kommune">
      <a:dk1>
        <a:srgbClr val="1F497D"/>
      </a:dk1>
      <a:lt1>
        <a:sysClr val="window" lastClr="FFFFFF"/>
      </a:lt1>
      <a:dk2>
        <a:srgbClr val="008CCC"/>
      </a:dk2>
      <a:lt2>
        <a:srgbClr val="EEECE1"/>
      </a:lt2>
      <a:accent1>
        <a:srgbClr val="00BCE2"/>
      </a:accent1>
      <a:accent2>
        <a:srgbClr val="F2BF49"/>
      </a:accent2>
      <a:accent3>
        <a:srgbClr val="FCA311"/>
      </a:accent3>
      <a:accent4>
        <a:srgbClr val="99600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tahaug kommune - PowerPoint WideScreen.potx" id="{5C69E8FC-A874-489F-8A8D-04115A4A4D21}" vid="{B3BB3BA8-643B-45F0-BC7B-A3AB2582AC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 - PowerPointmal - WideScreen</Template>
  <TotalTime>3009</TotalTime>
  <Words>465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PF Square Sans Pro Medium</vt:lpstr>
      <vt:lpstr>Times New Roman</vt:lpstr>
      <vt:lpstr>Verdana</vt:lpstr>
      <vt:lpstr>Alstahaug kommune - PPT-mal 2013</vt:lpstr>
      <vt:lpstr>PowerPoint-presentasjon</vt:lpstr>
      <vt:lpstr>Bygg og Eiendom Budsjett 2023</vt:lpstr>
      <vt:lpstr>PowerPoint-presentasjon</vt:lpstr>
      <vt:lpstr>Norges tilstand RIF </vt:lpstr>
      <vt:lpstr>Drifter fremdeles på byggvedlikeholdet</vt:lpstr>
      <vt:lpstr>Internhusleie i Alstahaug kommune</vt:lpstr>
      <vt:lpstr>Vedtatte investeringsprosjekt </vt:lpstr>
      <vt:lpstr>Helgelandshallen</vt:lpstr>
      <vt:lpstr>Behov investeringsprosjekter</vt:lpstr>
      <vt:lpstr>Skoleprosjektet som følge av endring av skolestruktur</vt:lpstr>
      <vt:lpstr>Generell oppgradering av bygg</vt:lpstr>
    </vt:vector>
  </TitlesOfParts>
  <Manager>support@hald-ikt.no</Manager>
  <Company>HALD-IKT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Monica Skjellstad</dc:creator>
  <cp:lastModifiedBy>Monica Skjellstad</cp:lastModifiedBy>
  <cp:revision>176</cp:revision>
  <cp:lastPrinted>2022-11-02T10:55:27Z</cp:lastPrinted>
  <dcterms:created xsi:type="dcterms:W3CDTF">2021-12-21T09:25:52Z</dcterms:created>
  <dcterms:modified xsi:type="dcterms:W3CDTF">2022-11-11T10:09:49Z</dcterms:modified>
</cp:coreProperties>
</file>