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1"/>
  </p:notesMasterIdLst>
  <p:sldIdLst>
    <p:sldId id="262" r:id="rId5"/>
    <p:sldId id="261" r:id="rId6"/>
    <p:sldId id="257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C1BAD-74F5-4FBA-AA14-58B6536AF0D1}" v="24" dt="2022-11-08T08:46:51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B7497-B18E-4184-98E1-41570EDD5C91}" type="doc">
      <dgm:prSet loTypeId="urn:microsoft.com/office/officeart/2005/8/layout/cycle3" loCatId="cycl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nb-NO"/>
        </a:p>
      </dgm:t>
    </dgm:pt>
    <dgm:pt modelId="{3D3E85A0-623F-4EB7-BEED-14FB929300EF}">
      <dgm:prSet phldrT="[Tekst]"/>
      <dgm:spPr>
        <a:xfrm>
          <a:off x="2234552" y="1409"/>
          <a:ext cx="2346031" cy="1173015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Prioritering av kjerneoppgavene</a:t>
          </a:r>
          <a:endParaRPr lang="nb-NO">
            <a:latin typeface="Calibri" panose="020F0502020204030204"/>
            <a:ea typeface="+mn-ea"/>
            <a:cs typeface="+mn-cs"/>
          </a:endParaRPr>
        </a:p>
      </dgm:t>
    </dgm:pt>
    <dgm:pt modelId="{C72BA701-E4E3-48BE-89DA-763876F455EC}" type="parTrans" cxnId="{C6BF069E-58D0-4AF6-B1E8-03B9E8387186}">
      <dgm:prSet/>
      <dgm:spPr/>
      <dgm:t>
        <a:bodyPr/>
        <a:lstStyle/>
        <a:p>
          <a:endParaRPr lang="nb-NO"/>
        </a:p>
      </dgm:t>
    </dgm:pt>
    <dgm:pt modelId="{50772EEA-7955-4B47-9C92-51D3CCA9FDB4}" type="sibTrans" cxnId="{C6BF069E-58D0-4AF6-B1E8-03B9E8387186}">
      <dgm:prSet/>
      <dgm:spPr>
        <a:xfrm>
          <a:off x="881230" y="-29121"/>
          <a:ext cx="5052676" cy="5052676"/>
        </a:xfrm>
        <a:prstGeom prst="circularArrow">
          <a:avLst>
            <a:gd name="adj1" fmla="val 5544"/>
            <a:gd name="adj2" fmla="val 330680"/>
            <a:gd name="adj3" fmla="val 13795446"/>
            <a:gd name="adj4" fmla="val 17374095"/>
            <a:gd name="adj5" fmla="val 5757"/>
          </a:avLst>
        </a:prstGeom>
      </dgm:spPr>
      <dgm:t>
        <a:bodyPr/>
        <a:lstStyle/>
        <a:p>
          <a:endParaRPr lang="nb-NO"/>
        </a:p>
      </dgm:t>
    </dgm:pt>
    <dgm:pt modelId="{AE1B3996-C22E-4C2A-A8D3-26122BFDF221}">
      <dgm:prSet phldrT="[Tekst]"/>
      <dgm:spPr>
        <a:xfrm>
          <a:off x="4283755" y="1490242"/>
          <a:ext cx="2346031" cy="1173015"/>
        </a:xfrm>
        <a:prstGeom prst="roundRect">
          <a:avLst/>
        </a:prstGeom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Kvalitet/ kompetanse i kjerneoppgavene</a:t>
          </a:r>
          <a:endParaRPr lang="nb-NO">
            <a:latin typeface="Calibri" panose="020F0502020204030204"/>
            <a:ea typeface="+mn-ea"/>
            <a:cs typeface="+mn-cs"/>
          </a:endParaRPr>
        </a:p>
      </dgm:t>
    </dgm:pt>
    <dgm:pt modelId="{803197C1-1C23-478A-B1F1-EFA367699FCA}" type="parTrans" cxnId="{18E86E88-241D-4537-91DA-BC9127307A6E}">
      <dgm:prSet/>
      <dgm:spPr/>
      <dgm:t>
        <a:bodyPr/>
        <a:lstStyle/>
        <a:p>
          <a:endParaRPr lang="nb-NO"/>
        </a:p>
      </dgm:t>
    </dgm:pt>
    <dgm:pt modelId="{E27EF1A3-C847-4C45-9306-3681461DAF8A}" type="sibTrans" cxnId="{18E86E88-241D-4537-91DA-BC9127307A6E}">
      <dgm:prSet/>
      <dgm:spPr/>
      <dgm:t>
        <a:bodyPr/>
        <a:lstStyle/>
        <a:p>
          <a:endParaRPr lang="nb-NO"/>
        </a:p>
      </dgm:t>
    </dgm:pt>
    <dgm:pt modelId="{89EA2AFB-A09C-4ABC-BF7E-A10B1344E972}">
      <dgm:prSet phldrT="[Tekst]"/>
      <dgm:spPr>
        <a:xfrm>
          <a:off x="3501030" y="3899225"/>
          <a:ext cx="2346031" cy="1173015"/>
        </a:xfrm>
        <a:prstGeom prst="roundRect">
          <a:avLst/>
        </a:prstGeom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Kostnadseffektiv</a:t>
          </a:r>
        </a:p>
        <a:p>
          <a:pPr>
            <a:buFont typeface="Courier New" panose="02070309020205020404" pitchFamily="49" charset="0"/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Gevinstrealisering</a:t>
          </a:r>
          <a:endParaRPr lang="nb-NO">
            <a:latin typeface="Calibri" panose="020F0502020204030204"/>
            <a:ea typeface="+mn-ea"/>
            <a:cs typeface="+mn-cs"/>
          </a:endParaRPr>
        </a:p>
      </dgm:t>
    </dgm:pt>
    <dgm:pt modelId="{D9507B61-ECBD-4602-9A1C-0C8E5E8225E2}" type="parTrans" cxnId="{CBF9EA50-723D-45A0-9FAA-508C57DBFDDF}">
      <dgm:prSet/>
      <dgm:spPr/>
      <dgm:t>
        <a:bodyPr/>
        <a:lstStyle/>
        <a:p>
          <a:endParaRPr lang="nb-NO"/>
        </a:p>
      </dgm:t>
    </dgm:pt>
    <dgm:pt modelId="{AC57A633-57E4-44DC-BAFD-06D8F733F5FA}" type="sibTrans" cxnId="{CBF9EA50-723D-45A0-9FAA-508C57DBFDDF}">
      <dgm:prSet/>
      <dgm:spPr/>
      <dgm:t>
        <a:bodyPr/>
        <a:lstStyle/>
        <a:p>
          <a:endParaRPr lang="nb-NO"/>
        </a:p>
      </dgm:t>
    </dgm:pt>
    <dgm:pt modelId="{0C2D3015-36EB-4FE4-AF26-463B75AAA804}">
      <dgm:prSet phldrT="[Tekst]"/>
      <dgm:spPr>
        <a:xfrm>
          <a:off x="968075" y="3899225"/>
          <a:ext cx="2346031" cy="1173015"/>
        </a:xfrm>
        <a:prstGeom prst="roundRect">
          <a:avLst/>
        </a:prstGeom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Samhandling</a:t>
          </a:r>
          <a:endParaRPr lang="nb-NO">
            <a:latin typeface="Calibri" panose="020F0502020204030204"/>
            <a:ea typeface="+mn-ea"/>
            <a:cs typeface="+mn-cs"/>
          </a:endParaRPr>
        </a:p>
      </dgm:t>
    </dgm:pt>
    <dgm:pt modelId="{76130F10-8F55-4BD4-B887-3E3E29624F7A}" type="parTrans" cxnId="{528E3124-BB78-4494-900D-1EA1866DEE2F}">
      <dgm:prSet/>
      <dgm:spPr/>
      <dgm:t>
        <a:bodyPr/>
        <a:lstStyle/>
        <a:p>
          <a:endParaRPr lang="nb-NO"/>
        </a:p>
      </dgm:t>
    </dgm:pt>
    <dgm:pt modelId="{290E102C-E0F9-413A-9C39-083979816CB7}" type="sibTrans" cxnId="{528E3124-BB78-4494-900D-1EA1866DEE2F}">
      <dgm:prSet/>
      <dgm:spPr/>
      <dgm:t>
        <a:bodyPr/>
        <a:lstStyle/>
        <a:p>
          <a:endParaRPr lang="nb-NO"/>
        </a:p>
      </dgm:t>
    </dgm:pt>
    <dgm:pt modelId="{EB24C8A9-89D9-467C-930D-990AAB7D3D25}">
      <dgm:prSet phldrT="[Tekst]"/>
      <dgm:spPr>
        <a:xfrm>
          <a:off x="185350" y="1490242"/>
          <a:ext cx="2346031" cy="1173015"/>
        </a:xfrm>
        <a:prstGeom prst="roundRect">
          <a:avLst/>
        </a:prstGeom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nb-NO" i="1">
              <a:latin typeface="Calibri" panose="020F0502020204030204"/>
              <a:ea typeface="+mn-ea"/>
              <a:cs typeface="+mn-cs"/>
            </a:rPr>
            <a:t>Nivå på tjenesten -godt nok?      </a:t>
          </a:r>
          <a:endParaRPr lang="nb-NO">
            <a:latin typeface="Calibri" panose="020F0502020204030204"/>
            <a:ea typeface="+mn-ea"/>
            <a:cs typeface="+mn-cs"/>
          </a:endParaRPr>
        </a:p>
      </dgm:t>
    </dgm:pt>
    <dgm:pt modelId="{C838A05A-4240-47E1-990B-5DD88F67AE95}" type="parTrans" cxnId="{8BEAD938-9E09-43FC-85C0-F2C558706984}">
      <dgm:prSet/>
      <dgm:spPr/>
      <dgm:t>
        <a:bodyPr/>
        <a:lstStyle/>
        <a:p>
          <a:endParaRPr lang="nb-NO"/>
        </a:p>
      </dgm:t>
    </dgm:pt>
    <dgm:pt modelId="{C425FB5B-F876-4B95-927E-2A0526141563}" type="sibTrans" cxnId="{8BEAD938-9E09-43FC-85C0-F2C558706984}">
      <dgm:prSet/>
      <dgm:spPr/>
      <dgm:t>
        <a:bodyPr/>
        <a:lstStyle/>
        <a:p>
          <a:endParaRPr lang="nb-NO"/>
        </a:p>
      </dgm:t>
    </dgm:pt>
    <dgm:pt modelId="{241ED293-DE7E-4E73-8A20-2DA9C505C95B}" type="pres">
      <dgm:prSet presAssocID="{9A7B7497-B18E-4184-98E1-41570EDD5C91}" presName="Name0" presStyleCnt="0">
        <dgm:presLayoutVars>
          <dgm:dir/>
          <dgm:resizeHandles val="exact"/>
        </dgm:presLayoutVars>
      </dgm:prSet>
      <dgm:spPr/>
    </dgm:pt>
    <dgm:pt modelId="{5B9ACEDA-9A72-419E-91BF-75742C0DEE24}" type="pres">
      <dgm:prSet presAssocID="{9A7B7497-B18E-4184-98E1-41570EDD5C91}" presName="cycle" presStyleCnt="0"/>
      <dgm:spPr/>
    </dgm:pt>
    <dgm:pt modelId="{501C034B-F572-48FB-8925-1F9FACC2F7FE}" type="pres">
      <dgm:prSet presAssocID="{3D3E85A0-623F-4EB7-BEED-14FB929300EF}" presName="nodeFirstNode" presStyleLbl="node1" presStyleIdx="0" presStyleCnt="5">
        <dgm:presLayoutVars>
          <dgm:bulletEnabled val="1"/>
        </dgm:presLayoutVars>
      </dgm:prSet>
      <dgm:spPr/>
    </dgm:pt>
    <dgm:pt modelId="{576C6627-CEA6-4D97-AFA9-6C5FC5007DC1}" type="pres">
      <dgm:prSet presAssocID="{50772EEA-7955-4B47-9C92-51D3CCA9FDB4}" presName="sibTransFirstNode" presStyleLbl="bgShp" presStyleIdx="0" presStyleCnt="1"/>
      <dgm:spPr/>
    </dgm:pt>
    <dgm:pt modelId="{82B2C1DA-2AD4-4C1B-9FBA-A8BCFA026A97}" type="pres">
      <dgm:prSet presAssocID="{AE1B3996-C22E-4C2A-A8D3-26122BFDF221}" presName="nodeFollowingNodes" presStyleLbl="node1" presStyleIdx="1" presStyleCnt="5">
        <dgm:presLayoutVars>
          <dgm:bulletEnabled val="1"/>
        </dgm:presLayoutVars>
      </dgm:prSet>
      <dgm:spPr/>
    </dgm:pt>
    <dgm:pt modelId="{87B83A52-DE23-489B-91AF-79DFE96313CD}" type="pres">
      <dgm:prSet presAssocID="{89EA2AFB-A09C-4ABC-BF7E-A10B1344E972}" presName="nodeFollowingNodes" presStyleLbl="node1" presStyleIdx="2" presStyleCnt="5">
        <dgm:presLayoutVars>
          <dgm:bulletEnabled val="1"/>
        </dgm:presLayoutVars>
      </dgm:prSet>
      <dgm:spPr/>
    </dgm:pt>
    <dgm:pt modelId="{2B1EAC26-869A-47DC-B323-4D1B1E11F423}" type="pres">
      <dgm:prSet presAssocID="{0C2D3015-36EB-4FE4-AF26-463B75AAA804}" presName="nodeFollowingNodes" presStyleLbl="node1" presStyleIdx="3" presStyleCnt="5">
        <dgm:presLayoutVars>
          <dgm:bulletEnabled val="1"/>
        </dgm:presLayoutVars>
      </dgm:prSet>
      <dgm:spPr/>
    </dgm:pt>
    <dgm:pt modelId="{03C619D9-EA56-43DE-A76F-B88A02E62DD4}" type="pres">
      <dgm:prSet presAssocID="{EB24C8A9-89D9-467C-930D-990AAB7D3D25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9CD700D-B9A1-42E2-8E1C-A64EC98ED351}" type="presOf" srcId="{9A7B7497-B18E-4184-98E1-41570EDD5C91}" destId="{241ED293-DE7E-4E73-8A20-2DA9C505C95B}" srcOrd="0" destOrd="0" presId="urn:microsoft.com/office/officeart/2005/8/layout/cycle3"/>
    <dgm:cxn modelId="{528E3124-BB78-4494-900D-1EA1866DEE2F}" srcId="{9A7B7497-B18E-4184-98E1-41570EDD5C91}" destId="{0C2D3015-36EB-4FE4-AF26-463B75AAA804}" srcOrd="3" destOrd="0" parTransId="{76130F10-8F55-4BD4-B887-3E3E29624F7A}" sibTransId="{290E102C-E0F9-413A-9C39-083979816CB7}"/>
    <dgm:cxn modelId="{8BEAD938-9E09-43FC-85C0-F2C558706984}" srcId="{9A7B7497-B18E-4184-98E1-41570EDD5C91}" destId="{EB24C8A9-89D9-467C-930D-990AAB7D3D25}" srcOrd="4" destOrd="0" parTransId="{C838A05A-4240-47E1-990B-5DD88F67AE95}" sibTransId="{C425FB5B-F876-4B95-927E-2A0526141563}"/>
    <dgm:cxn modelId="{CC33604D-900C-4278-B2C9-D50E5682E0D3}" type="presOf" srcId="{50772EEA-7955-4B47-9C92-51D3CCA9FDB4}" destId="{576C6627-CEA6-4D97-AFA9-6C5FC5007DC1}" srcOrd="0" destOrd="0" presId="urn:microsoft.com/office/officeart/2005/8/layout/cycle3"/>
    <dgm:cxn modelId="{7B503E70-8ECF-4189-90A5-67F0327D00D3}" type="presOf" srcId="{3D3E85A0-623F-4EB7-BEED-14FB929300EF}" destId="{501C034B-F572-48FB-8925-1F9FACC2F7FE}" srcOrd="0" destOrd="0" presId="urn:microsoft.com/office/officeart/2005/8/layout/cycle3"/>
    <dgm:cxn modelId="{CBF9EA50-723D-45A0-9FAA-508C57DBFDDF}" srcId="{9A7B7497-B18E-4184-98E1-41570EDD5C91}" destId="{89EA2AFB-A09C-4ABC-BF7E-A10B1344E972}" srcOrd="2" destOrd="0" parTransId="{D9507B61-ECBD-4602-9A1C-0C8E5E8225E2}" sibTransId="{AC57A633-57E4-44DC-BAFD-06D8F733F5FA}"/>
    <dgm:cxn modelId="{7C15777B-3361-4794-A00B-BAE8C80BFDD2}" type="presOf" srcId="{0C2D3015-36EB-4FE4-AF26-463B75AAA804}" destId="{2B1EAC26-869A-47DC-B323-4D1B1E11F423}" srcOrd="0" destOrd="0" presId="urn:microsoft.com/office/officeart/2005/8/layout/cycle3"/>
    <dgm:cxn modelId="{18E86E88-241D-4537-91DA-BC9127307A6E}" srcId="{9A7B7497-B18E-4184-98E1-41570EDD5C91}" destId="{AE1B3996-C22E-4C2A-A8D3-26122BFDF221}" srcOrd="1" destOrd="0" parTransId="{803197C1-1C23-478A-B1F1-EFA367699FCA}" sibTransId="{E27EF1A3-C847-4C45-9306-3681461DAF8A}"/>
    <dgm:cxn modelId="{811E8291-767A-4CA2-89B7-54E334D98331}" type="presOf" srcId="{89EA2AFB-A09C-4ABC-BF7E-A10B1344E972}" destId="{87B83A52-DE23-489B-91AF-79DFE96313CD}" srcOrd="0" destOrd="0" presId="urn:microsoft.com/office/officeart/2005/8/layout/cycle3"/>
    <dgm:cxn modelId="{C521E795-ADA2-4783-8BBF-A6D24A7DEEEC}" type="presOf" srcId="{EB24C8A9-89D9-467C-930D-990AAB7D3D25}" destId="{03C619D9-EA56-43DE-A76F-B88A02E62DD4}" srcOrd="0" destOrd="0" presId="urn:microsoft.com/office/officeart/2005/8/layout/cycle3"/>
    <dgm:cxn modelId="{C6BF069E-58D0-4AF6-B1E8-03B9E8387186}" srcId="{9A7B7497-B18E-4184-98E1-41570EDD5C91}" destId="{3D3E85A0-623F-4EB7-BEED-14FB929300EF}" srcOrd="0" destOrd="0" parTransId="{C72BA701-E4E3-48BE-89DA-763876F455EC}" sibTransId="{50772EEA-7955-4B47-9C92-51D3CCA9FDB4}"/>
    <dgm:cxn modelId="{2E9190E7-4950-486E-8D9A-C72E7A9E06D7}" type="presOf" srcId="{AE1B3996-C22E-4C2A-A8D3-26122BFDF221}" destId="{82B2C1DA-2AD4-4C1B-9FBA-A8BCFA026A97}" srcOrd="0" destOrd="0" presId="urn:microsoft.com/office/officeart/2005/8/layout/cycle3"/>
    <dgm:cxn modelId="{1EF1F525-6FDC-4AEA-8656-6BEB48344366}" type="presParOf" srcId="{241ED293-DE7E-4E73-8A20-2DA9C505C95B}" destId="{5B9ACEDA-9A72-419E-91BF-75742C0DEE24}" srcOrd="0" destOrd="0" presId="urn:microsoft.com/office/officeart/2005/8/layout/cycle3"/>
    <dgm:cxn modelId="{63E1207A-A78D-42FE-ACB8-E4A4FAC5A82C}" type="presParOf" srcId="{5B9ACEDA-9A72-419E-91BF-75742C0DEE24}" destId="{501C034B-F572-48FB-8925-1F9FACC2F7FE}" srcOrd="0" destOrd="0" presId="urn:microsoft.com/office/officeart/2005/8/layout/cycle3"/>
    <dgm:cxn modelId="{E3579E89-E7F4-4E8A-A82E-77C6868F309C}" type="presParOf" srcId="{5B9ACEDA-9A72-419E-91BF-75742C0DEE24}" destId="{576C6627-CEA6-4D97-AFA9-6C5FC5007DC1}" srcOrd="1" destOrd="0" presId="urn:microsoft.com/office/officeart/2005/8/layout/cycle3"/>
    <dgm:cxn modelId="{83F5A74B-480F-4928-9CC5-5556F0D314DF}" type="presParOf" srcId="{5B9ACEDA-9A72-419E-91BF-75742C0DEE24}" destId="{82B2C1DA-2AD4-4C1B-9FBA-A8BCFA026A97}" srcOrd="2" destOrd="0" presId="urn:microsoft.com/office/officeart/2005/8/layout/cycle3"/>
    <dgm:cxn modelId="{56FDDBE7-8D6C-4BF5-8DFF-DB7BE37E4E1D}" type="presParOf" srcId="{5B9ACEDA-9A72-419E-91BF-75742C0DEE24}" destId="{87B83A52-DE23-489B-91AF-79DFE96313CD}" srcOrd="3" destOrd="0" presId="urn:microsoft.com/office/officeart/2005/8/layout/cycle3"/>
    <dgm:cxn modelId="{6F9C5101-B2BF-4A6D-8292-0055040514B8}" type="presParOf" srcId="{5B9ACEDA-9A72-419E-91BF-75742C0DEE24}" destId="{2B1EAC26-869A-47DC-B323-4D1B1E11F423}" srcOrd="4" destOrd="0" presId="urn:microsoft.com/office/officeart/2005/8/layout/cycle3"/>
    <dgm:cxn modelId="{7081E4C7-9DEB-4274-A334-97EC220377F8}" type="presParOf" srcId="{5B9ACEDA-9A72-419E-91BF-75742C0DEE24}" destId="{03C619D9-EA56-43DE-A76F-B88A02E62DD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C6627-CEA6-4D97-AFA9-6C5FC5007DC1}">
      <dsp:nvSpPr>
        <dsp:cNvPr id="0" name=""/>
        <dsp:cNvSpPr/>
      </dsp:nvSpPr>
      <dsp:spPr>
        <a:xfrm>
          <a:off x="683255" y="328921"/>
          <a:ext cx="5007302" cy="5007302"/>
        </a:xfrm>
        <a:prstGeom prst="circularArrow">
          <a:avLst>
            <a:gd name="adj1" fmla="val 5544"/>
            <a:gd name="adj2" fmla="val 330680"/>
            <a:gd name="adj3" fmla="val 13795446"/>
            <a:gd name="adj4" fmla="val 17374095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C034B-F572-48FB-8925-1F9FACC2F7FE}">
      <dsp:nvSpPr>
        <dsp:cNvPr id="0" name=""/>
        <dsp:cNvSpPr/>
      </dsp:nvSpPr>
      <dsp:spPr>
        <a:xfrm>
          <a:off x="2032275" y="358303"/>
          <a:ext cx="2309262" cy="1154631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Prioritering av kjerneoppgavene</a:t>
          </a:r>
          <a:endParaRPr lang="nb-NO" sz="2100" kern="1200">
            <a:latin typeface="Calibri" panose="020F0502020204030204"/>
            <a:ea typeface="+mn-ea"/>
            <a:cs typeface="+mn-cs"/>
          </a:endParaRPr>
        </a:p>
      </dsp:txBody>
      <dsp:txXfrm>
        <a:off x="2088639" y="414667"/>
        <a:ext cx="2196534" cy="1041903"/>
      </dsp:txXfrm>
    </dsp:sp>
    <dsp:sp modelId="{82B2C1DA-2AD4-4C1B-9FBA-A8BCFA026A97}">
      <dsp:nvSpPr>
        <dsp:cNvPr id="0" name=""/>
        <dsp:cNvSpPr/>
      </dsp:nvSpPr>
      <dsp:spPr>
        <a:xfrm>
          <a:off x="4063076" y="1833766"/>
          <a:ext cx="2309262" cy="1154631"/>
        </a:xfrm>
        <a:prstGeom prst="roundRect">
          <a:avLst/>
        </a:prstGeom>
        <a:solidFill>
          <a:schemeClr val="accent3">
            <a:shade val="80000"/>
            <a:hueOff val="11763"/>
            <a:satOff val="1060"/>
            <a:lumOff val="45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Kvalitet/ kompetanse i kjerneoppgavene</a:t>
          </a:r>
          <a:endParaRPr lang="nb-NO" sz="2100" kern="1200">
            <a:latin typeface="Calibri" panose="020F0502020204030204"/>
            <a:ea typeface="+mn-ea"/>
            <a:cs typeface="+mn-cs"/>
          </a:endParaRPr>
        </a:p>
      </dsp:txBody>
      <dsp:txXfrm>
        <a:off x="4119440" y="1890130"/>
        <a:ext cx="2196534" cy="1041903"/>
      </dsp:txXfrm>
    </dsp:sp>
    <dsp:sp modelId="{87B83A52-DE23-489B-91AF-79DFE96313CD}">
      <dsp:nvSpPr>
        <dsp:cNvPr id="0" name=""/>
        <dsp:cNvSpPr/>
      </dsp:nvSpPr>
      <dsp:spPr>
        <a:xfrm>
          <a:off x="3287379" y="4221115"/>
          <a:ext cx="2309262" cy="1154631"/>
        </a:xfrm>
        <a:prstGeom prst="roundRect">
          <a:avLst/>
        </a:prstGeom>
        <a:solidFill>
          <a:schemeClr val="accent3">
            <a:shade val="80000"/>
            <a:hueOff val="23527"/>
            <a:satOff val="2120"/>
            <a:lumOff val="90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Kostnadseffektiv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Gevinstrealisering</a:t>
          </a:r>
          <a:endParaRPr lang="nb-NO" sz="2100" kern="1200">
            <a:latin typeface="Calibri" panose="020F0502020204030204"/>
            <a:ea typeface="+mn-ea"/>
            <a:cs typeface="+mn-cs"/>
          </a:endParaRPr>
        </a:p>
      </dsp:txBody>
      <dsp:txXfrm>
        <a:off x="3343743" y="4277479"/>
        <a:ext cx="2196534" cy="1041903"/>
      </dsp:txXfrm>
    </dsp:sp>
    <dsp:sp modelId="{2B1EAC26-869A-47DC-B323-4D1B1E11F423}">
      <dsp:nvSpPr>
        <dsp:cNvPr id="0" name=""/>
        <dsp:cNvSpPr/>
      </dsp:nvSpPr>
      <dsp:spPr>
        <a:xfrm>
          <a:off x="777171" y="4221115"/>
          <a:ext cx="2309262" cy="1154631"/>
        </a:xfrm>
        <a:prstGeom prst="roundRect">
          <a:avLst/>
        </a:prstGeom>
        <a:solidFill>
          <a:schemeClr val="accent3">
            <a:shade val="80000"/>
            <a:hueOff val="35290"/>
            <a:satOff val="3180"/>
            <a:lumOff val="135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Samhandling</a:t>
          </a:r>
          <a:endParaRPr lang="nb-NO" sz="2100" kern="1200">
            <a:latin typeface="Calibri" panose="020F0502020204030204"/>
            <a:ea typeface="+mn-ea"/>
            <a:cs typeface="+mn-cs"/>
          </a:endParaRPr>
        </a:p>
      </dsp:txBody>
      <dsp:txXfrm>
        <a:off x="833535" y="4277479"/>
        <a:ext cx="2196534" cy="1041903"/>
      </dsp:txXfrm>
    </dsp:sp>
    <dsp:sp modelId="{03C619D9-EA56-43DE-A76F-B88A02E62DD4}">
      <dsp:nvSpPr>
        <dsp:cNvPr id="0" name=""/>
        <dsp:cNvSpPr/>
      </dsp:nvSpPr>
      <dsp:spPr>
        <a:xfrm>
          <a:off x="1474" y="1833766"/>
          <a:ext cx="2309262" cy="1154631"/>
        </a:xfrm>
        <a:prstGeom prst="roundRect">
          <a:avLst/>
        </a:prstGeom>
        <a:solidFill>
          <a:schemeClr val="accent3">
            <a:shade val="80000"/>
            <a:hueOff val="47054"/>
            <a:satOff val="4240"/>
            <a:lumOff val="18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nb-NO" sz="2100" i="1" kern="1200">
              <a:latin typeface="Calibri" panose="020F0502020204030204"/>
              <a:ea typeface="+mn-ea"/>
              <a:cs typeface="+mn-cs"/>
            </a:rPr>
            <a:t>Nivå på tjenesten -godt nok?      </a:t>
          </a:r>
          <a:endParaRPr lang="nb-NO" sz="2100" kern="1200">
            <a:latin typeface="Calibri" panose="020F0502020204030204"/>
            <a:ea typeface="+mn-ea"/>
            <a:cs typeface="+mn-cs"/>
          </a:endParaRPr>
        </a:p>
      </dsp:txBody>
      <dsp:txXfrm>
        <a:off x="57838" y="1890130"/>
        <a:ext cx="2196534" cy="1041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E2E5-BDD0-4075-89D5-BFF6C8224052}" type="datetimeFigureOut">
              <a:rPr lang="nb-NO" smtClean="0"/>
              <a:t>08.11.2022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0FC01-C78C-4E18-8427-5E814F7060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706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Tuesday, November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63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8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7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919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6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Tuesday, November 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4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Tuesday, November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1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EE0CA1-D3EE-4024-8924-687FF7C9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7A111038-F4C0-447B-99C0-C7310C800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8BA5EF-099A-47C4-B002-198EE687B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2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7D4A75-F53A-47C8-8D93-8C470A0D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400" dirty="0"/>
              <a:t>Vurderingssirkel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9408FD-501F-4B64-98EE-55F2C9AAB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/>
              <a:t>Denne sirkelen danner grunnlaget for hva som skal vurderes i hver enkelt sak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/>
              <a:t>Det er viktig at kjerneoppgavene i helse- og velferd prioriteres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/>
              <a:t>Vi må sørge for kvalitet og kompetanse i kjerneoppgavene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/>
              <a:t>Videre må vi sørge for at det blir gitt tjenester på en slik måte at den er kostnadseffektiv og samtidig god nok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/>
              <a:t>Samhandling av tjenester må i større grad prioriteres slik at vi kan tilby nok kompetanse i kjerneoppgavene, drifte kostnadseffektivt og sørge for en god og forsvarlig tjeneste.</a:t>
            </a:r>
          </a:p>
          <a:p>
            <a:endParaRPr lang="nb-NO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b-NO" dirty="0"/>
          </a:p>
        </p:txBody>
      </p:sp>
      <p:graphicFrame>
        <p:nvGraphicFramePr>
          <p:cNvPr id="6" name="Plassholder for innhold 10">
            <a:extLst>
              <a:ext uri="{FF2B5EF4-FFF2-40B4-BE49-F238E27FC236}">
                <a16:creationId xmlns:a16="http://schemas.microsoft.com/office/drawing/2014/main" id="{FD637E3E-7E9F-485E-8709-3F66417F629C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5267325" y="574675"/>
          <a:ext cx="6373813" cy="573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918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43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11" name="Rectangle 4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AB411B-5103-49C4-8619-5EC70285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 er vi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22E36B-C054-46E6-99B0-075425AC8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Det er til enhver tid venteliste på sykehjemsplasser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Legekontoret har vokst seg ut av nåværende lokaler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Vi trenger mer velferdsteknologi inn i tjenestene for å imøtekomme de demografiske utfordringene vi står ovenfor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Vi har behov for mer ambulerende rehabilitering for å trene opp/vedlikeholde funksjonsnivået slik at flere kan bo hjemme lenger</a:t>
            </a:r>
          </a:p>
        </p:txBody>
      </p:sp>
      <p:pic>
        <p:nvPicPr>
          <p:cNvPr id="7" name="Plassholder for bilde 6" descr="Rødt flagg på stranden">
            <a:extLst>
              <a:ext uri="{FF2B5EF4-FFF2-40B4-BE49-F238E27FC236}">
                <a16:creationId xmlns:a16="http://schemas.microsoft.com/office/drawing/2014/main" id="{BD2188EE-228B-4DD6-991E-C7CED76E0A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7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" name="Rectangle 51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2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84" name="Freeform: Shape 3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Oval 3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3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3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89" name="Rectangle 3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4B1785-2477-46B7-A967-5C7F2B66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6"/>
            <a:ext cx="3565524" cy="8102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95D496A-BFBC-4B0E-98CC-AEA65FC4A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4" y="2159540"/>
            <a:ext cx="3565524" cy="4377447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Vi </a:t>
            </a:r>
            <a:r>
              <a:rPr lang="en-US" sz="1400" dirty="0" err="1"/>
              <a:t>må</a:t>
            </a:r>
            <a:r>
              <a:rPr lang="en-US" sz="1400" dirty="0"/>
              <a:t> </a:t>
            </a:r>
            <a:r>
              <a:rPr lang="en-US" sz="1400" dirty="0" err="1"/>
              <a:t>ruste</a:t>
            </a:r>
            <a:r>
              <a:rPr lang="en-US" sz="1400" dirty="0"/>
              <a:t> </a:t>
            </a:r>
            <a:r>
              <a:rPr lang="en-US" sz="1400" dirty="0" err="1"/>
              <a:t>tjenestene</a:t>
            </a:r>
            <a:r>
              <a:rPr lang="en-US" sz="1400" dirty="0"/>
              <a:t> </a:t>
            </a:r>
            <a:r>
              <a:rPr lang="en-US" sz="1400" dirty="0" err="1"/>
              <a:t>slik</a:t>
            </a:r>
            <a:r>
              <a:rPr lang="en-US" sz="1400" dirty="0"/>
              <a:t> at de er </a:t>
            </a:r>
            <a:r>
              <a:rPr lang="en-US" sz="1400" dirty="0" err="1"/>
              <a:t>i</a:t>
            </a:r>
            <a:r>
              <a:rPr lang="en-US" sz="1400" dirty="0"/>
              <a:t> stand </a:t>
            </a:r>
            <a:r>
              <a:rPr lang="en-US" sz="1400" dirty="0" err="1"/>
              <a:t>til</a:t>
            </a:r>
            <a:r>
              <a:rPr lang="en-US" sz="1400" dirty="0"/>
              <a:t> å </a:t>
            </a:r>
            <a:r>
              <a:rPr lang="en-US" sz="1400" dirty="0" err="1"/>
              <a:t>ivareta</a:t>
            </a:r>
            <a:r>
              <a:rPr lang="en-US" sz="1400" dirty="0"/>
              <a:t> de </a:t>
            </a:r>
            <a:r>
              <a:rPr lang="en-US" sz="1400" dirty="0" err="1"/>
              <a:t>kritiske</a:t>
            </a:r>
            <a:r>
              <a:rPr lang="en-US" sz="1400" dirty="0"/>
              <a:t> </a:t>
            </a:r>
            <a:r>
              <a:rPr lang="en-US" sz="1400" dirty="0" err="1"/>
              <a:t>funksjonene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helse</a:t>
            </a:r>
            <a:r>
              <a:rPr lang="en-US" sz="1400" dirty="0"/>
              <a:t> </a:t>
            </a:r>
            <a:r>
              <a:rPr lang="en-US" sz="1400" dirty="0" err="1"/>
              <a:t>og</a:t>
            </a:r>
            <a:r>
              <a:rPr lang="en-US" sz="1400" dirty="0"/>
              <a:t> </a:t>
            </a:r>
            <a:r>
              <a:rPr lang="en-US" sz="1400" dirty="0" err="1"/>
              <a:t>omsorgstjenestene</a:t>
            </a:r>
            <a:endParaRPr lang="en-US" sz="14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Vi </a:t>
            </a:r>
            <a:r>
              <a:rPr lang="en-US" sz="1400" dirty="0" err="1"/>
              <a:t>må</a:t>
            </a:r>
            <a:r>
              <a:rPr lang="en-US" sz="1400" dirty="0"/>
              <a:t> ha et </a:t>
            </a:r>
            <a:r>
              <a:rPr lang="en-US" sz="1400" dirty="0" err="1"/>
              <a:t>legekontor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er </a:t>
            </a:r>
            <a:r>
              <a:rPr lang="en-US" sz="1400" dirty="0" err="1"/>
              <a:t>hensiktsmessig</a:t>
            </a:r>
            <a:r>
              <a:rPr lang="en-US" sz="1400" dirty="0"/>
              <a:t> </a:t>
            </a:r>
            <a:r>
              <a:rPr lang="en-US" sz="1400" dirty="0" err="1"/>
              <a:t>utformet</a:t>
            </a:r>
            <a:r>
              <a:rPr lang="en-US" sz="1400" dirty="0"/>
              <a:t> for de </a:t>
            </a:r>
            <a:r>
              <a:rPr lang="en-US" sz="1400" dirty="0" err="1"/>
              <a:t>oppgaver</a:t>
            </a:r>
            <a:r>
              <a:rPr lang="en-US" sz="1400" dirty="0"/>
              <a:t> de </a:t>
            </a:r>
            <a:r>
              <a:rPr lang="en-US" sz="1400" dirty="0" err="1"/>
              <a:t>skal</a:t>
            </a:r>
            <a:r>
              <a:rPr lang="en-US" sz="1400" dirty="0"/>
              <a:t> </a:t>
            </a:r>
            <a:r>
              <a:rPr lang="en-US" sz="1400" dirty="0" err="1"/>
              <a:t>utføre</a:t>
            </a:r>
            <a:r>
              <a:rPr lang="en-US" sz="1400" dirty="0"/>
              <a:t>, </a:t>
            </a:r>
            <a:r>
              <a:rPr lang="en-US" sz="1400" dirty="0" err="1"/>
              <a:t>samt</a:t>
            </a:r>
            <a:r>
              <a:rPr lang="en-US" sz="1400" dirty="0"/>
              <a:t> </a:t>
            </a:r>
            <a:r>
              <a:rPr lang="en-US" sz="1400" dirty="0" err="1"/>
              <a:t>sørge</a:t>
            </a:r>
            <a:r>
              <a:rPr lang="en-US" sz="1400" dirty="0"/>
              <a:t> for </a:t>
            </a:r>
            <a:r>
              <a:rPr lang="en-US" sz="1400" dirty="0" err="1"/>
              <a:t>rekruttering</a:t>
            </a:r>
            <a:r>
              <a:rPr lang="en-US" sz="1400" dirty="0"/>
              <a:t>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Vi </a:t>
            </a:r>
            <a:r>
              <a:rPr lang="en-US" sz="1400" dirty="0" err="1"/>
              <a:t>må</a:t>
            </a:r>
            <a:r>
              <a:rPr lang="en-US" sz="1400" dirty="0"/>
              <a:t> </a:t>
            </a:r>
            <a:r>
              <a:rPr lang="en-US" sz="1400" dirty="0" err="1"/>
              <a:t>være</a:t>
            </a:r>
            <a:r>
              <a:rPr lang="en-US" sz="1400" dirty="0"/>
              <a:t> innovative </a:t>
            </a:r>
            <a:r>
              <a:rPr lang="en-US" sz="1400" dirty="0" err="1"/>
              <a:t>og</a:t>
            </a:r>
            <a:r>
              <a:rPr lang="en-US" sz="1400" dirty="0"/>
              <a:t> ta </a:t>
            </a:r>
            <a:r>
              <a:rPr lang="en-US" sz="1400" dirty="0" err="1"/>
              <a:t>i</a:t>
            </a:r>
            <a:r>
              <a:rPr lang="en-US" sz="1400" dirty="0"/>
              <a:t> bruk </a:t>
            </a:r>
            <a:r>
              <a:rPr lang="en-US" sz="1400" dirty="0" err="1"/>
              <a:t>velferdsteknologi</a:t>
            </a:r>
            <a:r>
              <a:rPr lang="en-US" sz="1400" dirty="0"/>
              <a:t> for å </a:t>
            </a:r>
            <a:r>
              <a:rPr lang="en-US" sz="1400" dirty="0" err="1"/>
              <a:t>frigjøre</a:t>
            </a:r>
            <a:r>
              <a:rPr lang="en-US" sz="1400" dirty="0"/>
              <a:t> </a:t>
            </a:r>
            <a:r>
              <a:rPr lang="en-US" sz="1400" dirty="0" err="1"/>
              <a:t>ressurser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kan</a:t>
            </a:r>
            <a:r>
              <a:rPr lang="en-US" sz="1400" dirty="0"/>
              <a:t> </a:t>
            </a:r>
            <a:r>
              <a:rPr lang="en-US" sz="1400" dirty="0" err="1"/>
              <a:t>brukes</a:t>
            </a:r>
            <a:r>
              <a:rPr lang="en-US" sz="1400" dirty="0"/>
              <a:t> der de </a:t>
            </a:r>
            <a:r>
              <a:rPr lang="en-US" sz="1400" dirty="0" err="1"/>
              <a:t>trengs</a:t>
            </a:r>
            <a:r>
              <a:rPr lang="en-US" sz="1400" dirty="0"/>
              <a:t> </a:t>
            </a:r>
            <a:r>
              <a:rPr lang="en-US" sz="1400" dirty="0" err="1"/>
              <a:t>mest</a:t>
            </a:r>
            <a:r>
              <a:rPr lang="en-US" sz="1400" dirty="0"/>
              <a:t>, digital </a:t>
            </a:r>
            <a:r>
              <a:rPr lang="en-US" sz="1400" dirty="0" err="1"/>
              <a:t>hjemme</a:t>
            </a:r>
            <a:r>
              <a:rPr lang="en-US" sz="1400" dirty="0"/>
              <a:t> </a:t>
            </a:r>
            <a:r>
              <a:rPr lang="en-US" sz="1400" dirty="0" err="1"/>
              <a:t>oppfølging</a:t>
            </a:r>
            <a:r>
              <a:rPr lang="en-US" sz="1400" dirty="0"/>
              <a:t> </a:t>
            </a:r>
            <a:r>
              <a:rPr lang="en-US" sz="1400" dirty="0" err="1"/>
              <a:t>bør</a:t>
            </a:r>
            <a:r>
              <a:rPr lang="en-US" sz="1400" dirty="0"/>
              <a:t> </a:t>
            </a:r>
            <a:r>
              <a:rPr lang="en-US" sz="1400" dirty="0" err="1"/>
              <a:t>tas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bruk.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Vi </a:t>
            </a:r>
            <a:r>
              <a:rPr lang="en-US" sz="1400" dirty="0" err="1"/>
              <a:t>må</a:t>
            </a:r>
            <a:r>
              <a:rPr lang="en-US" sz="1400" dirty="0"/>
              <a:t> ha et </a:t>
            </a:r>
            <a:r>
              <a:rPr lang="en-US" sz="1400" dirty="0" err="1"/>
              <a:t>godt</a:t>
            </a:r>
            <a:r>
              <a:rPr lang="en-US" sz="1400" dirty="0"/>
              <a:t> </a:t>
            </a:r>
            <a:r>
              <a:rPr lang="en-US" sz="1400" dirty="0" err="1"/>
              <a:t>rustet</a:t>
            </a:r>
            <a:r>
              <a:rPr lang="en-US" sz="1400" dirty="0"/>
              <a:t> </a:t>
            </a:r>
            <a:r>
              <a:rPr lang="en-US" sz="1400" dirty="0" err="1"/>
              <a:t>operativt</a:t>
            </a:r>
            <a:r>
              <a:rPr lang="en-US" sz="1400" dirty="0"/>
              <a:t> </a:t>
            </a:r>
            <a:r>
              <a:rPr lang="en-US" sz="1400" dirty="0" err="1"/>
              <a:t>ambulerende</a:t>
            </a:r>
            <a:r>
              <a:rPr lang="en-US" sz="1400" dirty="0"/>
              <a:t> </a:t>
            </a:r>
            <a:r>
              <a:rPr lang="en-US" sz="1400" dirty="0" err="1"/>
              <a:t>rehabiliterende</a:t>
            </a:r>
            <a:r>
              <a:rPr lang="en-US" sz="1400" dirty="0"/>
              <a:t> team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Vi </a:t>
            </a:r>
            <a:r>
              <a:rPr lang="en-US" sz="1400" dirty="0" err="1"/>
              <a:t>må</a:t>
            </a:r>
            <a:r>
              <a:rPr lang="en-US" sz="1400" dirty="0"/>
              <a:t> </a:t>
            </a:r>
            <a:r>
              <a:rPr lang="en-US" sz="1400" dirty="0" err="1"/>
              <a:t>styrke</a:t>
            </a:r>
            <a:r>
              <a:rPr lang="en-US" sz="1400" dirty="0"/>
              <a:t> </a:t>
            </a:r>
            <a:r>
              <a:rPr lang="en-US" sz="1400" dirty="0" err="1"/>
              <a:t>hjemmetjenesten</a:t>
            </a:r>
            <a:r>
              <a:rPr lang="en-US" sz="1400" dirty="0"/>
              <a:t> for å </a:t>
            </a:r>
            <a:r>
              <a:rPr lang="en-US" sz="1400" dirty="0" err="1"/>
              <a:t>kunne</a:t>
            </a:r>
            <a:r>
              <a:rPr lang="en-US" sz="1400" dirty="0"/>
              <a:t> </a:t>
            </a:r>
            <a:r>
              <a:rPr lang="en-US" sz="1400" dirty="0" err="1"/>
              <a:t>ivareta</a:t>
            </a:r>
            <a:r>
              <a:rPr lang="en-US" sz="1400" dirty="0"/>
              <a:t> </a:t>
            </a:r>
            <a:r>
              <a:rPr lang="en-US" sz="1400" dirty="0" err="1"/>
              <a:t>flere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hjemmet</a:t>
            </a:r>
            <a:endParaRPr lang="en-US" sz="14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5" name="Bilde 4" descr="Ekstremt nærbilde av kompass">
            <a:extLst>
              <a:ext uri="{FF2B5EF4-FFF2-40B4-BE49-F238E27FC236}">
                <a16:creationId xmlns:a16="http://schemas.microsoft.com/office/drawing/2014/main" id="{C1242233-13DC-4C06-9136-82BE109FA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15334"/>
          <a:stretch/>
        </p:blipFill>
        <p:spPr>
          <a:xfrm>
            <a:off x="4550899" y="-184816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3" name="Rectangle 3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2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44" name="Rectangle 1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23E784-BA2F-4F25-ADF3-7FAFDFE2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412" y="549275"/>
            <a:ext cx="5437185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/>
              <a:t>Hvordan skal vi komme hit?</a:t>
            </a:r>
            <a:br>
              <a:rPr lang="en-US" sz="4800"/>
            </a:br>
            <a:endParaRPr lang="en-US" sz="4800"/>
          </a:p>
        </p:txBody>
      </p:sp>
      <p:pic>
        <p:nvPicPr>
          <p:cNvPr id="8" name="Plassholder for bilde 7" descr="Person med idé">
            <a:extLst>
              <a:ext uri="{FF2B5EF4-FFF2-40B4-BE49-F238E27FC236}">
                <a16:creationId xmlns:a16="http://schemas.microsoft.com/office/drawing/2014/main" id="{BD7C14BF-F700-4468-B42A-56BF8F1375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12948"/>
          <a:stretch>
            <a:fillRect/>
          </a:stretch>
        </p:blipFill>
        <p:spPr>
          <a:xfrm>
            <a:off x="553403" y="1135634"/>
            <a:ext cx="5092062" cy="4586731"/>
          </a:xfrm>
          <a:custGeom>
            <a:avLst/>
            <a:gdLst/>
            <a:ahLst/>
            <a:cxnLst/>
            <a:rect l="l" t="t" r="r" b="b"/>
            <a:pathLst>
              <a:path w="5092062" h="5759450">
                <a:moveTo>
                  <a:pt x="0" y="0"/>
                </a:moveTo>
                <a:lnTo>
                  <a:pt x="5092062" y="0"/>
                </a:lnTo>
                <a:lnTo>
                  <a:pt x="5092062" y="5759450"/>
                </a:lnTo>
                <a:lnTo>
                  <a:pt x="0" y="5759450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A0A5866-178A-4AFE-A0F9-E70DACEF8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1410" y="2677306"/>
            <a:ext cx="5437187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/>
              <a:t>Vi er i behov av flere institusjonsplasser: vi må derfor konsept utrede 2.etg på Åsen.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/>
              <a:t>Vi må konsept utrede legekontoret: Det er opprettet en prosjektgruppe for dette. Det er fra administrasjonen lagt inn et  tiltak på 400 000,- for å jobbe med dette.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/>
              <a:t>Vi trenger mer velferdsteknologiske hjelpemidler. I Administrasjonens forslag til budsjett er det lagt inn 1 million til dette i 2023.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/>
              <a:t> Det er lagt inn en ut øking i hjemmesykepleien på 2 stillinger.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/>
              <a:t>Det bør satses mer på å styrke den ambulerende rehabiliteringen, og habilitering/rehabilitering generelt i tjenestene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9116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6" name="Rectangle 1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D67283-4C04-4B1F-BC23-625C8919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Spørsmål til diskusjon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5AA6664-DF73-471F-99A8-A4F733158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/>
              <a:t>Hvordan skal vi sørge for å rekruttere og beholde fastleger i kommunen for å ivareta kjerneoppgavene i helsetjenesten?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/>
              <a:t>Hvordan skal vi imøtekomme den demografiske utviklingen med for lite institusjonsplasser?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 descr="Hånd som kommer ut til solen">
            <a:extLst>
              <a:ext uri="{FF2B5EF4-FFF2-40B4-BE49-F238E27FC236}">
                <a16:creationId xmlns:a16="http://schemas.microsoft.com/office/drawing/2014/main" id="{6C8F64DD-2FB5-86B7-85B5-0BABEC1B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8" r="3483" b="2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8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84024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LightSeed_2SEEDS">
      <a:dk1>
        <a:srgbClr val="000000"/>
      </a:dk1>
      <a:lt1>
        <a:srgbClr val="FFFFFF"/>
      </a:lt1>
      <a:dk2>
        <a:srgbClr val="3A2441"/>
      </a:dk2>
      <a:lt2>
        <a:srgbClr val="E8E4E2"/>
      </a:lt2>
      <a:accent1>
        <a:srgbClr val="7FA1BA"/>
      </a:accent1>
      <a:accent2>
        <a:srgbClr val="80A9A9"/>
      </a:accent2>
      <a:accent3>
        <a:srgbClr val="969EC6"/>
      </a:accent3>
      <a:accent4>
        <a:srgbClr val="BA8B7F"/>
      </a:accent4>
      <a:accent5>
        <a:srgbClr val="B49E7B"/>
      </a:accent5>
      <a:accent6>
        <a:srgbClr val="A2A470"/>
      </a:accent6>
      <a:hlink>
        <a:srgbClr val="A37859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C34F6FADCF0A429F9177F45E2B6E32" ma:contentTypeVersion="5" ma:contentTypeDescription="Opprett et nytt dokument." ma:contentTypeScope="" ma:versionID="2b33b249e222c77ff1cac01bd31852a8">
  <xsd:schema xmlns:xsd="http://www.w3.org/2001/XMLSchema" xmlns:xs="http://www.w3.org/2001/XMLSchema" xmlns:p="http://schemas.microsoft.com/office/2006/metadata/properties" xmlns:ns3="d1850048-436b-438f-87f8-7f17cd109c7e" xmlns:ns4="4e46b761-0405-41e9-8613-05cfff019056" targetNamespace="http://schemas.microsoft.com/office/2006/metadata/properties" ma:root="true" ma:fieldsID="5bd83eff4fe572f9035c3d2817166ee3" ns3:_="" ns4:_="">
    <xsd:import namespace="d1850048-436b-438f-87f8-7f17cd109c7e"/>
    <xsd:import namespace="4e46b761-0405-41e9-8613-05cfff0190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50048-436b-438f-87f8-7f17cd109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6b761-0405-41e9-8613-05cfff0190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B084BD-3A79-4E2D-A218-A5DDD7E8CE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50048-436b-438f-87f8-7f17cd109c7e"/>
    <ds:schemaRef ds:uri="4e46b761-0405-41e9-8613-05cfff0190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47FB61-96F1-410E-BFB3-39501BABCB62}">
  <ds:schemaRefs>
    <ds:schemaRef ds:uri="http://purl.org/dc/dcmitype/"/>
    <ds:schemaRef ds:uri="4e46b761-0405-41e9-8613-05cfff019056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1850048-436b-438f-87f8-7f17cd109c7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D9A2B4C-390F-4B55-91DE-7963607EEB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399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Calibri</vt:lpstr>
      <vt:lpstr>Courier New</vt:lpstr>
      <vt:lpstr>Wingdings</vt:lpstr>
      <vt:lpstr>3DFloatVTI</vt:lpstr>
      <vt:lpstr>PowerPoint-presentasjon</vt:lpstr>
      <vt:lpstr>Vurderingssirkel</vt:lpstr>
      <vt:lpstr>Her er vi</vt:lpstr>
      <vt:lpstr>Hvor skal vi?</vt:lpstr>
      <vt:lpstr>Hvordan skal vi komme hit? </vt:lpstr>
      <vt:lpstr>Spørsmål til diskusjon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Veien</dc:title>
  <dc:creator>Anette Bøen Hagen</dc:creator>
  <cp:lastModifiedBy>David Naustvoll Jakobsen</cp:lastModifiedBy>
  <cp:revision>7</cp:revision>
  <dcterms:created xsi:type="dcterms:W3CDTF">2022-11-01T09:16:42Z</dcterms:created>
  <dcterms:modified xsi:type="dcterms:W3CDTF">2022-11-08T08:53:14Z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0x010100B0C34F6FADCF0A429F9177F45E2B6E32</vt:lpwstr>
  </property>
</Properties>
</file>