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449" r:id="rId3"/>
    <p:sldId id="459" r:id="rId4"/>
    <p:sldId id="460" r:id="rId5"/>
    <p:sldId id="290" r:id="rId6"/>
    <p:sldId id="261" r:id="rId7"/>
    <p:sldId id="450" r:id="rId8"/>
    <p:sldId id="262" r:id="rId9"/>
    <p:sldId id="452" r:id="rId10"/>
    <p:sldId id="265" r:id="rId11"/>
    <p:sldId id="266" r:id="rId12"/>
    <p:sldId id="451" r:id="rId13"/>
    <p:sldId id="284" r:id="rId14"/>
    <p:sldId id="461" r:id="rId15"/>
  </p:sldIdLst>
  <p:sldSz cx="12192000" cy="6858000"/>
  <p:notesSz cx="6669088" cy="97536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2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008CCC"/>
    <a:srgbClr val="996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emastil 1 – uthevin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34" autoAdjust="0"/>
  </p:normalViewPr>
  <p:slideViewPr>
    <p:cSldViewPr>
      <p:cViewPr varScale="1">
        <p:scale>
          <a:sx n="99" d="100"/>
          <a:sy n="99" d="100"/>
        </p:scale>
        <p:origin x="35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5" d="100"/>
          <a:sy n="125" d="100"/>
        </p:scale>
        <p:origin x="4074" y="96"/>
      </p:cViewPr>
      <p:guideLst>
        <p:guide orient="horz" pos="3072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9938" cy="487680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r">
              <a:defRPr sz="1200"/>
            </a:lvl1pPr>
          </a:lstStyle>
          <a:p>
            <a:fld id="{E3D7C0CD-9AA4-443C-9774-839F56AC4E56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2" y="9264228"/>
            <a:ext cx="2889938" cy="487680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777607" y="9264228"/>
            <a:ext cx="2889938" cy="487680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r">
              <a:defRPr sz="1200"/>
            </a:lvl1pPr>
          </a:lstStyle>
          <a:p>
            <a:fld id="{C644F36A-3D08-4035-BE21-CDE1EB8782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94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9938" cy="487680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r">
              <a:defRPr sz="1200"/>
            </a:lvl1pPr>
          </a:lstStyle>
          <a:p>
            <a:fld id="{50565E2E-F69B-4924-9AE5-6931B7D18CEF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9" tIns="45499" rIns="90999" bIns="45499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0999" tIns="45499" rIns="90999" bIns="45499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2" y="9264228"/>
            <a:ext cx="2889938" cy="487680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7680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r">
              <a:defRPr sz="1200"/>
            </a:lvl1pPr>
          </a:lstStyle>
          <a:p>
            <a:fld id="{97F46F12-14C7-4F61-B0F6-037DBE3B66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8742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46F12-14C7-4F61-B0F6-037DBE3B66CA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4600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46F12-14C7-4F61-B0F6-037DBE3B66CA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912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46F12-14C7-4F61-B0F6-037DBE3B66CA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9605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46F12-14C7-4F61-B0F6-037DBE3B66CA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28261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46F12-14C7-4F61-B0F6-037DBE3B66CA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2291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46F12-14C7-4F61-B0F6-037DBE3B66CA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0488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46F12-14C7-4F61-B0F6-037DBE3B66CA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362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46F12-14C7-4F61-B0F6-037DBE3B66CA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577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46F12-14C7-4F61-B0F6-037DBE3B66CA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9679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46F12-14C7-4F61-B0F6-037DBE3B66C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8161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46F12-14C7-4F61-B0F6-037DBE3B66CA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5349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46F12-14C7-4F61-B0F6-037DBE3B66C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572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46F12-14C7-4F61-B0F6-037DBE3B66CA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2945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46F12-14C7-4F61-B0F6-037DBE3B66CA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492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4D05-4EE7-4D69-81B8-25F15317C49A}" type="datetime4">
              <a:rPr lang="nb-NO" smtClean="0"/>
              <a:t>10. november 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0627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0707-C76B-46EB-822E-ABFB1C5F5895}" type="datetime4">
              <a:rPr lang="nb-NO" smtClean="0"/>
              <a:t>10. november 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335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1124747"/>
            <a:ext cx="2743200" cy="5001419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7E29B1E9-84D0-4B17-8F97-B1AA2FCB23D5}" type="datetime4">
              <a:rPr lang="nb-NO" smtClean="0"/>
              <a:t>10. november 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0361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95349" y="6309325"/>
            <a:ext cx="2844800" cy="365125"/>
          </a:xfrm>
        </p:spPr>
        <p:txBody>
          <a:bodyPr/>
          <a:lstStyle/>
          <a:p>
            <a:fld id="{ED2FD605-2CE4-4296-9E87-DAC1BA72224F}" type="datetime4">
              <a:rPr lang="nb-NO" smtClean="0"/>
              <a:t>10. november 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540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9773-8F3E-4450-B9AD-90D17BE08032}" type="datetime4">
              <a:rPr lang="nb-NO" smtClean="0"/>
              <a:t>10. november 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499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2D5D-942C-4503-A155-BE33B9C2AE94}" type="datetime4">
              <a:rPr lang="nb-NO" smtClean="0"/>
              <a:t>10. november 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221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B5F0-40A2-40E8-BBE3-CA823F7E7394}" type="datetime4">
              <a:rPr lang="nb-NO" smtClean="0"/>
              <a:t>10. november 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452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D777-B30D-41DF-AEE3-98475758421D}" type="datetime4">
              <a:rPr lang="nb-NO" smtClean="0"/>
              <a:t>10. november 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012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B650-7F8A-4707-86DE-BAFC0A887D1B}" type="datetime4">
              <a:rPr lang="nb-NO" smtClean="0"/>
              <a:t>10. november 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5200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1052741"/>
            <a:ext cx="6815667" cy="5073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896E-D35F-42FC-82E0-D48250C65BBF}" type="datetime4">
              <a:rPr lang="nb-NO" smtClean="0"/>
              <a:t>10. november 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396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177A7-C3FC-4E48-BB24-DEB74B13FB2B}" type="datetime4">
              <a:rPr lang="nb-NO" smtClean="0"/>
              <a:t>10. november 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400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29816"/>
            <a:ext cx="9230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772816"/>
            <a:ext cx="11247040" cy="4353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59829" y="630932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942DE359-F9C0-4DCB-B025-CB9632E91B7F}" type="datetime4">
              <a:rPr lang="nb-NO" smtClean="0"/>
              <a:pPr/>
              <a:t>10. november 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719403" y="630424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23808" y="630932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8C7876B1-03E0-4611-99AD-828048586517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0547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/>
  <p:txStyles>
    <p:titleStyle>
      <a:lvl1pPr algn="l" defTabSz="914377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450839" indent="-450839" algn="l" defTabSz="914377" rtl="0" eaLnBrk="1" latinLnBrk="0" hangingPunct="1">
        <a:spcBef>
          <a:spcPct val="20000"/>
        </a:spcBef>
        <a:buFont typeface="PF Square Sans Pro Medium" pitchFamily="50" charset="0"/>
        <a:buChar char="●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969344" y="836717"/>
            <a:ext cx="7772400" cy="1470025"/>
          </a:xfrm>
        </p:spPr>
        <p:txBody>
          <a:bodyPr/>
          <a:lstStyle/>
          <a:p>
            <a:pPr algn="l"/>
            <a:r>
              <a:rPr lang="nb-NO" b="1" dirty="0">
                <a:solidFill>
                  <a:srgbClr val="99630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BUDSJETT 2022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287488" y="2420888"/>
            <a:ext cx="6400800" cy="1752600"/>
          </a:xfrm>
        </p:spPr>
        <p:txBody>
          <a:bodyPr/>
          <a:lstStyle/>
          <a:p>
            <a:pPr algn="l"/>
            <a:r>
              <a:rPr lang="nb-NO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Formannskapet, 10.11.21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1991544" y="6309323"/>
            <a:ext cx="8352928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5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Besøksadresse: Strandgata 52  |  Postboks 1006, 8805 Sandnessjøen  |  www.alstahaug.kommune.no</a:t>
            </a:r>
          </a:p>
        </p:txBody>
      </p:sp>
    </p:spTree>
    <p:extLst>
      <p:ext uri="{BB962C8B-B14F-4D97-AF65-F5344CB8AC3E}">
        <p14:creationId xmlns:p14="http://schemas.microsoft.com/office/powerpoint/2010/main" val="1013149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lassholder for innhold 11">
            <a:extLst>
              <a:ext uri="{FF2B5EF4-FFF2-40B4-BE49-F238E27FC236}">
                <a16:creationId xmlns:a16="http://schemas.microsoft.com/office/drawing/2014/main" id="{42E5E5AF-9C6B-442A-BB91-A4FADA0D04D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-240704" y="80797"/>
            <a:ext cx="10585176" cy="6613071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CE7DC020-5729-458E-AB5C-2C4011E67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16632"/>
            <a:ext cx="9230816" cy="1143000"/>
          </a:xfrm>
        </p:spPr>
        <p:txBody>
          <a:bodyPr/>
          <a:lstStyle/>
          <a:p>
            <a:r>
              <a:rPr lang="nb-NO" dirty="0"/>
              <a:t>Kultur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1A47B6F-E753-418C-A0C6-77ACE4CE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2D5D-942C-4503-A155-BE33B9C2AE94}" type="datetime4">
              <a:rPr lang="nb-NO" smtClean="0"/>
              <a:t>10. november 2021</a:t>
            </a:fld>
            <a:endParaRPr lang="nb-NO"/>
          </a:p>
        </p:txBody>
      </p:sp>
      <p:pic>
        <p:nvPicPr>
          <p:cNvPr id="7" name="Plassholder for innhold 6">
            <a:extLst>
              <a:ext uri="{FF2B5EF4-FFF2-40B4-BE49-F238E27FC236}">
                <a16:creationId xmlns:a16="http://schemas.microsoft.com/office/drawing/2014/main" id="{7FA16161-10E6-42A1-8B07-EBFEAA8B582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744072" y="1124744"/>
            <a:ext cx="5764780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55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5">
            <a:extLst>
              <a:ext uri="{FF2B5EF4-FFF2-40B4-BE49-F238E27FC236}">
                <a16:creationId xmlns:a16="http://schemas.microsoft.com/office/drawing/2014/main" id="{CB6085B2-7A37-4288-8EC5-48E05BD43C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2067" y="68263"/>
            <a:ext cx="11747865" cy="6721475"/>
          </a:xfrm>
          <a:prstGeom prst="rect">
            <a:avLst/>
          </a:prstGeom>
          <a:noFill/>
        </p:spPr>
      </p:pic>
      <p:sp>
        <p:nvSpPr>
          <p:cNvPr id="5" name="Plassholder for dato 4" hidden="1">
            <a:extLst>
              <a:ext uri="{FF2B5EF4-FFF2-40B4-BE49-F238E27FC236}">
                <a16:creationId xmlns:a16="http://schemas.microsoft.com/office/drawing/2014/main" id="{2A0CEEF4-30B2-4D02-AA93-CB2FF158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940C2D5D-942C-4503-A155-BE33B9C2AE94}" type="datetime4">
              <a:rPr lang="nb-NO" smtClean="0"/>
              <a:pPr>
                <a:spcAft>
                  <a:spcPts val="600"/>
                </a:spcAft>
              </a:pPr>
              <a:t>10. november 2021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183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D68FED-4AC7-4B76-B960-587C8E07E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713670C-D218-445A-96AC-996A29A25F4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Barnehage:</a:t>
            </a:r>
          </a:p>
          <a:p>
            <a:r>
              <a:rPr lang="nb-NO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</a:rPr>
              <a:t>Barnehagetilbudet ved Tjøtta legges ned</a:t>
            </a:r>
            <a:r>
              <a:rPr lang="nb-NO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. Øke antall plasser ved Søvik barnehage. Forutsetter at lokalene ved Søvik godkjennes/ tilrettelegges for en økning av 14 flere plasser. </a:t>
            </a:r>
            <a:r>
              <a:rPr lang="nb-NO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</a:rPr>
              <a:t>Kommunal innsparing 1 </a:t>
            </a:r>
            <a:r>
              <a:rPr lang="nb-NO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</a:rPr>
              <a:t>mill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</a:rPr>
              <a:t>Redusert tilskudd 0,8 </a:t>
            </a:r>
            <a:r>
              <a:rPr lang="nb-NO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</a:rPr>
              <a:t>mill</a:t>
            </a:r>
            <a:r>
              <a:rPr lang="nb-NO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</a:rPr>
              <a:t> </a:t>
            </a:r>
            <a:r>
              <a:rPr lang="nb-NO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fra 2024.</a:t>
            </a:r>
          </a:p>
          <a:p>
            <a:r>
              <a:rPr lang="nb-NO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Barnehage generelt nedtrekk; kr 100 000</a:t>
            </a: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6E94E1D-99CD-4F23-BF8D-18CC06B035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</a:rPr>
              <a:t>Generelt kutt på kr 200 000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Det er ikke definert hva kuttet gjelder. Innsparing må tas gjennom året.</a:t>
            </a:r>
            <a:br>
              <a:rPr lang="nb-NO" dirty="0"/>
            </a:br>
            <a:r>
              <a:rPr lang="nb-NO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Adm</a:t>
            </a:r>
            <a:r>
              <a:rPr lang="nb-NO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 kr 40 000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PPT kr 30 000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Kulturskole kr 30 000</a:t>
            </a:r>
            <a:br>
              <a:rPr lang="nb-NO" dirty="0"/>
            </a:br>
            <a:r>
              <a:rPr lang="nb-NO" dirty="0"/>
              <a:t>(</a:t>
            </a:r>
            <a:r>
              <a:rPr lang="nb-NO" b="0" i="1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Barnehage  kr 100 000</a:t>
            </a:r>
            <a:r>
              <a:rPr lang="nb-NO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)</a:t>
            </a:r>
            <a:endParaRPr lang="nb-NO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FB685FC-7080-4991-ABF7-4B767F3CA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2D5D-942C-4503-A155-BE33B9C2AE94}" type="datetime4">
              <a:rPr lang="nb-NO" smtClean="0"/>
              <a:t>10. november 2021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5158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ACB65B-2997-429D-87E6-3E1C23EFE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Økt andel barnehagelærere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B9408A6-D0EE-4BFB-839C-16D2AA3C3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Regjeringen foreslår at 100 mill. kroner av veksten i kommunenes frie inntekter begrunnes med å legge til rette for flere barnehagelærere i grunnbemanningen. </a:t>
            </a:r>
          </a:p>
          <a:p>
            <a:r>
              <a:rPr lang="nb-NO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Dette må ses i lys av regjeringens ambisjon om at </a:t>
            </a:r>
            <a:r>
              <a:rPr lang="nb-NO" b="1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50 % av de ansatte i barnehagen skal være barnehagelærere innen 2025. </a:t>
            </a:r>
          </a:p>
          <a:p>
            <a:r>
              <a:rPr lang="nb-NO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Regjeringen foreslår også å bevilge 20 mill. kroner til å øke pedagogtettheten i levekårsutsatte områder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16674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BF4097-1A1C-490A-8E2A-A6C96E88B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Barnehage</a:t>
            </a:r>
          </a:p>
        </p:txBody>
      </p:sp>
      <p:pic>
        <p:nvPicPr>
          <p:cNvPr id="6" name="Plassholder for innhold 5">
            <a:extLst>
              <a:ext uri="{FF2B5EF4-FFF2-40B4-BE49-F238E27FC236}">
                <a16:creationId xmlns:a16="http://schemas.microsoft.com/office/drawing/2014/main" id="{FCA35FFC-B3E0-47FB-B302-39F9916F55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98932" y="2346523"/>
            <a:ext cx="12682434" cy="2164953"/>
          </a:xfrm>
          <a:prstGeom prst="rect">
            <a:avLst/>
          </a:prstGeom>
        </p:spPr>
      </p:pic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0FBAABF-2E79-4EC2-BB93-C3506AF8E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2D5D-942C-4503-A155-BE33B9C2AE94}" type="datetime4">
              <a:rPr lang="nb-NO" smtClean="0"/>
              <a:t>10. november 2021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559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523D62-6A6B-472D-9FE8-4E1063C4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176" y="1268760"/>
            <a:ext cx="2736304" cy="792088"/>
          </a:xfrm>
        </p:spPr>
        <p:txBody>
          <a:bodyPr>
            <a:normAutofit fontScale="90000"/>
          </a:bodyPr>
          <a:lstStyle/>
          <a:p>
            <a:r>
              <a:rPr lang="nb-NO" dirty="0"/>
              <a:t>Rådmannens innstilling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FC3DB262-18CA-46FD-98E8-7694FDF5EA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9376" y="248396"/>
            <a:ext cx="6898024" cy="6426054"/>
          </a:xfrm>
          <a:prstGeom prst="rect">
            <a:avLst/>
          </a:prstGeom>
        </p:spPr>
      </p:pic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F50D06C-F674-4B79-8D6F-2F0C1242B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605-2CE4-4296-9E87-DAC1BA72224F}" type="datetime4">
              <a:rPr lang="nb-NO" smtClean="0"/>
              <a:t>10. november 2021</a:t>
            </a:fld>
            <a:endParaRPr lang="nb-NO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B4C521CE-DE28-4CD2-B7CA-AD856F7589C0}"/>
              </a:ext>
            </a:extLst>
          </p:cNvPr>
          <p:cNvSpPr/>
          <p:nvPr/>
        </p:nvSpPr>
        <p:spPr>
          <a:xfrm>
            <a:off x="7824192" y="2069333"/>
            <a:ext cx="70884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+1,19</a:t>
            </a:r>
          </a:p>
        </p:txBody>
      </p:sp>
    </p:spTree>
    <p:extLst>
      <p:ext uri="{BB962C8B-B14F-4D97-AF65-F5344CB8AC3E}">
        <p14:creationId xmlns:p14="http://schemas.microsoft.com/office/powerpoint/2010/main" val="163359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ssholder for innhold 7">
            <a:extLst>
              <a:ext uri="{FF2B5EF4-FFF2-40B4-BE49-F238E27FC236}">
                <a16:creationId xmlns:a16="http://schemas.microsoft.com/office/drawing/2014/main" id="{EEDF4F6F-B066-48D4-9CA7-4FAF77A88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0650" y="2030868"/>
            <a:ext cx="11950700" cy="2796264"/>
          </a:xfrm>
          <a:prstGeom prst="rect">
            <a:avLst/>
          </a:prstGeom>
          <a:noFill/>
        </p:spPr>
      </p:pic>
      <p:sp>
        <p:nvSpPr>
          <p:cNvPr id="4" name="Plassholder for dato 3" hidden="1">
            <a:extLst>
              <a:ext uri="{FF2B5EF4-FFF2-40B4-BE49-F238E27FC236}">
                <a16:creationId xmlns:a16="http://schemas.microsoft.com/office/drawing/2014/main" id="{F184F08C-4F05-4A2D-849C-889ED2854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ED2FD605-2CE4-4296-9E87-DAC1BA72224F}" type="datetime4">
              <a:rPr lang="nb-NO" smtClean="0"/>
              <a:pPr>
                <a:spcAft>
                  <a:spcPts val="600"/>
                </a:spcAft>
              </a:pPr>
              <a:t>10. november 2021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5416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1A9001-79E3-4F16-8240-ACC080D77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129591"/>
            <a:ext cx="9230816" cy="1143000"/>
          </a:xfrm>
        </p:spPr>
        <p:txBody>
          <a:bodyPr/>
          <a:lstStyle/>
          <a:p>
            <a:r>
              <a:rPr lang="nb-NO" dirty="0"/>
              <a:t>Lærertetthet- Styrking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E8B8B8B3-D1D8-4F95-BC10-0B72945A71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7408" y="1196752"/>
            <a:ext cx="8838631" cy="4320480"/>
          </a:xfrm>
          <a:prstGeom prst="rect">
            <a:avLst/>
          </a:prstGeom>
        </p:spPr>
      </p:pic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71DCFF1-B48D-47A1-9EB3-FED1C1778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605-2CE4-4296-9E87-DAC1BA72224F}" type="datetime4">
              <a:rPr lang="nb-NO" smtClean="0"/>
              <a:t>10. november 2021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9876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7A923A-5CF1-429C-9EAC-3E1257F55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Grunnskole</a:t>
            </a:r>
          </a:p>
        </p:txBody>
      </p:sp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0C44B399-1273-4EE0-882A-0D97A13023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607399"/>
              </p:ext>
            </p:extLst>
          </p:nvPr>
        </p:nvGraphicFramePr>
        <p:xfrm>
          <a:off x="767408" y="1800125"/>
          <a:ext cx="10307096" cy="4027012"/>
        </p:xfrm>
        <a:graphic>
          <a:graphicData uri="http://schemas.openxmlformats.org/drawingml/2006/table">
            <a:tbl>
              <a:tblPr/>
              <a:tblGrid>
                <a:gridCol w="6503450">
                  <a:extLst>
                    <a:ext uri="{9D8B030D-6E8A-4147-A177-3AD203B41FA5}">
                      <a16:colId xmlns:a16="http://schemas.microsoft.com/office/drawing/2014/main" val="654808692"/>
                    </a:ext>
                  </a:extLst>
                </a:gridCol>
                <a:gridCol w="669732">
                  <a:extLst>
                    <a:ext uri="{9D8B030D-6E8A-4147-A177-3AD203B41FA5}">
                      <a16:colId xmlns:a16="http://schemas.microsoft.com/office/drawing/2014/main" val="4046660663"/>
                    </a:ext>
                  </a:extLst>
                </a:gridCol>
                <a:gridCol w="960922">
                  <a:extLst>
                    <a:ext uri="{9D8B030D-6E8A-4147-A177-3AD203B41FA5}">
                      <a16:colId xmlns:a16="http://schemas.microsoft.com/office/drawing/2014/main" val="2254088123"/>
                    </a:ext>
                  </a:extLst>
                </a:gridCol>
                <a:gridCol w="1310347">
                  <a:extLst>
                    <a:ext uri="{9D8B030D-6E8A-4147-A177-3AD203B41FA5}">
                      <a16:colId xmlns:a16="http://schemas.microsoft.com/office/drawing/2014/main" val="528191677"/>
                    </a:ext>
                  </a:extLst>
                </a:gridCol>
                <a:gridCol w="862645">
                  <a:extLst>
                    <a:ext uri="{9D8B030D-6E8A-4147-A177-3AD203B41FA5}">
                      <a16:colId xmlns:a16="http://schemas.microsoft.com/office/drawing/2014/main" val="956428861"/>
                    </a:ext>
                  </a:extLst>
                </a:gridCol>
              </a:tblGrid>
              <a:tr h="468300">
                <a:tc rowSpan="2">
                  <a:txBody>
                    <a:bodyPr/>
                    <a:lstStyle/>
                    <a:p>
                      <a:pPr algn="l" fontAlgn="b"/>
                      <a:r>
                        <a:rPr lang="nb-N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Nøkkeltall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Alstahaug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Kostragruppe 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Landet uten Oslo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892040"/>
                  </a:ext>
                </a:extLst>
              </a:tr>
              <a:tr h="261487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171669"/>
                  </a:ext>
                </a:extLst>
              </a:tr>
              <a:tr h="249601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Årstimer</a:t>
                      </a:r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til særskilt norskopplæring per elev med særskilt norskopplæring (</a:t>
                      </a:r>
                      <a:r>
                        <a:rPr lang="nn-NO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antall</a:t>
                      </a:r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953808"/>
                  </a:ext>
                </a:extLst>
              </a:tr>
              <a:tr h="249601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Årstimer til spesialundervisning per elev med spesialundervisning (antall)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007121"/>
                  </a:ext>
                </a:extLst>
              </a:tr>
              <a:tr h="249601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Elever i kommunale og private grunnskoler som får særskilt norsksopplæring (prosent)1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584557"/>
                  </a:ext>
                </a:extLst>
              </a:tr>
              <a:tr h="249601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Elever i kommunale og private grunnskoler som får spesialundervisning (prosent)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689630"/>
                  </a:ext>
                </a:extLst>
              </a:tr>
              <a:tr h="249601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Elever på mestringsnivå 3-5, nasjonale prøver i lesing 8.trinn (prosent)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976928"/>
                  </a:ext>
                </a:extLst>
              </a:tr>
              <a:tr h="249601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Elever på mestringsnivå 3-5, nasjonale prøver i regning 8.trinn (prosent)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483057"/>
                  </a:ext>
                </a:extLst>
              </a:tr>
              <a:tr h="249601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Gruppestørrelse 2 (antall)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9006287"/>
                  </a:ext>
                </a:extLst>
              </a:tr>
              <a:tr h="249601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Gjennomsnittlig grunnskolepoeng (antall)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925450"/>
                  </a:ext>
                </a:extLst>
              </a:tr>
              <a:tr h="468300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Netto driftsutgifter grunnskolesektor (202, 215, 222, 223), i prosent av samlede netto driftsutgifter (prosent)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785177"/>
                  </a:ext>
                </a:extLst>
              </a:tr>
              <a:tr h="261487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Netto driftsutgifter til grunnskolesektor (202, 215, 222, 223), per innbygger 6-15 år (kr)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127 935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137 565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117 307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122973"/>
                  </a:ext>
                </a:extLst>
              </a:tr>
            </a:tbl>
          </a:graphicData>
        </a:graphic>
      </p:graphicFrame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B2B858D-E3D4-473B-B35D-3A940D995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605-2CE4-4296-9E87-DAC1BA72224F}" type="datetime4">
              <a:rPr lang="nb-NO" smtClean="0"/>
              <a:t>10. november 2021</a:t>
            </a:fld>
            <a:endParaRPr lang="nb-NO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76E23A1A-C551-42BD-877C-79E9A3F6787F}"/>
              </a:ext>
            </a:extLst>
          </p:cNvPr>
          <p:cNvSpPr/>
          <p:nvPr/>
        </p:nvSpPr>
        <p:spPr>
          <a:xfrm>
            <a:off x="7824192" y="4396997"/>
            <a:ext cx="1224136" cy="43713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9148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C7378FB9-1CE2-4298-9934-7E515EDF53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5400" y="1124744"/>
            <a:ext cx="11950700" cy="5634262"/>
          </a:xfrm>
          <a:prstGeom prst="rect">
            <a:avLst/>
          </a:prstGeom>
          <a:noFill/>
        </p:spPr>
      </p:pic>
      <p:sp>
        <p:nvSpPr>
          <p:cNvPr id="4" name="Plassholder for dato 3" hidden="1">
            <a:extLst>
              <a:ext uri="{FF2B5EF4-FFF2-40B4-BE49-F238E27FC236}">
                <a16:creationId xmlns:a16="http://schemas.microsoft.com/office/drawing/2014/main" id="{011D7C38-8D81-411A-B932-38289142C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ED2FD605-2CE4-4296-9E87-DAC1BA72224F}" type="datetime4">
              <a:rPr lang="nb-NO" smtClean="0"/>
              <a:pPr>
                <a:spcAft>
                  <a:spcPts val="600"/>
                </a:spcAft>
              </a:pPr>
              <a:t>10. november 2021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8470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286E70E6-BCCC-4B65-9215-2ED3674B8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620688"/>
            <a:ext cx="9230816" cy="1143000"/>
          </a:xfrm>
        </p:spPr>
        <p:txBody>
          <a:bodyPr/>
          <a:lstStyle/>
          <a:p>
            <a:r>
              <a:rPr lang="nb-NO" dirty="0"/>
              <a:t>Tiltak, innsparing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5AF17AD-C9BB-494A-AC8C-E2F4B495ECA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Grunnskole:</a:t>
            </a:r>
          </a:p>
          <a:p>
            <a:r>
              <a:rPr lang="nb-NO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</a:rPr>
              <a:t>Redusere med 2 lærerårsverk </a:t>
            </a:r>
            <a:r>
              <a:rPr lang="nb-NO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fra august 2022. Innsparing 2022: kr </a:t>
            </a:r>
            <a:r>
              <a:rPr lang="nb-NO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</a:rPr>
              <a:t>590 000 (5 </a:t>
            </a:r>
            <a:r>
              <a:rPr lang="nb-NO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</a:rPr>
              <a:t>mnd</a:t>
            </a:r>
            <a:r>
              <a:rPr lang="nb-NO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</a:rPr>
              <a:t>)</a:t>
            </a:r>
            <a:r>
              <a:rPr lang="nb-NO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Innsparing fra 2023: 1, 3 </a:t>
            </a:r>
            <a:r>
              <a:rPr lang="nb-NO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mill</a:t>
            </a:r>
            <a:endParaRPr lang="nb-NO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nb-NO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r>
              <a:rPr lang="nb-NO" dirty="0">
                <a:solidFill>
                  <a:srgbClr val="000000"/>
                </a:solidFill>
                <a:highlight>
                  <a:srgbClr val="FFFF00"/>
                </a:highlight>
                <a:latin typeface="Segoe UI" panose="020B0502040204020203" pitchFamily="34" charset="0"/>
              </a:rPr>
              <a:t>Ungdomstrinnet ved Tjøtta flyttes til Søvik Oppvekstsenter</a:t>
            </a:r>
            <a:r>
              <a:rPr lang="nb-NO" dirty="0">
                <a:solidFill>
                  <a:srgbClr val="000000"/>
                </a:solidFill>
                <a:latin typeface="Segoe UI" panose="020B0502040204020203" pitchFamily="34" charset="0"/>
              </a:rPr>
              <a:t> fra høst 2023. Elevtallet ved Søvik vil kommende år bli </a:t>
            </a:r>
            <a:r>
              <a:rPr lang="nb-NO" dirty="0" err="1">
                <a:solidFill>
                  <a:srgbClr val="000000"/>
                </a:solidFill>
                <a:latin typeface="Segoe UI" panose="020B0502040204020203" pitchFamily="34" charset="0"/>
              </a:rPr>
              <a:t>ca</a:t>
            </a:r>
            <a:r>
              <a:rPr lang="nb-NO" dirty="0">
                <a:solidFill>
                  <a:srgbClr val="000000"/>
                </a:solidFill>
                <a:latin typeface="Segoe UI" panose="020B0502040204020203" pitchFamily="34" charset="0"/>
              </a:rPr>
              <a:t> 30 på </a:t>
            </a:r>
            <a:r>
              <a:rPr lang="nb-NO" dirty="0" err="1">
                <a:solidFill>
                  <a:srgbClr val="000000"/>
                </a:solidFill>
                <a:latin typeface="Segoe UI" panose="020B0502040204020203" pitchFamily="34" charset="0"/>
              </a:rPr>
              <a:t>ungd.trinnet</a:t>
            </a:r>
            <a:r>
              <a:rPr lang="nb-NO" dirty="0">
                <a:solidFill>
                  <a:srgbClr val="000000"/>
                </a:solidFill>
                <a:latin typeface="Segoe UI" panose="020B0502040204020203" pitchFamily="34" charset="0"/>
              </a:rPr>
              <a:t>. Reduksjon på 1,4 årsverk. Økte skyssutgifter inntil 60 000.Netto Innsparing kr </a:t>
            </a:r>
            <a:r>
              <a:rPr lang="nb-NO" dirty="0">
                <a:solidFill>
                  <a:srgbClr val="000000"/>
                </a:solidFill>
                <a:highlight>
                  <a:srgbClr val="FFFF00"/>
                </a:highlight>
                <a:latin typeface="Segoe UI" panose="020B0502040204020203" pitchFamily="34" charset="0"/>
              </a:rPr>
              <a:t>850 000</a:t>
            </a:r>
            <a:endParaRPr lang="nb-NO" dirty="0">
              <a:highlight>
                <a:srgbClr val="FFFF00"/>
              </a:highlight>
            </a:endParaRP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67E2B8A6-6635-4624-BF29-E946B69048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b="1" dirty="0"/>
              <a:t>Voksenopplæring:</a:t>
            </a:r>
          </a:p>
          <a:p>
            <a:r>
              <a:rPr lang="nb-NO" dirty="0">
                <a:highlight>
                  <a:srgbClr val="FFFF00"/>
                </a:highlight>
              </a:rPr>
              <a:t>Øke gruppestørrelse </a:t>
            </a:r>
            <a:r>
              <a:rPr lang="nb-NO" dirty="0"/>
              <a:t>ved norskopplæring i introduksjonsprogrammet, </a:t>
            </a:r>
            <a:r>
              <a:rPr lang="nb-NO" dirty="0">
                <a:highlight>
                  <a:srgbClr val="FFFF00"/>
                </a:highlight>
              </a:rPr>
              <a:t>samt øke salg</a:t>
            </a:r>
            <a:r>
              <a:rPr lang="nb-NO" dirty="0"/>
              <a:t>. 2022: reduksjon på lønn 600 000, økt salg 300 000. 2023: reduksjon på lønn 800 000, økt salg 400 000. 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3E35394-BC4B-4CC6-BF71-80229A5FF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605-2CE4-4296-9E87-DAC1BA72224F}" type="datetime4">
              <a:rPr lang="nb-NO" smtClean="0"/>
              <a:t>10. november 2021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51545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80B583-C9E1-4B71-A749-A1CB286D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78243"/>
            <a:ext cx="9230816" cy="1143000"/>
          </a:xfrm>
        </p:spPr>
        <p:txBody>
          <a:bodyPr/>
          <a:lstStyle/>
          <a:p>
            <a:r>
              <a:rPr lang="nb-NO" dirty="0"/>
              <a:t>Voksenopplæring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455C1A-DF3F-44ED-873D-C4A7A09A8E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124744"/>
            <a:ext cx="5384800" cy="6048671"/>
          </a:xfrm>
        </p:spPr>
        <p:txBody>
          <a:bodyPr>
            <a:normAutofit fontScale="70000" lnSpcReduction="20000"/>
          </a:bodyPr>
          <a:lstStyle/>
          <a:p>
            <a:endParaRPr lang="nb-NO" sz="2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nb-NO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 2022 er statlig refusjon beregnet til knapt 2 mill. Dette er en reduksjon på </a:t>
            </a:r>
            <a:r>
              <a:rPr lang="nb-NO" sz="2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</a:t>
            </a:r>
            <a:r>
              <a:rPr lang="nb-NO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 </a:t>
            </a:r>
            <a:r>
              <a:rPr lang="nb-NO" sz="2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mill</a:t>
            </a:r>
            <a:r>
              <a:rPr lang="nb-NO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 forhold til regnskap 2018. Samtidig skal skolen fortsatt gi tjeneste med samme bredde som i 2018.</a:t>
            </a:r>
          </a:p>
          <a:p>
            <a:endParaRPr lang="nb-NO" sz="26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nb-NO" sz="26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nb-NO" sz="26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nb-NO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Utgiftene er redusert med 1,8 </a:t>
            </a:r>
            <a:r>
              <a:rPr lang="nb-NO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mill</a:t>
            </a:r>
            <a:r>
              <a:rPr lang="nb-NO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 forhold til regnskap fr 2020. Redusert inntekt er på 1,4 </a:t>
            </a:r>
            <a:r>
              <a:rPr lang="nb-NO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mill</a:t>
            </a:r>
            <a:r>
              <a:rPr lang="nb-NO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 forhold til regnskap 2020.  </a:t>
            </a:r>
          </a:p>
          <a:p>
            <a:endParaRPr lang="nb-NO" sz="2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nb-NO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Omstillingen i tjenesten er krevende på grunn av det store spennet i behov og rettighet for opplæring som fortsatt skal ivaretas av en mindre tjeneste</a:t>
            </a:r>
          </a:p>
          <a:p>
            <a:pPr marL="0" indent="0">
              <a:buNone/>
            </a:pPr>
            <a:endParaRPr lang="nb-NO" sz="2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nb-NO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Voksenopplæringa driver med en tjeneste hvor en stor del av oppdragene er </a:t>
            </a:r>
            <a:r>
              <a:rPr lang="nb-NO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refusjonsbaserte.</a:t>
            </a:r>
          </a:p>
          <a:p>
            <a:endParaRPr lang="nb-NO" sz="2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nb-NO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Samtidig krever oppdragene at skolen til enhver tid har </a:t>
            </a:r>
            <a:r>
              <a:rPr lang="nb-NO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riktig kompetanse</a:t>
            </a:r>
            <a:r>
              <a:rPr lang="nb-NO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Det er krevende – og kanskje umulig – å ha en fleksibel tilnærming til pedagogisk bemanning hos oss.</a:t>
            </a:r>
          </a:p>
          <a:p>
            <a:endParaRPr lang="nb-NO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6" name="Plassholder for innhold 5">
            <a:extLst>
              <a:ext uri="{FF2B5EF4-FFF2-40B4-BE49-F238E27FC236}">
                <a16:creationId xmlns:a16="http://schemas.microsoft.com/office/drawing/2014/main" id="{77F7E232-FE71-4B84-BFF9-6434187B7EC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97600" y="3862091"/>
            <a:ext cx="5384800" cy="1496772"/>
          </a:xfrm>
          <a:prstGeom prst="rect">
            <a:avLst/>
          </a:prstGeom>
        </p:spPr>
      </p:pic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A0615E0-2BD6-4873-A2E2-96E379181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605-2CE4-4296-9E87-DAC1BA72224F}" type="datetime4">
              <a:rPr lang="nb-NO" smtClean="0"/>
              <a:t>10. november 2021</a:t>
            </a:fld>
            <a:endParaRPr lang="nb-NO" dirty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7B9AD6EA-ACD3-4067-8721-F130039FF89C}"/>
              </a:ext>
            </a:extLst>
          </p:cNvPr>
          <p:cNvSpPr txBox="1"/>
          <p:nvPr/>
        </p:nvSpPr>
        <p:spPr>
          <a:xfrm>
            <a:off x="6456040" y="1600205"/>
            <a:ext cx="4943872" cy="1698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4000"/>
              </a:lnSpc>
              <a:spcAft>
                <a:spcPts val="900"/>
              </a:spcAft>
              <a:buFont typeface="+mj-lt"/>
              <a:buAutoNum type="arabicPeriod"/>
            </a:pPr>
            <a:r>
              <a:rPr lang="nb-NO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Norsk og samfunnsopplæring i introduksjonsprogrammet</a:t>
            </a:r>
          </a:p>
          <a:p>
            <a:pPr marL="342900" lvl="0" indent="-342900">
              <a:lnSpc>
                <a:spcPct val="114000"/>
              </a:lnSpc>
              <a:spcAft>
                <a:spcPts val="900"/>
              </a:spcAft>
              <a:buFont typeface="+mj-lt"/>
              <a:buAutoNum type="arabicPeriod"/>
            </a:pPr>
            <a:r>
              <a:rPr lang="nb-NO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Spesialpedagogisk tilbud for voksne</a:t>
            </a:r>
          </a:p>
          <a:p>
            <a:pPr marL="342900" lvl="0" indent="-342900">
              <a:lnSpc>
                <a:spcPct val="114000"/>
              </a:lnSpc>
              <a:spcAft>
                <a:spcPts val="900"/>
              </a:spcAft>
              <a:buFont typeface="+mj-lt"/>
              <a:buAutoNum type="arabicPeriod"/>
            </a:pPr>
            <a:r>
              <a:rPr lang="nb-NO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Grunnskoleopplæring for voksne</a:t>
            </a:r>
          </a:p>
        </p:txBody>
      </p:sp>
    </p:spTree>
    <p:extLst>
      <p:ext uri="{BB962C8B-B14F-4D97-AF65-F5344CB8AC3E}">
        <p14:creationId xmlns:p14="http://schemas.microsoft.com/office/powerpoint/2010/main" val="3914340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F52C21-A989-4931-BBEF-32018E7F4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048"/>
            <a:ext cx="9230816" cy="1143000"/>
          </a:xfrm>
        </p:spPr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9826BF-2927-4099-BC32-BD0AE89329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b="1" dirty="0"/>
              <a:t>Kultur</a:t>
            </a:r>
          </a:p>
          <a:p>
            <a:r>
              <a:rPr lang="nb-NO" dirty="0">
                <a:highlight>
                  <a:srgbClr val="FFFF00"/>
                </a:highlight>
              </a:rPr>
              <a:t>Prioritere utleie </a:t>
            </a:r>
            <a:r>
              <a:rPr lang="nb-NO" dirty="0"/>
              <a:t>foran kommunalt bruk av lokalene. Prioritere utleie foran eget bruk vil gi økt inntekt. Estimert innsparing </a:t>
            </a:r>
            <a:r>
              <a:rPr lang="nb-NO" dirty="0">
                <a:highlight>
                  <a:srgbClr val="FFFF00"/>
                </a:highlight>
              </a:rPr>
              <a:t>400 000.</a:t>
            </a:r>
          </a:p>
          <a:p>
            <a:pPr marL="0" indent="0">
              <a:buNone/>
            </a:pPr>
            <a:r>
              <a:rPr lang="nb-NO" dirty="0"/>
              <a:t> </a:t>
            </a:r>
          </a:p>
          <a:p>
            <a:r>
              <a:rPr lang="nb-NO" dirty="0">
                <a:highlight>
                  <a:srgbClr val="FFFF00"/>
                </a:highlight>
              </a:rPr>
              <a:t>Strengt bad på ukedagene</a:t>
            </a:r>
            <a:r>
              <a:rPr lang="nb-NO" dirty="0"/>
              <a:t>. Fortsatt skolesvømming dagtid samt noe utleie. Innsparing; et årsverk, </a:t>
            </a:r>
            <a:r>
              <a:rPr lang="nb-NO" dirty="0" err="1">
                <a:highlight>
                  <a:srgbClr val="FFFF00"/>
                </a:highlight>
              </a:rPr>
              <a:t>ca</a:t>
            </a:r>
            <a:r>
              <a:rPr lang="nb-NO" dirty="0">
                <a:highlight>
                  <a:srgbClr val="FFFF00"/>
                </a:highlight>
              </a:rPr>
              <a:t> 500.000</a:t>
            </a:r>
          </a:p>
          <a:p>
            <a:endParaRPr lang="nb-NO" dirty="0"/>
          </a:p>
          <a:p>
            <a:r>
              <a:rPr lang="nb-NO" dirty="0">
                <a:highlight>
                  <a:srgbClr val="FFFF00"/>
                </a:highlight>
              </a:rPr>
              <a:t>Scenen prioriteres til inntjening</a:t>
            </a:r>
            <a:r>
              <a:rPr lang="nb-NO" dirty="0"/>
              <a:t>. Redusere teknisk bemanning. Estimert innsparing 2022; </a:t>
            </a:r>
            <a:r>
              <a:rPr lang="nb-NO" dirty="0">
                <a:highlight>
                  <a:srgbClr val="FFFF00"/>
                </a:highlight>
              </a:rPr>
              <a:t>kr 415 000</a:t>
            </a:r>
            <a:r>
              <a:rPr lang="nb-NO" dirty="0"/>
              <a:t>, og 915 000 fra 2023 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FEF802B-4A89-4671-A2A0-133B4EB5BB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nb-NO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0B247FF-87B3-43A3-852F-9CA5D4550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2D5D-942C-4503-A155-BE33B9C2AE94}" type="datetime4">
              <a:rPr lang="nb-NO" smtClean="0"/>
              <a:t>10. november 2021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4821056"/>
      </p:ext>
    </p:extLst>
  </p:cSld>
  <p:clrMapOvr>
    <a:masterClrMapping/>
  </p:clrMapOvr>
</p:sld>
</file>

<file path=ppt/theme/theme1.xml><?xml version="1.0" encoding="utf-8"?>
<a:theme xmlns:a="http://schemas.openxmlformats.org/drawingml/2006/main" name="Alstahaug kommune - PPT-mal 2013">
  <a:themeElements>
    <a:clrScheme name="Alstahaug kommune">
      <a:dk1>
        <a:srgbClr val="1F497D"/>
      </a:dk1>
      <a:lt1>
        <a:sysClr val="window" lastClr="FFFFFF"/>
      </a:lt1>
      <a:dk2>
        <a:srgbClr val="008CCC"/>
      </a:dk2>
      <a:lt2>
        <a:srgbClr val="EEECE1"/>
      </a:lt2>
      <a:accent1>
        <a:srgbClr val="00BCE2"/>
      </a:accent1>
      <a:accent2>
        <a:srgbClr val="F2BF49"/>
      </a:accent2>
      <a:accent3>
        <a:srgbClr val="FCA311"/>
      </a:accent3>
      <a:accent4>
        <a:srgbClr val="996007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tahaug kommune - PowerPoint WideScreen.potx" id="{5C69E8FC-A874-489F-8A8D-04115A4A4D21}" vid="{B3BB3BA8-643B-45F0-BC7B-A3AB2582AC4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2080</TotalTime>
  <Words>724</Words>
  <Application>Microsoft Office PowerPoint</Application>
  <PresentationFormat>Widescreen</PresentationFormat>
  <Paragraphs>130</Paragraphs>
  <Slides>14</Slides>
  <Notes>14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22" baseType="lpstr">
      <vt:lpstr>Arial</vt:lpstr>
      <vt:lpstr>Calibri</vt:lpstr>
      <vt:lpstr>Open Sans</vt:lpstr>
      <vt:lpstr>PF Square Sans Pro Medium</vt:lpstr>
      <vt:lpstr>Segoe UI</vt:lpstr>
      <vt:lpstr>Times New Roman</vt:lpstr>
      <vt:lpstr>Verdana</vt:lpstr>
      <vt:lpstr>Alstahaug kommune - PPT-mal 2013</vt:lpstr>
      <vt:lpstr>BUDSJETT 2022</vt:lpstr>
      <vt:lpstr>Rådmannens innstilling</vt:lpstr>
      <vt:lpstr>PowerPoint-presentasjon</vt:lpstr>
      <vt:lpstr>Lærertetthet- Styrking</vt:lpstr>
      <vt:lpstr>Grunnskole</vt:lpstr>
      <vt:lpstr>PowerPoint-presentasjon</vt:lpstr>
      <vt:lpstr>Tiltak, innsparing</vt:lpstr>
      <vt:lpstr>Voksenopplæring</vt:lpstr>
      <vt:lpstr>PowerPoint-presentasjon</vt:lpstr>
      <vt:lpstr>Kultur</vt:lpstr>
      <vt:lpstr>PowerPoint-presentasjon</vt:lpstr>
      <vt:lpstr>PowerPoint-presentasjon</vt:lpstr>
      <vt:lpstr>Økt andel barnehagelærere</vt:lpstr>
      <vt:lpstr>Barnehage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BUDSJETT 2022</dc:title>
  <dc:creator>Connie Helene Pettersen</dc:creator>
  <cp:lastModifiedBy>Connie Helene Pettersen</cp:lastModifiedBy>
  <cp:revision>7</cp:revision>
  <cp:lastPrinted>2021-11-10T08:01:02Z</cp:lastPrinted>
  <dcterms:created xsi:type="dcterms:W3CDTF">2021-10-28T09:29:55Z</dcterms:created>
  <dcterms:modified xsi:type="dcterms:W3CDTF">2021-11-10T09:05:04Z</dcterms:modified>
</cp:coreProperties>
</file>