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9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95" r:id="rId23"/>
    <p:sldId id="294" r:id="rId24"/>
    <p:sldId id="275" r:id="rId25"/>
    <p:sldId id="276" r:id="rId26"/>
    <p:sldId id="278" r:id="rId27"/>
    <p:sldId id="279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2" r:id="rId39"/>
    <p:sldId id="293" r:id="rId40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Bok2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'Ark1'!$K$1</c:f>
              <c:strCache>
                <c:ptCount val="1"/>
                <c:pt idx="0">
                  <c:v>Alstahaug</c:v>
                </c:pt>
              </c:strCache>
            </c:strRef>
          </c:tx>
          <c:marker>
            <c:symbol val="none"/>
          </c:marker>
          <c:cat>
            <c:strRef>
              <c:f>'Ark1'!$A$10:$A$65</c:f>
              <c:strCache>
                <c:ptCount val="56"/>
                <c:pt idx="0">
                  <c:v>1999K4</c:v>
                </c:pt>
                <c:pt idx="1">
                  <c:v>2000K1</c:v>
                </c:pt>
                <c:pt idx="2">
                  <c:v>2000K2</c:v>
                </c:pt>
                <c:pt idx="3">
                  <c:v>2000K3</c:v>
                </c:pt>
                <c:pt idx="4">
                  <c:v>2000K4</c:v>
                </c:pt>
                <c:pt idx="5">
                  <c:v>2001K1</c:v>
                </c:pt>
                <c:pt idx="6">
                  <c:v>2001K2</c:v>
                </c:pt>
                <c:pt idx="7">
                  <c:v>2001K3</c:v>
                </c:pt>
                <c:pt idx="8">
                  <c:v>2001K4</c:v>
                </c:pt>
                <c:pt idx="9">
                  <c:v>2002K1</c:v>
                </c:pt>
                <c:pt idx="10">
                  <c:v>2002K2</c:v>
                </c:pt>
                <c:pt idx="11">
                  <c:v>2002K3</c:v>
                </c:pt>
                <c:pt idx="12">
                  <c:v>2002K4</c:v>
                </c:pt>
                <c:pt idx="13">
                  <c:v>2003K1</c:v>
                </c:pt>
                <c:pt idx="14">
                  <c:v>2003K2</c:v>
                </c:pt>
                <c:pt idx="15">
                  <c:v>2003K3</c:v>
                </c:pt>
                <c:pt idx="16">
                  <c:v>2003K4</c:v>
                </c:pt>
                <c:pt idx="17">
                  <c:v>2004K1</c:v>
                </c:pt>
                <c:pt idx="18">
                  <c:v>2004K2</c:v>
                </c:pt>
                <c:pt idx="19">
                  <c:v>2004K3</c:v>
                </c:pt>
                <c:pt idx="20">
                  <c:v>2004K4</c:v>
                </c:pt>
                <c:pt idx="21">
                  <c:v>2005K1</c:v>
                </c:pt>
                <c:pt idx="22">
                  <c:v>2005K2</c:v>
                </c:pt>
                <c:pt idx="23">
                  <c:v>2005K3</c:v>
                </c:pt>
                <c:pt idx="24">
                  <c:v>2005K4</c:v>
                </c:pt>
                <c:pt idx="25">
                  <c:v>2006K1</c:v>
                </c:pt>
                <c:pt idx="26">
                  <c:v>2006K2</c:v>
                </c:pt>
                <c:pt idx="27">
                  <c:v>2006K3</c:v>
                </c:pt>
                <c:pt idx="28">
                  <c:v>2006K4</c:v>
                </c:pt>
                <c:pt idx="29">
                  <c:v>2007K1</c:v>
                </c:pt>
                <c:pt idx="30">
                  <c:v>2007K2</c:v>
                </c:pt>
                <c:pt idx="31">
                  <c:v>2007K3</c:v>
                </c:pt>
                <c:pt idx="32">
                  <c:v>2007K4</c:v>
                </c:pt>
                <c:pt idx="33">
                  <c:v>2008K1</c:v>
                </c:pt>
                <c:pt idx="34">
                  <c:v>2008K2</c:v>
                </c:pt>
                <c:pt idx="35">
                  <c:v>2008K3</c:v>
                </c:pt>
                <c:pt idx="36">
                  <c:v>2008K4</c:v>
                </c:pt>
                <c:pt idx="37">
                  <c:v>2009K1</c:v>
                </c:pt>
                <c:pt idx="38">
                  <c:v>2009K2</c:v>
                </c:pt>
                <c:pt idx="39">
                  <c:v>2009K3</c:v>
                </c:pt>
                <c:pt idx="40">
                  <c:v>2009K4</c:v>
                </c:pt>
                <c:pt idx="41">
                  <c:v>2010K1</c:v>
                </c:pt>
                <c:pt idx="42">
                  <c:v>2010K2</c:v>
                </c:pt>
                <c:pt idx="43">
                  <c:v>2010K3</c:v>
                </c:pt>
                <c:pt idx="44">
                  <c:v>2010K4</c:v>
                </c:pt>
                <c:pt idx="45">
                  <c:v>2011K1</c:v>
                </c:pt>
                <c:pt idx="46">
                  <c:v>2011K2</c:v>
                </c:pt>
                <c:pt idx="47">
                  <c:v>2011K3</c:v>
                </c:pt>
                <c:pt idx="48">
                  <c:v>2011K4</c:v>
                </c:pt>
                <c:pt idx="49">
                  <c:v>2012K1</c:v>
                </c:pt>
                <c:pt idx="50">
                  <c:v>2012K2</c:v>
                </c:pt>
                <c:pt idx="51">
                  <c:v>2012K3</c:v>
                </c:pt>
                <c:pt idx="52">
                  <c:v>2012K4</c:v>
                </c:pt>
                <c:pt idx="53">
                  <c:v>2013K1</c:v>
                </c:pt>
                <c:pt idx="54">
                  <c:v>2013K2</c:v>
                </c:pt>
                <c:pt idx="55">
                  <c:v>2013K3</c:v>
                </c:pt>
              </c:strCache>
            </c:strRef>
          </c:cat>
          <c:val>
            <c:numRef>
              <c:f>'Ark1'!$K$10:$K$65</c:f>
              <c:numCache>
                <c:formatCode>0.0</c:formatCode>
                <c:ptCount val="56"/>
                <c:pt idx="0">
                  <c:v>100</c:v>
                </c:pt>
                <c:pt idx="1">
                  <c:v>100.38957549704458</c:v>
                </c:pt>
                <c:pt idx="2">
                  <c:v>100.52391187533584</c:v>
                </c:pt>
                <c:pt idx="3">
                  <c:v>99.731327243417525</c:v>
                </c:pt>
                <c:pt idx="4">
                  <c:v>99.476088124664045</c:v>
                </c:pt>
                <c:pt idx="5">
                  <c:v>99.368619022031169</c:v>
                </c:pt>
                <c:pt idx="6">
                  <c:v>99.650725416442668</c:v>
                </c:pt>
                <c:pt idx="7">
                  <c:v>99.744760881246748</c:v>
                </c:pt>
                <c:pt idx="8">
                  <c:v>99.811929070392381</c:v>
                </c:pt>
                <c:pt idx="9">
                  <c:v>99.704459967759263</c:v>
                </c:pt>
                <c:pt idx="10">
                  <c:v>99.9596990865127</c:v>
                </c:pt>
                <c:pt idx="11">
                  <c:v>99.650725416442668</c:v>
                </c:pt>
                <c:pt idx="12">
                  <c:v>99.973132724341752</c:v>
                </c:pt>
                <c:pt idx="13">
                  <c:v>99.865663621708848</c:v>
                </c:pt>
                <c:pt idx="14">
                  <c:v>99.650725416442668</c:v>
                </c:pt>
                <c:pt idx="15">
                  <c:v>98.831273508866204</c:v>
                </c:pt>
                <c:pt idx="16">
                  <c:v>99.032778076302918</c:v>
                </c:pt>
                <c:pt idx="17">
                  <c:v>98.952176249328332</c:v>
                </c:pt>
                <c:pt idx="18">
                  <c:v>99.314884470714674</c:v>
                </c:pt>
                <c:pt idx="19">
                  <c:v>99.301450832885436</c:v>
                </c:pt>
                <c:pt idx="20">
                  <c:v>99.234282643739931</c:v>
                </c:pt>
                <c:pt idx="21">
                  <c:v>99.126813541106912</c:v>
                </c:pt>
                <c:pt idx="22">
                  <c:v>98.737238044062337</c:v>
                </c:pt>
                <c:pt idx="23">
                  <c:v>98.025255239118763</c:v>
                </c:pt>
                <c:pt idx="24">
                  <c:v>98.146157979580849</c:v>
                </c:pt>
                <c:pt idx="25">
                  <c:v>98.078989790435188</c:v>
                </c:pt>
                <c:pt idx="26">
                  <c:v>98.038688876947859</c:v>
                </c:pt>
                <c:pt idx="27">
                  <c:v>97.098334228909181</c:v>
                </c:pt>
                <c:pt idx="28">
                  <c:v>97.058033315421653</c:v>
                </c:pt>
                <c:pt idx="29">
                  <c:v>96.614723267060725</c:v>
                </c:pt>
                <c:pt idx="30">
                  <c:v>96.466953250940449</c:v>
                </c:pt>
                <c:pt idx="31">
                  <c:v>96.574422353573254</c:v>
                </c:pt>
                <c:pt idx="32">
                  <c:v>96.816227834497582</c:v>
                </c:pt>
                <c:pt idx="33">
                  <c:v>97.071466953250919</c:v>
                </c:pt>
                <c:pt idx="34">
                  <c:v>97.058033315421653</c:v>
                </c:pt>
                <c:pt idx="35">
                  <c:v>96.937130574959681</c:v>
                </c:pt>
                <c:pt idx="36">
                  <c:v>96.829661472326649</c:v>
                </c:pt>
                <c:pt idx="37">
                  <c:v>96.762493283181087</c:v>
                </c:pt>
                <c:pt idx="38">
                  <c:v>96.789360558839263</c:v>
                </c:pt>
                <c:pt idx="39">
                  <c:v>96.802794196668344</c:v>
                </c:pt>
                <c:pt idx="40">
                  <c:v>96.668457818377178</c:v>
                </c:pt>
                <c:pt idx="41">
                  <c:v>96.762493283181087</c:v>
                </c:pt>
                <c:pt idx="42">
                  <c:v>97.474476088124618</c:v>
                </c:pt>
                <c:pt idx="43">
                  <c:v>98.173025255239111</c:v>
                </c:pt>
                <c:pt idx="44">
                  <c:v>98.011821601289626</c:v>
                </c:pt>
                <c:pt idx="45">
                  <c:v>98.4416980118216</c:v>
                </c:pt>
                <c:pt idx="46">
                  <c:v>98.629768941429205</c:v>
                </c:pt>
                <c:pt idx="47">
                  <c:v>98.683503492745842</c:v>
                </c:pt>
                <c:pt idx="48">
                  <c:v>99.032778076302918</c:v>
                </c:pt>
                <c:pt idx="49">
                  <c:v>98.804406233207956</c:v>
                </c:pt>
                <c:pt idx="50">
                  <c:v>98.925308973669999</c:v>
                </c:pt>
                <c:pt idx="51">
                  <c:v>99.032778076302918</c:v>
                </c:pt>
                <c:pt idx="52">
                  <c:v>98.885008060182628</c:v>
                </c:pt>
                <c:pt idx="53">
                  <c:v>99.516389038151488</c:v>
                </c:pt>
                <c:pt idx="54">
                  <c:v>99.543256313809778</c:v>
                </c:pt>
                <c:pt idx="55">
                  <c:v>99.368619022031169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'Ark1'!$M$1</c:f>
              <c:strCache>
                <c:ptCount val="1"/>
                <c:pt idx="0">
                  <c:v>Vefsn</c:v>
                </c:pt>
              </c:strCache>
            </c:strRef>
          </c:tx>
          <c:marker>
            <c:symbol val="none"/>
          </c:marker>
          <c:cat>
            <c:strRef>
              <c:f>'Ark1'!$A$10:$A$65</c:f>
              <c:strCache>
                <c:ptCount val="56"/>
                <c:pt idx="0">
                  <c:v>1999K4</c:v>
                </c:pt>
                <c:pt idx="1">
                  <c:v>2000K1</c:v>
                </c:pt>
                <c:pt idx="2">
                  <c:v>2000K2</c:v>
                </c:pt>
                <c:pt idx="3">
                  <c:v>2000K3</c:v>
                </c:pt>
                <c:pt idx="4">
                  <c:v>2000K4</c:v>
                </c:pt>
                <c:pt idx="5">
                  <c:v>2001K1</c:v>
                </c:pt>
                <c:pt idx="6">
                  <c:v>2001K2</c:v>
                </c:pt>
                <c:pt idx="7">
                  <c:v>2001K3</c:v>
                </c:pt>
                <c:pt idx="8">
                  <c:v>2001K4</c:v>
                </c:pt>
                <c:pt idx="9">
                  <c:v>2002K1</c:v>
                </c:pt>
                <c:pt idx="10">
                  <c:v>2002K2</c:v>
                </c:pt>
                <c:pt idx="11">
                  <c:v>2002K3</c:v>
                </c:pt>
                <c:pt idx="12">
                  <c:v>2002K4</c:v>
                </c:pt>
                <c:pt idx="13">
                  <c:v>2003K1</c:v>
                </c:pt>
                <c:pt idx="14">
                  <c:v>2003K2</c:v>
                </c:pt>
                <c:pt idx="15">
                  <c:v>2003K3</c:v>
                </c:pt>
                <c:pt idx="16">
                  <c:v>2003K4</c:v>
                </c:pt>
                <c:pt idx="17">
                  <c:v>2004K1</c:v>
                </c:pt>
                <c:pt idx="18">
                  <c:v>2004K2</c:v>
                </c:pt>
                <c:pt idx="19">
                  <c:v>2004K3</c:v>
                </c:pt>
                <c:pt idx="20">
                  <c:v>2004K4</c:v>
                </c:pt>
                <c:pt idx="21">
                  <c:v>2005K1</c:v>
                </c:pt>
                <c:pt idx="22">
                  <c:v>2005K2</c:v>
                </c:pt>
                <c:pt idx="23">
                  <c:v>2005K3</c:v>
                </c:pt>
                <c:pt idx="24">
                  <c:v>2005K4</c:v>
                </c:pt>
                <c:pt idx="25">
                  <c:v>2006K1</c:v>
                </c:pt>
                <c:pt idx="26">
                  <c:v>2006K2</c:v>
                </c:pt>
                <c:pt idx="27">
                  <c:v>2006K3</c:v>
                </c:pt>
                <c:pt idx="28">
                  <c:v>2006K4</c:v>
                </c:pt>
                <c:pt idx="29">
                  <c:v>2007K1</c:v>
                </c:pt>
                <c:pt idx="30">
                  <c:v>2007K2</c:v>
                </c:pt>
                <c:pt idx="31">
                  <c:v>2007K3</c:v>
                </c:pt>
                <c:pt idx="32">
                  <c:v>2007K4</c:v>
                </c:pt>
                <c:pt idx="33">
                  <c:v>2008K1</c:v>
                </c:pt>
                <c:pt idx="34">
                  <c:v>2008K2</c:v>
                </c:pt>
                <c:pt idx="35">
                  <c:v>2008K3</c:v>
                </c:pt>
                <c:pt idx="36">
                  <c:v>2008K4</c:v>
                </c:pt>
                <c:pt idx="37">
                  <c:v>2009K1</c:v>
                </c:pt>
                <c:pt idx="38">
                  <c:v>2009K2</c:v>
                </c:pt>
                <c:pt idx="39">
                  <c:v>2009K3</c:v>
                </c:pt>
                <c:pt idx="40">
                  <c:v>2009K4</c:v>
                </c:pt>
                <c:pt idx="41">
                  <c:v>2010K1</c:v>
                </c:pt>
                <c:pt idx="42">
                  <c:v>2010K2</c:v>
                </c:pt>
                <c:pt idx="43">
                  <c:v>2010K3</c:v>
                </c:pt>
                <c:pt idx="44">
                  <c:v>2010K4</c:v>
                </c:pt>
                <c:pt idx="45">
                  <c:v>2011K1</c:v>
                </c:pt>
                <c:pt idx="46">
                  <c:v>2011K2</c:v>
                </c:pt>
                <c:pt idx="47">
                  <c:v>2011K3</c:v>
                </c:pt>
                <c:pt idx="48">
                  <c:v>2011K4</c:v>
                </c:pt>
                <c:pt idx="49">
                  <c:v>2012K1</c:v>
                </c:pt>
                <c:pt idx="50">
                  <c:v>2012K2</c:v>
                </c:pt>
                <c:pt idx="51">
                  <c:v>2012K3</c:v>
                </c:pt>
                <c:pt idx="52">
                  <c:v>2012K4</c:v>
                </c:pt>
                <c:pt idx="53">
                  <c:v>2013K1</c:v>
                </c:pt>
                <c:pt idx="54">
                  <c:v>2013K2</c:v>
                </c:pt>
                <c:pt idx="55">
                  <c:v>2013K3</c:v>
                </c:pt>
              </c:strCache>
            </c:strRef>
          </c:cat>
          <c:val>
            <c:numRef>
              <c:f>'Ark1'!$M$10:$M$65</c:f>
              <c:numCache>
                <c:formatCode>0.0</c:formatCode>
                <c:ptCount val="56"/>
                <c:pt idx="0">
                  <c:v>100</c:v>
                </c:pt>
                <c:pt idx="1">
                  <c:v>99.609230996092279</c:v>
                </c:pt>
                <c:pt idx="2">
                  <c:v>99.771436997714318</c:v>
                </c:pt>
                <c:pt idx="3">
                  <c:v>99.587111995871126</c:v>
                </c:pt>
                <c:pt idx="4">
                  <c:v>99.542873995428678</c:v>
                </c:pt>
                <c:pt idx="5">
                  <c:v>99.402786994027849</c:v>
                </c:pt>
                <c:pt idx="6">
                  <c:v>99.380667993806682</c:v>
                </c:pt>
                <c:pt idx="7">
                  <c:v>99.424905994249144</c:v>
                </c:pt>
                <c:pt idx="8">
                  <c:v>99.388040993880296</c:v>
                </c:pt>
                <c:pt idx="9">
                  <c:v>99.41015999410169</c:v>
                </c:pt>
                <c:pt idx="10">
                  <c:v>99.439651994396527</c:v>
                </c:pt>
                <c:pt idx="11">
                  <c:v>99.579738995797314</c:v>
                </c:pt>
                <c:pt idx="12">
                  <c:v>99.247953992479566</c:v>
                </c:pt>
                <c:pt idx="13">
                  <c:v>99.093120990931226</c:v>
                </c:pt>
                <c:pt idx="14">
                  <c:v>99.019390990193912</c:v>
                </c:pt>
                <c:pt idx="15">
                  <c:v>99.262699992627006</c:v>
                </c:pt>
                <c:pt idx="16">
                  <c:v>99.358548993585359</c:v>
                </c:pt>
                <c:pt idx="17">
                  <c:v>99.196342991963419</c:v>
                </c:pt>
                <c:pt idx="18">
                  <c:v>99.225834992258285</c:v>
                </c:pt>
                <c:pt idx="19">
                  <c:v>99.174223991742366</c:v>
                </c:pt>
                <c:pt idx="20">
                  <c:v>99.417532994175417</c:v>
                </c:pt>
                <c:pt idx="21">
                  <c:v>99.233207992332126</c:v>
                </c:pt>
                <c:pt idx="22">
                  <c:v>99.528127995281281</c:v>
                </c:pt>
                <c:pt idx="23">
                  <c:v>99.247953992479566</c:v>
                </c:pt>
                <c:pt idx="24">
                  <c:v>99.093120990931226</c:v>
                </c:pt>
                <c:pt idx="25">
                  <c:v>99.115239991152393</c:v>
                </c:pt>
                <c:pt idx="26">
                  <c:v>99.270072992700605</c:v>
                </c:pt>
                <c:pt idx="27">
                  <c:v>99.719825997198328</c:v>
                </c:pt>
                <c:pt idx="28">
                  <c:v>100.05898400058973</c:v>
                </c:pt>
                <c:pt idx="29">
                  <c:v>99.550246995502476</c:v>
                </c:pt>
                <c:pt idx="30">
                  <c:v>99.454397994543982</c:v>
                </c:pt>
                <c:pt idx="31">
                  <c:v>98.879303988793041</c:v>
                </c:pt>
                <c:pt idx="32">
                  <c:v>98.975152989751479</c:v>
                </c:pt>
                <c:pt idx="33">
                  <c:v>98.385312983853041</c:v>
                </c:pt>
                <c:pt idx="34">
                  <c:v>98.495907984959075</c:v>
                </c:pt>
                <c:pt idx="35">
                  <c:v>98.400058984000594</c:v>
                </c:pt>
                <c:pt idx="36">
                  <c:v>98.370566983705672</c:v>
                </c:pt>
                <c:pt idx="37">
                  <c:v>98.348447983484348</c:v>
                </c:pt>
                <c:pt idx="38">
                  <c:v>98.694978986949778</c:v>
                </c:pt>
                <c:pt idx="39">
                  <c:v>98.540145985401466</c:v>
                </c:pt>
                <c:pt idx="40">
                  <c:v>98.709724987097331</c:v>
                </c:pt>
                <c:pt idx="41">
                  <c:v>98.318955983189554</c:v>
                </c:pt>
                <c:pt idx="42">
                  <c:v>98.215733982157346</c:v>
                </c:pt>
                <c:pt idx="43">
                  <c:v>98.090392980903928</c:v>
                </c:pt>
                <c:pt idx="44">
                  <c:v>98.112511981125124</c:v>
                </c:pt>
                <c:pt idx="45">
                  <c:v>97.928186979281818</c:v>
                </c:pt>
                <c:pt idx="46">
                  <c:v>98.267344982673464</c:v>
                </c:pt>
                <c:pt idx="47">
                  <c:v>97.839710978397122</c:v>
                </c:pt>
                <c:pt idx="48">
                  <c:v>97.751234977512397</c:v>
                </c:pt>
                <c:pt idx="49">
                  <c:v>97.854456978544519</c:v>
                </c:pt>
                <c:pt idx="50">
                  <c:v>97.861829978618374</c:v>
                </c:pt>
                <c:pt idx="51">
                  <c:v>97.699623976996236</c:v>
                </c:pt>
                <c:pt idx="52">
                  <c:v>97.706996977069949</c:v>
                </c:pt>
                <c:pt idx="53">
                  <c:v>97.810218978102256</c:v>
                </c:pt>
                <c:pt idx="54">
                  <c:v>97.810218978102256</c:v>
                </c:pt>
                <c:pt idx="55">
                  <c:v>97.847083978470835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'Ark1'!$L$1</c:f>
              <c:strCache>
                <c:ptCount val="1"/>
                <c:pt idx="0">
                  <c:v>Leirfjord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cat>
            <c:strRef>
              <c:f>'Ark1'!$A$10:$A$65</c:f>
              <c:strCache>
                <c:ptCount val="56"/>
                <c:pt idx="0">
                  <c:v>1999K4</c:v>
                </c:pt>
                <c:pt idx="1">
                  <c:v>2000K1</c:v>
                </c:pt>
                <c:pt idx="2">
                  <c:v>2000K2</c:v>
                </c:pt>
                <c:pt idx="3">
                  <c:v>2000K3</c:v>
                </c:pt>
                <c:pt idx="4">
                  <c:v>2000K4</c:v>
                </c:pt>
                <c:pt idx="5">
                  <c:v>2001K1</c:v>
                </c:pt>
                <c:pt idx="6">
                  <c:v>2001K2</c:v>
                </c:pt>
                <c:pt idx="7">
                  <c:v>2001K3</c:v>
                </c:pt>
                <c:pt idx="8">
                  <c:v>2001K4</c:v>
                </c:pt>
                <c:pt idx="9">
                  <c:v>2002K1</c:v>
                </c:pt>
                <c:pt idx="10">
                  <c:v>2002K2</c:v>
                </c:pt>
                <c:pt idx="11">
                  <c:v>2002K3</c:v>
                </c:pt>
                <c:pt idx="12">
                  <c:v>2002K4</c:v>
                </c:pt>
                <c:pt idx="13">
                  <c:v>2003K1</c:v>
                </c:pt>
                <c:pt idx="14">
                  <c:v>2003K2</c:v>
                </c:pt>
                <c:pt idx="15">
                  <c:v>2003K3</c:v>
                </c:pt>
                <c:pt idx="16">
                  <c:v>2003K4</c:v>
                </c:pt>
                <c:pt idx="17">
                  <c:v>2004K1</c:v>
                </c:pt>
                <c:pt idx="18">
                  <c:v>2004K2</c:v>
                </c:pt>
                <c:pt idx="19">
                  <c:v>2004K3</c:v>
                </c:pt>
                <c:pt idx="20">
                  <c:v>2004K4</c:v>
                </c:pt>
                <c:pt idx="21">
                  <c:v>2005K1</c:v>
                </c:pt>
                <c:pt idx="22">
                  <c:v>2005K2</c:v>
                </c:pt>
                <c:pt idx="23">
                  <c:v>2005K3</c:v>
                </c:pt>
                <c:pt idx="24">
                  <c:v>2005K4</c:v>
                </c:pt>
                <c:pt idx="25">
                  <c:v>2006K1</c:v>
                </c:pt>
                <c:pt idx="26">
                  <c:v>2006K2</c:v>
                </c:pt>
                <c:pt idx="27">
                  <c:v>2006K3</c:v>
                </c:pt>
                <c:pt idx="28">
                  <c:v>2006K4</c:v>
                </c:pt>
                <c:pt idx="29">
                  <c:v>2007K1</c:v>
                </c:pt>
                <c:pt idx="30">
                  <c:v>2007K2</c:v>
                </c:pt>
                <c:pt idx="31">
                  <c:v>2007K3</c:v>
                </c:pt>
                <c:pt idx="32">
                  <c:v>2007K4</c:v>
                </c:pt>
                <c:pt idx="33">
                  <c:v>2008K1</c:v>
                </c:pt>
                <c:pt idx="34">
                  <c:v>2008K2</c:v>
                </c:pt>
                <c:pt idx="35">
                  <c:v>2008K3</c:v>
                </c:pt>
                <c:pt idx="36">
                  <c:v>2008K4</c:v>
                </c:pt>
                <c:pt idx="37">
                  <c:v>2009K1</c:v>
                </c:pt>
                <c:pt idx="38">
                  <c:v>2009K2</c:v>
                </c:pt>
                <c:pt idx="39">
                  <c:v>2009K3</c:v>
                </c:pt>
                <c:pt idx="40">
                  <c:v>2009K4</c:v>
                </c:pt>
                <c:pt idx="41">
                  <c:v>2010K1</c:v>
                </c:pt>
                <c:pt idx="42">
                  <c:v>2010K2</c:v>
                </c:pt>
                <c:pt idx="43">
                  <c:v>2010K3</c:v>
                </c:pt>
                <c:pt idx="44">
                  <c:v>2010K4</c:v>
                </c:pt>
                <c:pt idx="45">
                  <c:v>2011K1</c:v>
                </c:pt>
                <c:pt idx="46">
                  <c:v>2011K2</c:v>
                </c:pt>
                <c:pt idx="47">
                  <c:v>2011K3</c:v>
                </c:pt>
                <c:pt idx="48">
                  <c:v>2011K4</c:v>
                </c:pt>
                <c:pt idx="49">
                  <c:v>2012K1</c:v>
                </c:pt>
                <c:pt idx="50">
                  <c:v>2012K2</c:v>
                </c:pt>
                <c:pt idx="51">
                  <c:v>2012K3</c:v>
                </c:pt>
                <c:pt idx="52">
                  <c:v>2012K4</c:v>
                </c:pt>
                <c:pt idx="53">
                  <c:v>2013K1</c:v>
                </c:pt>
                <c:pt idx="54">
                  <c:v>2013K2</c:v>
                </c:pt>
                <c:pt idx="55">
                  <c:v>2013K3</c:v>
                </c:pt>
              </c:strCache>
            </c:strRef>
          </c:cat>
          <c:val>
            <c:numRef>
              <c:f>'Ark1'!$L$10:$L$65</c:f>
              <c:numCache>
                <c:formatCode>0.0</c:formatCode>
                <c:ptCount val="56"/>
                <c:pt idx="0">
                  <c:v>100</c:v>
                </c:pt>
                <c:pt idx="1">
                  <c:v>99.464524765729678</c:v>
                </c:pt>
                <c:pt idx="2">
                  <c:v>100.0446229361892</c:v>
                </c:pt>
                <c:pt idx="3">
                  <c:v>99.509147701918792</c:v>
                </c:pt>
                <c:pt idx="4">
                  <c:v>99.018295403837627</c:v>
                </c:pt>
                <c:pt idx="5">
                  <c:v>98.482820169567162</c:v>
                </c:pt>
                <c:pt idx="6">
                  <c:v>98.705934850513088</c:v>
                </c:pt>
                <c:pt idx="7">
                  <c:v>98.661311914323889</c:v>
                </c:pt>
                <c:pt idx="8">
                  <c:v>98.125836680053439</c:v>
                </c:pt>
                <c:pt idx="9">
                  <c:v>98.34895136099955</c:v>
                </c:pt>
                <c:pt idx="10">
                  <c:v>98.215082552431781</c:v>
                </c:pt>
                <c:pt idx="11">
                  <c:v>97.858099062918342</c:v>
                </c:pt>
                <c:pt idx="12">
                  <c:v>98.795180722891558</c:v>
                </c:pt>
                <c:pt idx="13">
                  <c:v>98.03659080767514</c:v>
                </c:pt>
                <c:pt idx="14">
                  <c:v>97.813476126729</c:v>
                </c:pt>
                <c:pt idx="15">
                  <c:v>99.196787148594225</c:v>
                </c:pt>
                <c:pt idx="16">
                  <c:v>99.375278893351023</c:v>
                </c:pt>
                <c:pt idx="17">
                  <c:v>99.286033020972795</c:v>
                </c:pt>
                <c:pt idx="18">
                  <c:v>98.259705488621151</c:v>
                </c:pt>
                <c:pt idx="19">
                  <c:v>96.876394466755826</c:v>
                </c:pt>
                <c:pt idx="20">
                  <c:v>96.207050423917977</c:v>
                </c:pt>
                <c:pt idx="21">
                  <c:v>95.269968763944661</c:v>
                </c:pt>
                <c:pt idx="22">
                  <c:v>96.073181615350279</c:v>
                </c:pt>
                <c:pt idx="23">
                  <c:v>96.742525658188327</c:v>
                </c:pt>
                <c:pt idx="24">
                  <c:v>96.207050423917977</c:v>
                </c:pt>
                <c:pt idx="25">
                  <c:v>95.850066934404197</c:v>
                </c:pt>
                <c:pt idx="26">
                  <c:v>96.117804551539479</c:v>
                </c:pt>
                <c:pt idx="27">
                  <c:v>95.359214636323074</c:v>
                </c:pt>
                <c:pt idx="28">
                  <c:v>94.734493529674296</c:v>
                </c:pt>
                <c:pt idx="29">
                  <c:v>94.556001784917513</c:v>
                </c:pt>
                <c:pt idx="30">
                  <c:v>93.975903614457778</c:v>
                </c:pt>
                <c:pt idx="31">
                  <c:v>92.771084337349379</c:v>
                </c:pt>
                <c:pt idx="32">
                  <c:v>93.261936635430615</c:v>
                </c:pt>
                <c:pt idx="33">
                  <c:v>93.708165997322624</c:v>
                </c:pt>
                <c:pt idx="34">
                  <c:v>93.708165997322624</c:v>
                </c:pt>
                <c:pt idx="35">
                  <c:v>93.217313699241558</c:v>
                </c:pt>
                <c:pt idx="36">
                  <c:v>93.172690763052188</c:v>
                </c:pt>
                <c:pt idx="37">
                  <c:v>94.154395359214618</c:v>
                </c:pt>
                <c:pt idx="38">
                  <c:v>94.779116465863467</c:v>
                </c:pt>
                <c:pt idx="39">
                  <c:v>94.600624721106726</c:v>
                </c:pt>
                <c:pt idx="40">
                  <c:v>95.493083444890743</c:v>
                </c:pt>
                <c:pt idx="41">
                  <c:v>96.162427487728678</c:v>
                </c:pt>
                <c:pt idx="42">
                  <c:v>95.894689870593481</c:v>
                </c:pt>
                <c:pt idx="43">
                  <c:v>96.340919232485433</c:v>
                </c:pt>
                <c:pt idx="44">
                  <c:v>96.385542168674576</c:v>
                </c:pt>
                <c:pt idx="45">
                  <c:v>95.269968763944661</c:v>
                </c:pt>
                <c:pt idx="46">
                  <c:v>95.180722891566134</c:v>
                </c:pt>
                <c:pt idx="47">
                  <c:v>94.288264167782245</c:v>
                </c:pt>
                <c:pt idx="48">
                  <c:v>94.020526550647034</c:v>
                </c:pt>
                <c:pt idx="49">
                  <c:v>94.466755912538972</c:v>
                </c:pt>
                <c:pt idx="50">
                  <c:v>95.002231146809336</c:v>
                </c:pt>
                <c:pt idx="51">
                  <c:v>94.779116465863467</c:v>
                </c:pt>
                <c:pt idx="52">
                  <c:v>95.671575189647484</c:v>
                </c:pt>
                <c:pt idx="53">
                  <c:v>95.760821062025883</c:v>
                </c:pt>
                <c:pt idx="54">
                  <c:v>96.697902721999114</c:v>
                </c:pt>
                <c:pt idx="55">
                  <c:v>97.144132083891108</c:v>
                </c:pt>
              </c:numCache>
            </c:numRef>
          </c:val>
          <c:smooth val="0"/>
        </c:ser>
        <c:ser>
          <c:idx val="0"/>
          <c:order val="3"/>
          <c:tx>
            <c:strRef>
              <c:f>'Ark1'!$J$1</c:f>
              <c:strCache>
                <c:ptCount val="1"/>
                <c:pt idx="0">
                  <c:v>Herøy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strRef>
              <c:f>'Ark1'!$A$10:$A$65</c:f>
              <c:strCache>
                <c:ptCount val="56"/>
                <c:pt idx="0">
                  <c:v>1999K4</c:v>
                </c:pt>
                <c:pt idx="1">
                  <c:v>2000K1</c:v>
                </c:pt>
                <c:pt idx="2">
                  <c:v>2000K2</c:v>
                </c:pt>
                <c:pt idx="3">
                  <c:v>2000K3</c:v>
                </c:pt>
                <c:pt idx="4">
                  <c:v>2000K4</c:v>
                </c:pt>
                <c:pt idx="5">
                  <c:v>2001K1</c:v>
                </c:pt>
                <c:pt idx="6">
                  <c:v>2001K2</c:v>
                </c:pt>
                <c:pt idx="7">
                  <c:v>2001K3</c:v>
                </c:pt>
                <c:pt idx="8">
                  <c:v>2001K4</c:v>
                </c:pt>
                <c:pt idx="9">
                  <c:v>2002K1</c:v>
                </c:pt>
                <c:pt idx="10">
                  <c:v>2002K2</c:v>
                </c:pt>
                <c:pt idx="11">
                  <c:v>2002K3</c:v>
                </c:pt>
                <c:pt idx="12">
                  <c:v>2002K4</c:v>
                </c:pt>
                <c:pt idx="13">
                  <c:v>2003K1</c:v>
                </c:pt>
                <c:pt idx="14">
                  <c:v>2003K2</c:v>
                </c:pt>
                <c:pt idx="15">
                  <c:v>2003K3</c:v>
                </c:pt>
                <c:pt idx="16">
                  <c:v>2003K4</c:v>
                </c:pt>
                <c:pt idx="17">
                  <c:v>2004K1</c:v>
                </c:pt>
                <c:pt idx="18">
                  <c:v>2004K2</c:v>
                </c:pt>
                <c:pt idx="19">
                  <c:v>2004K3</c:v>
                </c:pt>
                <c:pt idx="20">
                  <c:v>2004K4</c:v>
                </c:pt>
                <c:pt idx="21">
                  <c:v>2005K1</c:v>
                </c:pt>
                <c:pt idx="22">
                  <c:v>2005K2</c:v>
                </c:pt>
                <c:pt idx="23">
                  <c:v>2005K3</c:v>
                </c:pt>
                <c:pt idx="24">
                  <c:v>2005K4</c:v>
                </c:pt>
                <c:pt idx="25">
                  <c:v>2006K1</c:v>
                </c:pt>
                <c:pt idx="26">
                  <c:v>2006K2</c:v>
                </c:pt>
                <c:pt idx="27">
                  <c:v>2006K3</c:v>
                </c:pt>
                <c:pt idx="28">
                  <c:v>2006K4</c:v>
                </c:pt>
                <c:pt idx="29">
                  <c:v>2007K1</c:v>
                </c:pt>
                <c:pt idx="30">
                  <c:v>2007K2</c:v>
                </c:pt>
                <c:pt idx="31">
                  <c:v>2007K3</c:v>
                </c:pt>
                <c:pt idx="32">
                  <c:v>2007K4</c:v>
                </c:pt>
                <c:pt idx="33">
                  <c:v>2008K1</c:v>
                </c:pt>
                <c:pt idx="34">
                  <c:v>2008K2</c:v>
                </c:pt>
                <c:pt idx="35">
                  <c:v>2008K3</c:v>
                </c:pt>
                <c:pt idx="36">
                  <c:v>2008K4</c:v>
                </c:pt>
                <c:pt idx="37">
                  <c:v>2009K1</c:v>
                </c:pt>
                <c:pt idx="38">
                  <c:v>2009K2</c:v>
                </c:pt>
                <c:pt idx="39">
                  <c:v>2009K3</c:v>
                </c:pt>
                <c:pt idx="40">
                  <c:v>2009K4</c:v>
                </c:pt>
                <c:pt idx="41">
                  <c:v>2010K1</c:v>
                </c:pt>
                <c:pt idx="42">
                  <c:v>2010K2</c:v>
                </c:pt>
                <c:pt idx="43">
                  <c:v>2010K3</c:v>
                </c:pt>
                <c:pt idx="44">
                  <c:v>2010K4</c:v>
                </c:pt>
                <c:pt idx="45">
                  <c:v>2011K1</c:v>
                </c:pt>
                <c:pt idx="46">
                  <c:v>2011K2</c:v>
                </c:pt>
                <c:pt idx="47">
                  <c:v>2011K3</c:v>
                </c:pt>
                <c:pt idx="48">
                  <c:v>2011K4</c:v>
                </c:pt>
                <c:pt idx="49">
                  <c:v>2012K1</c:v>
                </c:pt>
                <c:pt idx="50">
                  <c:v>2012K2</c:v>
                </c:pt>
                <c:pt idx="51">
                  <c:v>2012K3</c:v>
                </c:pt>
                <c:pt idx="52">
                  <c:v>2012K4</c:v>
                </c:pt>
                <c:pt idx="53">
                  <c:v>2013K1</c:v>
                </c:pt>
                <c:pt idx="54">
                  <c:v>2013K2</c:v>
                </c:pt>
                <c:pt idx="55">
                  <c:v>2013K3</c:v>
                </c:pt>
              </c:strCache>
            </c:strRef>
          </c:cat>
          <c:val>
            <c:numRef>
              <c:f>'Ark1'!$J$10:$J$65</c:f>
              <c:numCache>
                <c:formatCode>0.0</c:formatCode>
                <c:ptCount val="56"/>
                <c:pt idx="0">
                  <c:v>100</c:v>
                </c:pt>
                <c:pt idx="1">
                  <c:v>99.204665959703178</c:v>
                </c:pt>
                <c:pt idx="2">
                  <c:v>99.681866383881157</c:v>
                </c:pt>
                <c:pt idx="3">
                  <c:v>99.628844114527922</c:v>
                </c:pt>
                <c:pt idx="4">
                  <c:v>99.469777306468572</c:v>
                </c:pt>
                <c:pt idx="5">
                  <c:v>99.310710498409279</c:v>
                </c:pt>
                <c:pt idx="6">
                  <c:v>98.780487804878049</c:v>
                </c:pt>
                <c:pt idx="7">
                  <c:v>97.560975609756099</c:v>
                </c:pt>
                <c:pt idx="8">
                  <c:v>97.401908801696678</c:v>
                </c:pt>
                <c:pt idx="9">
                  <c:v>96.288441145280942</c:v>
                </c:pt>
                <c:pt idx="10">
                  <c:v>96.129374337221449</c:v>
                </c:pt>
                <c:pt idx="11">
                  <c:v>96.076352067868427</c:v>
                </c:pt>
                <c:pt idx="12">
                  <c:v>95.068928950159048</c:v>
                </c:pt>
                <c:pt idx="13">
                  <c:v>94.644750795334033</c:v>
                </c:pt>
                <c:pt idx="14">
                  <c:v>93.531283138918397</c:v>
                </c:pt>
                <c:pt idx="15">
                  <c:v>92.364793213149511</c:v>
                </c:pt>
                <c:pt idx="16">
                  <c:v>92.470837751855697</c:v>
                </c:pt>
                <c:pt idx="17">
                  <c:v>92.364793213149511</c:v>
                </c:pt>
                <c:pt idx="18">
                  <c:v>92.364793213149511</c:v>
                </c:pt>
                <c:pt idx="19">
                  <c:v>92.205726405090132</c:v>
                </c:pt>
                <c:pt idx="20">
                  <c:v>92.205726405090132</c:v>
                </c:pt>
                <c:pt idx="21">
                  <c:v>92.152704135736855</c:v>
                </c:pt>
                <c:pt idx="22">
                  <c:v>92.629904559915161</c:v>
                </c:pt>
                <c:pt idx="23">
                  <c:v>91.675503711558719</c:v>
                </c:pt>
                <c:pt idx="24">
                  <c:v>91.463414634146432</c:v>
                </c:pt>
                <c:pt idx="25">
                  <c:v>90.615058324496175</c:v>
                </c:pt>
                <c:pt idx="26">
                  <c:v>90.190880169671189</c:v>
                </c:pt>
                <c:pt idx="27">
                  <c:v>89.342523860021203</c:v>
                </c:pt>
                <c:pt idx="28">
                  <c:v>89.183457051961696</c:v>
                </c:pt>
                <c:pt idx="29">
                  <c:v>89.554612937433689</c:v>
                </c:pt>
                <c:pt idx="30">
                  <c:v>89.501590668080595</c:v>
                </c:pt>
                <c:pt idx="31">
                  <c:v>89.660657476139903</c:v>
                </c:pt>
                <c:pt idx="32">
                  <c:v>89.236479321314945</c:v>
                </c:pt>
                <c:pt idx="33">
                  <c:v>88.706256627783674</c:v>
                </c:pt>
                <c:pt idx="34">
                  <c:v>88.123011664899252</c:v>
                </c:pt>
                <c:pt idx="35">
                  <c:v>87.910922587486738</c:v>
                </c:pt>
                <c:pt idx="36">
                  <c:v>87.59278897136798</c:v>
                </c:pt>
                <c:pt idx="37">
                  <c:v>86.691410392364759</c:v>
                </c:pt>
                <c:pt idx="38">
                  <c:v>85.790031813361495</c:v>
                </c:pt>
                <c:pt idx="39">
                  <c:v>85.100742311770816</c:v>
                </c:pt>
                <c:pt idx="40">
                  <c:v>85.790031813361495</c:v>
                </c:pt>
                <c:pt idx="41">
                  <c:v>86.532343584305423</c:v>
                </c:pt>
                <c:pt idx="42">
                  <c:v>87.857900318133588</c:v>
                </c:pt>
                <c:pt idx="43">
                  <c:v>87.910922587486738</c:v>
                </c:pt>
                <c:pt idx="44">
                  <c:v>87.433722163308587</c:v>
                </c:pt>
                <c:pt idx="45">
                  <c:v>87.804878048780367</c:v>
                </c:pt>
                <c:pt idx="46">
                  <c:v>90.243902439024382</c:v>
                </c:pt>
                <c:pt idx="47">
                  <c:v>90.243902439024382</c:v>
                </c:pt>
                <c:pt idx="48">
                  <c:v>90.721102863202546</c:v>
                </c:pt>
                <c:pt idx="49">
                  <c:v>90.562036055143153</c:v>
                </c:pt>
                <c:pt idx="50">
                  <c:v>91.569459172852589</c:v>
                </c:pt>
                <c:pt idx="51">
                  <c:v>92.364793213149511</c:v>
                </c:pt>
                <c:pt idx="52">
                  <c:v>93.266171792152633</c:v>
                </c:pt>
                <c:pt idx="53">
                  <c:v>92.629904559915161</c:v>
                </c:pt>
                <c:pt idx="54">
                  <c:v>92.895015906680726</c:v>
                </c:pt>
                <c:pt idx="55">
                  <c:v>92.205726405090132</c:v>
                </c:pt>
              </c:numCache>
            </c:numRef>
          </c:val>
          <c:smooth val="0"/>
        </c:ser>
        <c:ser>
          <c:idx val="5"/>
          <c:order val="4"/>
          <c:tx>
            <c:strRef>
              <c:f>'Ark1'!$O$1</c:f>
              <c:strCache>
                <c:ptCount val="1"/>
                <c:pt idx="0">
                  <c:v>Hattfjelldal</c:v>
                </c:pt>
              </c:strCache>
            </c:strRef>
          </c:tx>
          <c:marker>
            <c:symbol val="none"/>
          </c:marker>
          <c:cat>
            <c:strRef>
              <c:f>'Ark1'!$A$10:$A$65</c:f>
              <c:strCache>
                <c:ptCount val="56"/>
                <c:pt idx="0">
                  <c:v>1999K4</c:v>
                </c:pt>
                <c:pt idx="1">
                  <c:v>2000K1</c:v>
                </c:pt>
                <c:pt idx="2">
                  <c:v>2000K2</c:v>
                </c:pt>
                <c:pt idx="3">
                  <c:v>2000K3</c:v>
                </c:pt>
                <c:pt idx="4">
                  <c:v>2000K4</c:v>
                </c:pt>
                <c:pt idx="5">
                  <c:v>2001K1</c:v>
                </c:pt>
                <c:pt idx="6">
                  <c:v>2001K2</c:v>
                </c:pt>
                <c:pt idx="7">
                  <c:v>2001K3</c:v>
                </c:pt>
                <c:pt idx="8">
                  <c:v>2001K4</c:v>
                </c:pt>
                <c:pt idx="9">
                  <c:v>2002K1</c:v>
                </c:pt>
                <c:pt idx="10">
                  <c:v>2002K2</c:v>
                </c:pt>
                <c:pt idx="11">
                  <c:v>2002K3</c:v>
                </c:pt>
                <c:pt idx="12">
                  <c:v>2002K4</c:v>
                </c:pt>
                <c:pt idx="13">
                  <c:v>2003K1</c:v>
                </c:pt>
                <c:pt idx="14">
                  <c:v>2003K2</c:v>
                </c:pt>
                <c:pt idx="15">
                  <c:v>2003K3</c:v>
                </c:pt>
                <c:pt idx="16">
                  <c:v>2003K4</c:v>
                </c:pt>
                <c:pt idx="17">
                  <c:v>2004K1</c:v>
                </c:pt>
                <c:pt idx="18">
                  <c:v>2004K2</c:v>
                </c:pt>
                <c:pt idx="19">
                  <c:v>2004K3</c:v>
                </c:pt>
                <c:pt idx="20">
                  <c:v>2004K4</c:v>
                </c:pt>
                <c:pt idx="21">
                  <c:v>2005K1</c:v>
                </c:pt>
                <c:pt idx="22">
                  <c:v>2005K2</c:v>
                </c:pt>
                <c:pt idx="23">
                  <c:v>2005K3</c:v>
                </c:pt>
                <c:pt idx="24">
                  <c:v>2005K4</c:v>
                </c:pt>
                <c:pt idx="25">
                  <c:v>2006K1</c:v>
                </c:pt>
                <c:pt idx="26">
                  <c:v>2006K2</c:v>
                </c:pt>
                <c:pt idx="27">
                  <c:v>2006K3</c:v>
                </c:pt>
                <c:pt idx="28">
                  <c:v>2006K4</c:v>
                </c:pt>
                <c:pt idx="29">
                  <c:v>2007K1</c:v>
                </c:pt>
                <c:pt idx="30">
                  <c:v>2007K2</c:v>
                </c:pt>
                <c:pt idx="31">
                  <c:v>2007K3</c:v>
                </c:pt>
                <c:pt idx="32">
                  <c:v>2007K4</c:v>
                </c:pt>
                <c:pt idx="33">
                  <c:v>2008K1</c:v>
                </c:pt>
                <c:pt idx="34">
                  <c:v>2008K2</c:v>
                </c:pt>
                <c:pt idx="35">
                  <c:v>2008K3</c:v>
                </c:pt>
                <c:pt idx="36">
                  <c:v>2008K4</c:v>
                </c:pt>
                <c:pt idx="37">
                  <c:v>2009K1</c:v>
                </c:pt>
                <c:pt idx="38">
                  <c:v>2009K2</c:v>
                </c:pt>
                <c:pt idx="39">
                  <c:v>2009K3</c:v>
                </c:pt>
                <c:pt idx="40">
                  <c:v>2009K4</c:v>
                </c:pt>
                <c:pt idx="41">
                  <c:v>2010K1</c:v>
                </c:pt>
                <c:pt idx="42">
                  <c:v>2010K2</c:v>
                </c:pt>
                <c:pt idx="43">
                  <c:v>2010K3</c:v>
                </c:pt>
                <c:pt idx="44">
                  <c:v>2010K4</c:v>
                </c:pt>
                <c:pt idx="45">
                  <c:v>2011K1</c:v>
                </c:pt>
                <c:pt idx="46">
                  <c:v>2011K2</c:v>
                </c:pt>
                <c:pt idx="47">
                  <c:v>2011K3</c:v>
                </c:pt>
                <c:pt idx="48">
                  <c:v>2011K4</c:v>
                </c:pt>
                <c:pt idx="49">
                  <c:v>2012K1</c:v>
                </c:pt>
                <c:pt idx="50">
                  <c:v>2012K2</c:v>
                </c:pt>
                <c:pt idx="51">
                  <c:v>2012K3</c:v>
                </c:pt>
                <c:pt idx="52">
                  <c:v>2012K4</c:v>
                </c:pt>
                <c:pt idx="53">
                  <c:v>2013K1</c:v>
                </c:pt>
                <c:pt idx="54">
                  <c:v>2013K2</c:v>
                </c:pt>
                <c:pt idx="55">
                  <c:v>2013K3</c:v>
                </c:pt>
              </c:strCache>
            </c:strRef>
          </c:cat>
          <c:val>
            <c:numRef>
              <c:f>'Ark1'!$O$10:$O$65</c:f>
              <c:numCache>
                <c:formatCode>0.0</c:formatCode>
                <c:ptCount val="56"/>
                <c:pt idx="0">
                  <c:v>100</c:v>
                </c:pt>
                <c:pt idx="1">
                  <c:v>99.756542909312316</c:v>
                </c:pt>
                <c:pt idx="2">
                  <c:v>101.27814972611077</c:v>
                </c:pt>
                <c:pt idx="3">
                  <c:v>100.66950699939136</c:v>
                </c:pt>
                <c:pt idx="4">
                  <c:v>99.330493000608641</c:v>
                </c:pt>
                <c:pt idx="5">
                  <c:v>98.843578819233088</c:v>
                </c:pt>
                <c:pt idx="6">
                  <c:v>97.869750456481924</c:v>
                </c:pt>
                <c:pt idx="7">
                  <c:v>97.200243457090693</c:v>
                </c:pt>
                <c:pt idx="8">
                  <c:v>97.565429093122333</c:v>
                </c:pt>
                <c:pt idx="9">
                  <c:v>97.017650639074944</c:v>
                </c:pt>
                <c:pt idx="10">
                  <c:v>96.226415094339629</c:v>
                </c:pt>
                <c:pt idx="11">
                  <c:v>95.617772367620077</c:v>
                </c:pt>
                <c:pt idx="12">
                  <c:v>95.49604382227632</c:v>
                </c:pt>
                <c:pt idx="13">
                  <c:v>94.948265368228931</c:v>
                </c:pt>
                <c:pt idx="14">
                  <c:v>95.191722458916615</c:v>
                </c:pt>
                <c:pt idx="15">
                  <c:v>94.583079732197149</c:v>
                </c:pt>
                <c:pt idx="16">
                  <c:v>94.948265368228931</c:v>
                </c:pt>
                <c:pt idx="17">
                  <c:v>94.583079732197149</c:v>
                </c:pt>
                <c:pt idx="18">
                  <c:v>94.339622641509436</c:v>
                </c:pt>
                <c:pt idx="19">
                  <c:v>93.609251369446142</c:v>
                </c:pt>
                <c:pt idx="20">
                  <c:v>93.122337188070475</c:v>
                </c:pt>
                <c:pt idx="21">
                  <c:v>92.757151552038948</c:v>
                </c:pt>
                <c:pt idx="22">
                  <c:v>92.087644552647603</c:v>
                </c:pt>
                <c:pt idx="23">
                  <c:v>92.087644552647603</c:v>
                </c:pt>
                <c:pt idx="24">
                  <c:v>91.479001825928179</c:v>
                </c:pt>
                <c:pt idx="25">
                  <c:v>90.748630553864814</c:v>
                </c:pt>
                <c:pt idx="26">
                  <c:v>90.566037735849051</c:v>
                </c:pt>
                <c:pt idx="27">
                  <c:v>90.748630553864814</c:v>
                </c:pt>
                <c:pt idx="28">
                  <c:v>90.200852099817425</c:v>
                </c:pt>
                <c:pt idx="29">
                  <c:v>90.322580645161281</c:v>
                </c:pt>
                <c:pt idx="30">
                  <c:v>90.261716372489218</c:v>
                </c:pt>
                <c:pt idx="31">
                  <c:v>89.592209373097987</c:v>
                </c:pt>
                <c:pt idx="32">
                  <c:v>89.044430919050512</c:v>
                </c:pt>
                <c:pt idx="33">
                  <c:v>88.679245283018872</c:v>
                </c:pt>
                <c:pt idx="34">
                  <c:v>88.192331101643205</c:v>
                </c:pt>
                <c:pt idx="35">
                  <c:v>87.218502738892269</c:v>
                </c:pt>
                <c:pt idx="36">
                  <c:v>87.522824102251846</c:v>
                </c:pt>
                <c:pt idx="37">
                  <c:v>87.766281192939672</c:v>
                </c:pt>
                <c:pt idx="38">
                  <c:v>87.401095556908103</c:v>
                </c:pt>
                <c:pt idx="39">
                  <c:v>88.009738283627442</c:v>
                </c:pt>
                <c:pt idx="40">
                  <c:v>87.888009738283557</c:v>
                </c:pt>
                <c:pt idx="41">
                  <c:v>89.105295191722448</c:v>
                </c:pt>
                <c:pt idx="42">
                  <c:v>89.835666463785756</c:v>
                </c:pt>
                <c:pt idx="43">
                  <c:v>89.105295191722448</c:v>
                </c:pt>
                <c:pt idx="44">
                  <c:v>89.044430919050512</c:v>
                </c:pt>
                <c:pt idx="45">
                  <c:v>88.557516737674959</c:v>
                </c:pt>
                <c:pt idx="46">
                  <c:v>88.314059646987317</c:v>
                </c:pt>
                <c:pt idx="47">
                  <c:v>89.166159464394397</c:v>
                </c:pt>
                <c:pt idx="48">
                  <c:v>88.618381010346795</c:v>
                </c:pt>
                <c:pt idx="49">
                  <c:v>88.800973828362757</c:v>
                </c:pt>
                <c:pt idx="50">
                  <c:v>88.679245283018872</c:v>
                </c:pt>
                <c:pt idx="51">
                  <c:v>88.314059646987317</c:v>
                </c:pt>
                <c:pt idx="52">
                  <c:v>89.531345100425938</c:v>
                </c:pt>
                <c:pt idx="53">
                  <c:v>89.470480827753974</c:v>
                </c:pt>
                <c:pt idx="54">
                  <c:v>89.835666463785756</c:v>
                </c:pt>
                <c:pt idx="55">
                  <c:v>90.139987827145418</c:v>
                </c:pt>
              </c:numCache>
            </c:numRef>
          </c:val>
          <c:smooth val="0"/>
        </c:ser>
        <c:ser>
          <c:idx val="6"/>
          <c:order val="5"/>
          <c:tx>
            <c:strRef>
              <c:f>'Ark1'!$P$1</c:f>
              <c:strCache>
                <c:ptCount val="1"/>
                <c:pt idx="0">
                  <c:v>Dønna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cat>
            <c:strRef>
              <c:f>'Ark1'!$A$10:$A$65</c:f>
              <c:strCache>
                <c:ptCount val="56"/>
                <c:pt idx="0">
                  <c:v>1999K4</c:v>
                </c:pt>
                <c:pt idx="1">
                  <c:v>2000K1</c:v>
                </c:pt>
                <c:pt idx="2">
                  <c:v>2000K2</c:v>
                </c:pt>
                <c:pt idx="3">
                  <c:v>2000K3</c:v>
                </c:pt>
                <c:pt idx="4">
                  <c:v>2000K4</c:v>
                </c:pt>
                <c:pt idx="5">
                  <c:v>2001K1</c:v>
                </c:pt>
                <c:pt idx="6">
                  <c:v>2001K2</c:v>
                </c:pt>
                <c:pt idx="7">
                  <c:v>2001K3</c:v>
                </c:pt>
                <c:pt idx="8">
                  <c:v>2001K4</c:v>
                </c:pt>
                <c:pt idx="9">
                  <c:v>2002K1</c:v>
                </c:pt>
                <c:pt idx="10">
                  <c:v>2002K2</c:v>
                </c:pt>
                <c:pt idx="11">
                  <c:v>2002K3</c:v>
                </c:pt>
                <c:pt idx="12">
                  <c:v>2002K4</c:v>
                </c:pt>
                <c:pt idx="13">
                  <c:v>2003K1</c:v>
                </c:pt>
                <c:pt idx="14">
                  <c:v>2003K2</c:v>
                </c:pt>
                <c:pt idx="15">
                  <c:v>2003K3</c:v>
                </c:pt>
                <c:pt idx="16">
                  <c:v>2003K4</c:v>
                </c:pt>
                <c:pt idx="17">
                  <c:v>2004K1</c:v>
                </c:pt>
                <c:pt idx="18">
                  <c:v>2004K2</c:v>
                </c:pt>
                <c:pt idx="19">
                  <c:v>2004K3</c:v>
                </c:pt>
                <c:pt idx="20">
                  <c:v>2004K4</c:v>
                </c:pt>
                <c:pt idx="21">
                  <c:v>2005K1</c:v>
                </c:pt>
                <c:pt idx="22">
                  <c:v>2005K2</c:v>
                </c:pt>
                <c:pt idx="23">
                  <c:v>2005K3</c:v>
                </c:pt>
                <c:pt idx="24">
                  <c:v>2005K4</c:v>
                </c:pt>
                <c:pt idx="25">
                  <c:v>2006K1</c:v>
                </c:pt>
                <c:pt idx="26">
                  <c:v>2006K2</c:v>
                </c:pt>
                <c:pt idx="27">
                  <c:v>2006K3</c:v>
                </c:pt>
                <c:pt idx="28">
                  <c:v>2006K4</c:v>
                </c:pt>
                <c:pt idx="29">
                  <c:v>2007K1</c:v>
                </c:pt>
                <c:pt idx="30">
                  <c:v>2007K2</c:v>
                </c:pt>
                <c:pt idx="31">
                  <c:v>2007K3</c:v>
                </c:pt>
                <c:pt idx="32">
                  <c:v>2007K4</c:v>
                </c:pt>
                <c:pt idx="33">
                  <c:v>2008K1</c:v>
                </c:pt>
                <c:pt idx="34">
                  <c:v>2008K2</c:v>
                </c:pt>
                <c:pt idx="35">
                  <c:v>2008K3</c:v>
                </c:pt>
                <c:pt idx="36">
                  <c:v>2008K4</c:v>
                </c:pt>
                <c:pt idx="37">
                  <c:v>2009K1</c:v>
                </c:pt>
                <c:pt idx="38">
                  <c:v>2009K2</c:v>
                </c:pt>
                <c:pt idx="39">
                  <c:v>2009K3</c:v>
                </c:pt>
                <c:pt idx="40">
                  <c:v>2009K4</c:v>
                </c:pt>
                <c:pt idx="41">
                  <c:v>2010K1</c:v>
                </c:pt>
                <c:pt idx="42">
                  <c:v>2010K2</c:v>
                </c:pt>
                <c:pt idx="43">
                  <c:v>2010K3</c:v>
                </c:pt>
                <c:pt idx="44">
                  <c:v>2010K4</c:v>
                </c:pt>
                <c:pt idx="45">
                  <c:v>2011K1</c:v>
                </c:pt>
                <c:pt idx="46">
                  <c:v>2011K2</c:v>
                </c:pt>
                <c:pt idx="47">
                  <c:v>2011K3</c:v>
                </c:pt>
                <c:pt idx="48">
                  <c:v>2011K4</c:v>
                </c:pt>
                <c:pt idx="49">
                  <c:v>2012K1</c:v>
                </c:pt>
                <c:pt idx="50">
                  <c:v>2012K2</c:v>
                </c:pt>
                <c:pt idx="51">
                  <c:v>2012K3</c:v>
                </c:pt>
                <c:pt idx="52">
                  <c:v>2012K4</c:v>
                </c:pt>
                <c:pt idx="53">
                  <c:v>2013K1</c:v>
                </c:pt>
                <c:pt idx="54">
                  <c:v>2013K2</c:v>
                </c:pt>
                <c:pt idx="55">
                  <c:v>2013K3</c:v>
                </c:pt>
              </c:strCache>
            </c:strRef>
          </c:cat>
          <c:val>
            <c:numRef>
              <c:f>'Ark1'!$P$10:$P$65</c:f>
              <c:numCache>
                <c:formatCode>0.0</c:formatCode>
                <c:ptCount val="56"/>
                <c:pt idx="0">
                  <c:v>100</c:v>
                </c:pt>
                <c:pt idx="1">
                  <c:v>100.44303797468355</c:v>
                </c:pt>
                <c:pt idx="2">
                  <c:v>100.69620253164557</c:v>
                </c:pt>
                <c:pt idx="3">
                  <c:v>101.01265822784812</c:v>
                </c:pt>
                <c:pt idx="4">
                  <c:v>100.94936708860767</c:v>
                </c:pt>
                <c:pt idx="5">
                  <c:v>99.303797468354418</c:v>
                </c:pt>
                <c:pt idx="6">
                  <c:v>99.556962025316466</c:v>
                </c:pt>
                <c:pt idx="7">
                  <c:v>98.924050632911403</c:v>
                </c:pt>
                <c:pt idx="8">
                  <c:v>98.417721518987335</c:v>
                </c:pt>
                <c:pt idx="9">
                  <c:v>98.227848101265778</c:v>
                </c:pt>
                <c:pt idx="10">
                  <c:v>97.911392405063296</c:v>
                </c:pt>
                <c:pt idx="11">
                  <c:v>98.417721518987335</c:v>
                </c:pt>
                <c:pt idx="12">
                  <c:v>97.531645569620267</c:v>
                </c:pt>
                <c:pt idx="13">
                  <c:v>96.898734177215189</c:v>
                </c:pt>
                <c:pt idx="14">
                  <c:v>97.911392405063296</c:v>
                </c:pt>
                <c:pt idx="15">
                  <c:v>97.974683544303886</c:v>
                </c:pt>
                <c:pt idx="16">
                  <c:v>97.658227848101248</c:v>
                </c:pt>
                <c:pt idx="17">
                  <c:v>97.405063291139314</c:v>
                </c:pt>
                <c:pt idx="18">
                  <c:v>97.088607594936633</c:v>
                </c:pt>
                <c:pt idx="19">
                  <c:v>96.772151898734066</c:v>
                </c:pt>
                <c:pt idx="20">
                  <c:v>96.835443037974613</c:v>
                </c:pt>
                <c:pt idx="21">
                  <c:v>96.392405063291108</c:v>
                </c:pt>
                <c:pt idx="22">
                  <c:v>95.443037974683548</c:v>
                </c:pt>
                <c:pt idx="23">
                  <c:v>95.189873417721387</c:v>
                </c:pt>
                <c:pt idx="24">
                  <c:v>95.379746835442916</c:v>
                </c:pt>
                <c:pt idx="25">
                  <c:v>94.873417721518948</c:v>
                </c:pt>
                <c:pt idx="26">
                  <c:v>95</c:v>
                </c:pt>
                <c:pt idx="27">
                  <c:v>94.873417721518948</c:v>
                </c:pt>
                <c:pt idx="28">
                  <c:v>94.240506329113927</c:v>
                </c:pt>
                <c:pt idx="29">
                  <c:v>93.734177215189803</c:v>
                </c:pt>
                <c:pt idx="30">
                  <c:v>93.227848101265778</c:v>
                </c:pt>
                <c:pt idx="31">
                  <c:v>93.164556962025316</c:v>
                </c:pt>
                <c:pt idx="32">
                  <c:v>92.594936708860757</c:v>
                </c:pt>
                <c:pt idx="33">
                  <c:v>91.898734177215189</c:v>
                </c:pt>
                <c:pt idx="34">
                  <c:v>91.455696202531556</c:v>
                </c:pt>
                <c:pt idx="35">
                  <c:v>90.822784810126421</c:v>
                </c:pt>
                <c:pt idx="36">
                  <c:v>90.632911392404921</c:v>
                </c:pt>
                <c:pt idx="37">
                  <c:v>90.443037974683548</c:v>
                </c:pt>
                <c:pt idx="38">
                  <c:v>90.949367088607687</c:v>
                </c:pt>
                <c:pt idx="39">
                  <c:v>91.012658227848107</c:v>
                </c:pt>
                <c:pt idx="40">
                  <c:v>90.569620253164572</c:v>
                </c:pt>
                <c:pt idx="41">
                  <c:v>90.506329113923954</c:v>
                </c:pt>
                <c:pt idx="42">
                  <c:v>91.012658227848107</c:v>
                </c:pt>
                <c:pt idx="43">
                  <c:v>91.835443037974613</c:v>
                </c:pt>
                <c:pt idx="44">
                  <c:v>91.708860759493618</c:v>
                </c:pt>
                <c:pt idx="45">
                  <c:v>91.392405063291108</c:v>
                </c:pt>
                <c:pt idx="46">
                  <c:v>91.202531645569579</c:v>
                </c:pt>
                <c:pt idx="47">
                  <c:v>91.645569620253227</c:v>
                </c:pt>
                <c:pt idx="48">
                  <c:v>90.696202531645568</c:v>
                </c:pt>
                <c:pt idx="49">
                  <c:v>91.012658227848107</c:v>
                </c:pt>
                <c:pt idx="50">
                  <c:v>91.012658227848107</c:v>
                </c:pt>
                <c:pt idx="51">
                  <c:v>91.075949367088526</c:v>
                </c:pt>
                <c:pt idx="52">
                  <c:v>90.569620253164572</c:v>
                </c:pt>
                <c:pt idx="53">
                  <c:v>89.620253164556885</c:v>
                </c:pt>
                <c:pt idx="54">
                  <c:v>90.632911392404921</c:v>
                </c:pt>
                <c:pt idx="55">
                  <c:v>90.126582278480853</c:v>
                </c:pt>
              </c:numCache>
            </c:numRef>
          </c:val>
          <c:smooth val="0"/>
        </c:ser>
        <c:ser>
          <c:idx val="4"/>
          <c:order val="6"/>
          <c:tx>
            <c:strRef>
              <c:f>'Ark1'!$N$1</c:f>
              <c:strCache>
                <c:ptCount val="1"/>
                <c:pt idx="0">
                  <c:v>Grane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strRef>
              <c:f>'Ark1'!$A$10:$A$65</c:f>
              <c:strCache>
                <c:ptCount val="56"/>
                <c:pt idx="0">
                  <c:v>1999K4</c:v>
                </c:pt>
                <c:pt idx="1">
                  <c:v>2000K1</c:v>
                </c:pt>
                <c:pt idx="2">
                  <c:v>2000K2</c:v>
                </c:pt>
                <c:pt idx="3">
                  <c:v>2000K3</c:v>
                </c:pt>
                <c:pt idx="4">
                  <c:v>2000K4</c:v>
                </c:pt>
                <c:pt idx="5">
                  <c:v>2001K1</c:v>
                </c:pt>
                <c:pt idx="6">
                  <c:v>2001K2</c:v>
                </c:pt>
                <c:pt idx="7">
                  <c:v>2001K3</c:v>
                </c:pt>
                <c:pt idx="8">
                  <c:v>2001K4</c:v>
                </c:pt>
                <c:pt idx="9">
                  <c:v>2002K1</c:v>
                </c:pt>
                <c:pt idx="10">
                  <c:v>2002K2</c:v>
                </c:pt>
                <c:pt idx="11">
                  <c:v>2002K3</c:v>
                </c:pt>
                <c:pt idx="12">
                  <c:v>2002K4</c:v>
                </c:pt>
                <c:pt idx="13">
                  <c:v>2003K1</c:v>
                </c:pt>
                <c:pt idx="14">
                  <c:v>2003K2</c:v>
                </c:pt>
                <c:pt idx="15">
                  <c:v>2003K3</c:v>
                </c:pt>
                <c:pt idx="16">
                  <c:v>2003K4</c:v>
                </c:pt>
                <c:pt idx="17">
                  <c:v>2004K1</c:v>
                </c:pt>
                <c:pt idx="18">
                  <c:v>2004K2</c:v>
                </c:pt>
                <c:pt idx="19">
                  <c:v>2004K3</c:v>
                </c:pt>
                <c:pt idx="20">
                  <c:v>2004K4</c:v>
                </c:pt>
                <c:pt idx="21">
                  <c:v>2005K1</c:v>
                </c:pt>
                <c:pt idx="22">
                  <c:v>2005K2</c:v>
                </c:pt>
                <c:pt idx="23">
                  <c:v>2005K3</c:v>
                </c:pt>
                <c:pt idx="24">
                  <c:v>2005K4</c:v>
                </c:pt>
                <c:pt idx="25">
                  <c:v>2006K1</c:v>
                </c:pt>
                <c:pt idx="26">
                  <c:v>2006K2</c:v>
                </c:pt>
                <c:pt idx="27">
                  <c:v>2006K3</c:v>
                </c:pt>
                <c:pt idx="28">
                  <c:v>2006K4</c:v>
                </c:pt>
                <c:pt idx="29">
                  <c:v>2007K1</c:v>
                </c:pt>
                <c:pt idx="30">
                  <c:v>2007K2</c:v>
                </c:pt>
                <c:pt idx="31">
                  <c:v>2007K3</c:v>
                </c:pt>
                <c:pt idx="32">
                  <c:v>2007K4</c:v>
                </c:pt>
                <c:pt idx="33">
                  <c:v>2008K1</c:v>
                </c:pt>
                <c:pt idx="34">
                  <c:v>2008K2</c:v>
                </c:pt>
                <c:pt idx="35">
                  <c:v>2008K3</c:v>
                </c:pt>
                <c:pt idx="36">
                  <c:v>2008K4</c:v>
                </c:pt>
                <c:pt idx="37">
                  <c:v>2009K1</c:v>
                </c:pt>
                <c:pt idx="38">
                  <c:v>2009K2</c:v>
                </c:pt>
                <c:pt idx="39">
                  <c:v>2009K3</c:v>
                </c:pt>
                <c:pt idx="40">
                  <c:v>2009K4</c:v>
                </c:pt>
                <c:pt idx="41">
                  <c:v>2010K1</c:v>
                </c:pt>
                <c:pt idx="42">
                  <c:v>2010K2</c:v>
                </c:pt>
                <c:pt idx="43">
                  <c:v>2010K3</c:v>
                </c:pt>
                <c:pt idx="44">
                  <c:v>2010K4</c:v>
                </c:pt>
                <c:pt idx="45">
                  <c:v>2011K1</c:v>
                </c:pt>
                <c:pt idx="46">
                  <c:v>2011K2</c:v>
                </c:pt>
                <c:pt idx="47">
                  <c:v>2011K3</c:v>
                </c:pt>
                <c:pt idx="48">
                  <c:v>2011K4</c:v>
                </c:pt>
                <c:pt idx="49">
                  <c:v>2012K1</c:v>
                </c:pt>
                <c:pt idx="50">
                  <c:v>2012K2</c:v>
                </c:pt>
                <c:pt idx="51">
                  <c:v>2012K3</c:v>
                </c:pt>
                <c:pt idx="52">
                  <c:v>2012K4</c:v>
                </c:pt>
                <c:pt idx="53">
                  <c:v>2013K1</c:v>
                </c:pt>
                <c:pt idx="54">
                  <c:v>2013K2</c:v>
                </c:pt>
                <c:pt idx="55">
                  <c:v>2013K3</c:v>
                </c:pt>
              </c:strCache>
            </c:strRef>
          </c:cat>
          <c:val>
            <c:numRef>
              <c:f>'Ark1'!$N$10:$N$65</c:f>
              <c:numCache>
                <c:formatCode>0.0</c:formatCode>
                <c:ptCount val="56"/>
                <c:pt idx="0">
                  <c:v>100</c:v>
                </c:pt>
                <c:pt idx="1">
                  <c:v>100.06045949214032</c:v>
                </c:pt>
                <c:pt idx="2">
                  <c:v>99.153567110036164</c:v>
                </c:pt>
                <c:pt idx="3">
                  <c:v>97.823458282950341</c:v>
                </c:pt>
                <c:pt idx="4">
                  <c:v>97.400241837968551</c:v>
                </c:pt>
                <c:pt idx="5">
                  <c:v>95.949214026602277</c:v>
                </c:pt>
                <c:pt idx="6">
                  <c:v>95.223700120918949</c:v>
                </c:pt>
                <c:pt idx="7">
                  <c:v>95.586457073760513</c:v>
                </c:pt>
                <c:pt idx="8">
                  <c:v>94.860943168077426</c:v>
                </c:pt>
                <c:pt idx="9">
                  <c:v>94.135429262394183</c:v>
                </c:pt>
                <c:pt idx="10">
                  <c:v>94.014510278113747</c:v>
                </c:pt>
                <c:pt idx="11">
                  <c:v>93.288996372430347</c:v>
                </c:pt>
                <c:pt idx="12">
                  <c:v>93.16807738814984</c:v>
                </c:pt>
                <c:pt idx="13">
                  <c:v>92.986698911729079</c:v>
                </c:pt>
                <c:pt idx="14">
                  <c:v>92.865779927448543</c:v>
                </c:pt>
                <c:pt idx="15">
                  <c:v>92.805320435308346</c:v>
                </c:pt>
                <c:pt idx="16">
                  <c:v>92.744860943168177</c:v>
                </c:pt>
                <c:pt idx="17">
                  <c:v>92.805320435308346</c:v>
                </c:pt>
                <c:pt idx="18">
                  <c:v>93.047158403869403</c:v>
                </c:pt>
                <c:pt idx="19">
                  <c:v>93.772672309552476</c:v>
                </c:pt>
                <c:pt idx="20">
                  <c:v>93.16807738814984</c:v>
                </c:pt>
                <c:pt idx="21">
                  <c:v>93.047158403869403</c:v>
                </c:pt>
                <c:pt idx="22">
                  <c:v>92.926239419588882</c:v>
                </c:pt>
                <c:pt idx="23">
                  <c:v>93.954050785973507</c:v>
                </c:pt>
                <c:pt idx="24">
                  <c:v>93.288996372430347</c:v>
                </c:pt>
                <c:pt idx="25">
                  <c:v>92.986698911729079</c:v>
                </c:pt>
                <c:pt idx="26">
                  <c:v>92.805320435308346</c:v>
                </c:pt>
                <c:pt idx="27">
                  <c:v>92.986698911729079</c:v>
                </c:pt>
                <c:pt idx="28">
                  <c:v>93.1076178960096</c:v>
                </c:pt>
                <c:pt idx="29">
                  <c:v>93.288996372430347</c:v>
                </c:pt>
                <c:pt idx="30">
                  <c:v>93.470374848851137</c:v>
                </c:pt>
                <c:pt idx="31">
                  <c:v>93.833131801692858</c:v>
                </c:pt>
                <c:pt idx="32">
                  <c:v>92.926239419588882</c:v>
                </c:pt>
                <c:pt idx="33">
                  <c:v>92.382103990326485</c:v>
                </c:pt>
                <c:pt idx="34">
                  <c:v>92.140266021765427</c:v>
                </c:pt>
                <c:pt idx="35">
                  <c:v>90.3869407496977</c:v>
                </c:pt>
                <c:pt idx="36">
                  <c:v>90.689238210398926</c:v>
                </c:pt>
                <c:pt idx="37">
                  <c:v>90.145102781136643</c:v>
                </c:pt>
                <c:pt idx="38">
                  <c:v>90.628778718258559</c:v>
                </c:pt>
                <c:pt idx="39">
                  <c:v>90.024183796856079</c:v>
                </c:pt>
                <c:pt idx="40">
                  <c:v>90.447400241838096</c:v>
                </c:pt>
                <c:pt idx="41">
                  <c:v>90.326481257557305</c:v>
                </c:pt>
                <c:pt idx="42">
                  <c:v>90.145102781136643</c:v>
                </c:pt>
                <c:pt idx="43">
                  <c:v>89.721886336154625</c:v>
                </c:pt>
                <c:pt idx="44">
                  <c:v>89.903264812575571</c:v>
                </c:pt>
                <c:pt idx="45">
                  <c:v>89.963724304715896</c:v>
                </c:pt>
                <c:pt idx="46">
                  <c:v>89.35912938331326</c:v>
                </c:pt>
                <c:pt idx="47">
                  <c:v>88.210399032648112</c:v>
                </c:pt>
                <c:pt idx="48">
                  <c:v>87.968561064087126</c:v>
                </c:pt>
                <c:pt idx="49">
                  <c:v>87.726723095525998</c:v>
                </c:pt>
                <c:pt idx="50">
                  <c:v>88.089480048367591</c:v>
                </c:pt>
                <c:pt idx="51">
                  <c:v>87.847642079806533</c:v>
                </c:pt>
                <c:pt idx="52">
                  <c:v>88.210399032648112</c:v>
                </c:pt>
                <c:pt idx="53">
                  <c:v>88.452237001209184</c:v>
                </c:pt>
                <c:pt idx="54">
                  <c:v>89.177750906892314</c:v>
                </c:pt>
                <c:pt idx="55">
                  <c:v>88.512696493349466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3690112"/>
        <c:axId val="153691648"/>
      </c:lineChart>
      <c:catAx>
        <c:axId val="153690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5400000" vert="horz"/>
          <a:lstStyle/>
          <a:p>
            <a:pPr>
              <a:defRPr/>
            </a:pPr>
            <a:endParaRPr lang="nb-NO"/>
          </a:p>
        </c:txPr>
        <c:crossAx val="153691648"/>
        <c:crosses val="autoZero"/>
        <c:auto val="1"/>
        <c:lblAlgn val="ctr"/>
        <c:lblOffset val="100"/>
        <c:tickLblSkip val="4"/>
        <c:tickMarkSkip val="1"/>
        <c:noMultiLvlLbl val="0"/>
      </c:catAx>
      <c:valAx>
        <c:axId val="153691648"/>
        <c:scaling>
          <c:orientation val="minMax"/>
          <c:max val="102"/>
          <c:min val="84"/>
        </c:scaling>
        <c:delete val="0"/>
        <c:axPos val="l"/>
        <c:majorGridlines>
          <c:spPr>
            <a:ln>
              <a:solidFill>
                <a:schemeClr val="accent1">
                  <a:lumMod val="20000"/>
                  <a:lumOff val="80000"/>
                </a:schemeClr>
              </a:solidFill>
            </a:ln>
          </c:spPr>
        </c:majorGridlines>
        <c:numFmt formatCode="0" sourceLinked="0"/>
        <c:majorTickMark val="out"/>
        <c:minorTickMark val="none"/>
        <c:tickLblPos val="nextTo"/>
        <c:crossAx val="153690112"/>
        <c:crosses val="autoZero"/>
        <c:crossBetween val="between"/>
        <c:majorUnit val="2"/>
      </c:valAx>
    </c:plotArea>
    <c:legend>
      <c:legendPos val="r"/>
      <c:layout>
        <c:manualLayout>
          <c:xMode val="edge"/>
          <c:yMode val="edge"/>
          <c:x val="0.8159307685810685"/>
          <c:y val="0.13134111344026222"/>
          <c:w val="0.18064038291509879"/>
          <c:h val="0.56047234387114875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latin typeface="Sabon LT Std" pitchFamily="18" charset="0"/>
          <a:cs typeface="Arial" panose="020B0604020202020204" pitchFamily="34" charset="0"/>
        </a:defRPr>
      </a:pPr>
      <a:endParaRPr lang="nb-NO"/>
    </a:p>
  </c:tx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6253-93F0-4CE5-B841-E9D1B3A4328A}" type="datetimeFigureOut">
              <a:rPr lang="nb-NO" smtClean="0"/>
              <a:t>28.04.2015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1D779-62DA-4C72-9015-C14E4E77F9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8171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6253-93F0-4CE5-B841-E9D1B3A4328A}" type="datetimeFigureOut">
              <a:rPr lang="nb-NO" smtClean="0"/>
              <a:t>28.04.2015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1D779-62DA-4C72-9015-C14E4E77F9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9914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6253-93F0-4CE5-B841-E9D1B3A4328A}" type="datetimeFigureOut">
              <a:rPr lang="nb-NO" smtClean="0"/>
              <a:t>28.04.2015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1D779-62DA-4C72-9015-C14E4E77F9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5447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34D05-4EE7-4D69-81B8-25F15317C49A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76B1-03E0-4611-99AD-828048586517}" type="slidenum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‹#›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564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3446512" y="6309320"/>
            <a:ext cx="2133600" cy="365125"/>
          </a:xfrm>
        </p:spPr>
        <p:txBody>
          <a:bodyPr/>
          <a:lstStyle/>
          <a:p>
            <a:fld id="{ED2FD605-2CE4-4296-9E87-DAC1BA72224F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76B1-03E0-4611-99AD-828048586517}" type="slidenum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‹#›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07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9773-8F3E-4450-B9AD-90D17BE08032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76B1-03E0-4611-99AD-828048586517}" type="slidenum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‹#›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559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C2D5D-942C-4503-A155-BE33B9C2AE94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76B1-03E0-4611-99AD-828048586517}" type="slidenum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‹#›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92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B5F0-40A2-40E8-BBE3-CA823F7E7394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76B1-03E0-4611-99AD-828048586517}" type="slidenum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‹#›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85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D777-B30D-41DF-AEE3-98475758421D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76B1-03E0-4611-99AD-828048586517}" type="slidenum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‹#›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300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DB650-7F8A-4707-86DE-BAFC0A887D1B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76B1-03E0-4611-99AD-828048586517}" type="slidenum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‹#›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88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1052736"/>
            <a:ext cx="5111750" cy="50734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6896E-D35F-42FC-82E0-D48250C65BBF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76B1-03E0-4611-99AD-828048586517}" type="slidenum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‹#›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398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6253-93F0-4CE5-B841-E9D1B3A4328A}" type="datetimeFigureOut">
              <a:rPr lang="nb-NO" smtClean="0"/>
              <a:t>28.04.2015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1D779-62DA-4C72-9015-C14E4E77F9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9229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177A7-C3FC-4E48-BB24-DEB74B13FB2B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76B1-03E0-4611-99AD-828048586517}" type="slidenum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‹#›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592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20707-C76B-46EB-822E-ABFB1C5F5895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76B1-03E0-4611-99AD-828048586517}" type="slidenum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‹#›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900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1124744"/>
            <a:ext cx="2057400" cy="5001419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B1E9-84D0-4B17-8F97-B1AA2FCB23D5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76B1-03E0-4611-99AD-828048586517}" type="slidenum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‹#›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986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34D05-4EE7-4D69-81B8-25F15317C49A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76B1-03E0-4611-99AD-828048586517}" type="slidenum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‹#›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677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3446512" y="6309320"/>
            <a:ext cx="2133600" cy="365125"/>
          </a:xfrm>
        </p:spPr>
        <p:txBody>
          <a:bodyPr/>
          <a:lstStyle/>
          <a:p>
            <a:fld id="{ED2FD605-2CE4-4296-9E87-DAC1BA72224F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76B1-03E0-4611-99AD-828048586517}" type="slidenum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‹#›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801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9773-8F3E-4450-B9AD-90D17BE08032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76B1-03E0-4611-99AD-828048586517}" type="slidenum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‹#›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4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C2D5D-942C-4503-A155-BE33B9C2AE94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76B1-03E0-4611-99AD-828048586517}" type="slidenum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‹#›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71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B5F0-40A2-40E8-BBE3-CA823F7E7394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76B1-03E0-4611-99AD-828048586517}" type="slidenum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‹#›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895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D777-B30D-41DF-AEE3-98475758421D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76B1-03E0-4611-99AD-828048586517}" type="slidenum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‹#›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466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DB650-7F8A-4707-86DE-BAFC0A887D1B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76B1-03E0-4611-99AD-828048586517}" type="slidenum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‹#›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99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6253-93F0-4CE5-B841-E9D1B3A4328A}" type="datetimeFigureOut">
              <a:rPr lang="nb-NO" smtClean="0"/>
              <a:t>28.04.2015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1D779-62DA-4C72-9015-C14E4E77F9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84910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1052736"/>
            <a:ext cx="5111750" cy="50734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6896E-D35F-42FC-82E0-D48250C65BBF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76B1-03E0-4611-99AD-828048586517}" type="slidenum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‹#›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35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177A7-C3FC-4E48-BB24-DEB74B13FB2B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76B1-03E0-4611-99AD-828048586517}" type="slidenum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‹#›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647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20707-C76B-46EB-822E-ABFB1C5F5895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76B1-03E0-4611-99AD-828048586517}" type="slidenum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‹#›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516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1124744"/>
            <a:ext cx="2057400" cy="5001419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B1E9-84D0-4B17-8F97-B1AA2FCB23D5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76B1-03E0-4611-99AD-828048586517}" type="slidenum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‹#›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085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6253-93F0-4CE5-B841-E9D1B3A4328A}" type="datetimeFigureOut">
              <a:rPr lang="nb-NO" smtClean="0"/>
              <a:t>28.04.2015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1D779-62DA-4C72-9015-C14E4E77F9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0116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6253-93F0-4CE5-B841-E9D1B3A4328A}" type="datetimeFigureOut">
              <a:rPr lang="nb-NO" smtClean="0"/>
              <a:t>28.04.2015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1D779-62DA-4C72-9015-C14E4E77F9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9460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6253-93F0-4CE5-B841-E9D1B3A4328A}" type="datetimeFigureOut">
              <a:rPr lang="nb-NO" smtClean="0"/>
              <a:t>28.04.2015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1D779-62DA-4C72-9015-C14E4E77F9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6483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6253-93F0-4CE5-B841-E9D1B3A4328A}" type="datetimeFigureOut">
              <a:rPr lang="nb-NO" smtClean="0"/>
              <a:t>28.04.2015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1D779-62DA-4C72-9015-C14E4E77F9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3891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6253-93F0-4CE5-B841-E9D1B3A4328A}" type="datetimeFigureOut">
              <a:rPr lang="nb-NO" smtClean="0"/>
              <a:t>28.04.2015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1D779-62DA-4C72-9015-C14E4E77F9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1980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6253-93F0-4CE5-B841-E9D1B3A4328A}" type="datetimeFigureOut">
              <a:rPr lang="nb-NO" smtClean="0"/>
              <a:t>28.04.2015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1D779-62DA-4C72-9015-C14E4E77F9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8729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D6253-93F0-4CE5-B841-E9D1B3A4328A}" type="datetimeFigureOut">
              <a:rPr lang="nb-NO" smtClean="0"/>
              <a:t>28.04.2015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1D779-62DA-4C72-9015-C14E4E77F9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417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69231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772816"/>
            <a:ext cx="8435280" cy="4353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419872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42DE359-F9C0-4DCB-B025-CB9632E91B7F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39552" y="630423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42856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C7876B1-03E0-4611-99AD-828048586517}" type="slidenum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‹#›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5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450850" indent="-450850" algn="l" defTabSz="914400" rtl="0" eaLnBrk="1" latinLnBrk="0" hangingPunct="1">
        <a:spcBef>
          <a:spcPct val="20000"/>
        </a:spcBef>
        <a:buFont typeface="PF Square Sans Pro Medium" pitchFamily="50" charset="0"/>
        <a:buChar char="●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69231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772816"/>
            <a:ext cx="8435280" cy="4353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419872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42DE359-F9C0-4DCB-B025-CB9632E91B7F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39552" y="630423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42856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C7876B1-03E0-4611-99AD-828048586517}" type="slidenum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‹#›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6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450850" indent="-450850" algn="l" defTabSz="914400" rtl="0" eaLnBrk="1" latinLnBrk="0" hangingPunct="1">
        <a:spcBef>
          <a:spcPct val="20000"/>
        </a:spcBef>
        <a:buFont typeface="PF Square Sans Pro Medium" pitchFamily="50" charset="0"/>
        <a:buChar char="●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107504" y="188640"/>
            <a:ext cx="7499176" cy="1143000"/>
          </a:xfrm>
        </p:spPr>
        <p:txBody>
          <a:bodyPr/>
          <a:lstStyle/>
          <a:p>
            <a:r>
              <a:rPr lang="nb-NO" dirty="0"/>
              <a:t>Kommunestrukturer på Helgeland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467544" y="6309320"/>
            <a:ext cx="83529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05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Besøksadresse: Strandgata 52  |  Rådhuset, 8800 Sandnessjøen  |  Tlf. 75 07 50 00  |  www.alstahaug.kommune.no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5"/>
            <a:ext cx="7344815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97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FD605-2CE4-4296-9E87-DAC1BA72224F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467544" y="476672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b-NO" altLang="nb-NO" dirty="0" smtClean="0">
                <a:solidFill>
                  <a:srgbClr val="1F497D"/>
                </a:solidFill>
                <a:latin typeface="Georgia" pitchFamily="18" charset="0"/>
                <a:cs typeface="Georgia" pitchFamily="18" charset="0"/>
              </a:rPr>
              <a:t>Befolkningsutvikling per kommune</a:t>
            </a:r>
          </a:p>
        </p:txBody>
      </p:sp>
      <p:graphicFrame>
        <p:nvGraphicFramePr>
          <p:cNvPr id="6" name="Plassholder for innhold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7568104"/>
              </p:ext>
            </p:extLst>
          </p:nvPr>
        </p:nvGraphicFramePr>
        <p:xfrm>
          <a:off x="304800" y="1600200"/>
          <a:ext cx="8371656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5432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/>
          <a:lstStyle/>
          <a:p>
            <a:r>
              <a:rPr lang="nb-NO" dirty="0" smtClean="0"/>
              <a:t>Antall arbeidsplasser</a:t>
            </a:r>
            <a:endParaRPr lang="nb-NO" dirty="0"/>
          </a:p>
        </p:txBody>
      </p:sp>
      <p:sp>
        <p:nvSpPr>
          <p:cNvPr id="9" name="Plassholder for innhold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 smtClean="0">
              <a:latin typeface="Times New Roman"/>
            </a:endParaRPr>
          </a:p>
          <a:p>
            <a:endParaRPr lang="nb-NO" dirty="0"/>
          </a:p>
        </p:txBody>
      </p:sp>
      <p:graphicFrame>
        <p:nvGraphicFramePr>
          <p:cNvPr id="6" name="Plassholder for innhold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9376812"/>
              </p:ext>
            </p:extLst>
          </p:nvPr>
        </p:nvGraphicFramePr>
        <p:xfrm>
          <a:off x="304800" y="1700806"/>
          <a:ext cx="8534405" cy="46805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9543"/>
                <a:gridCol w="546202"/>
                <a:gridCol w="546202"/>
                <a:gridCol w="546202"/>
                <a:gridCol w="546202"/>
                <a:gridCol w="546202"/>
                <a:gridCol w="546202"/>
                <a:gridCol w="546202"/>
                <a:gridCol w="546202"/>
                <a:gridCol w="546202"/>
                <a:gridCol w="546202"/>
                <a:gridCol w="546202"/>
                <a:gridCol w="546202"/>
                <a:gridCol w="546202"/>
                <a:gridCol w="604236"/>
              </a:tblGrid>
              <a:tr h="516757">
                <a:tc>
                  <a:txBody>
                    <a:bodyPr/>
                    <a:lstStyle/>
                    <a:p>
                      <a:endParaRPr lang="nb-NO" sz="1400" dirty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2000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2001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dirty="0">
                          <a:effectLst/>
                        </a:rPr>
                        <a:t>2002</a:t>
                      </a:r>
                      <a:endParaRPr lang="nb-NO" sz="1400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2003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dirty="0">
                          <a:effectLst/>
                        </a:rPr>
                        <a:t>2004</a:t>
                      </a:r>
                      <a:endParaRPr lang="nb-NO" sz="1400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2005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2006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2007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2008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2009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2010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2011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2012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 err="1" smtClean="0">
                          <a:effectLst/>
                        </a:rPr>
                        <a:t>Endr</a:t>
                      </a:r>
                      <a:r>
                        <a:rPr lang="nb-NO" sz="1400" b="1" dirty="0" smtClean="0">
                          <a:effectLst/>
                        </a:rPr>
                        <a:t>.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16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Herøy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862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886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737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790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786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782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828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774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790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761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799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835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861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-1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16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Alstahaug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3431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3517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3457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3511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3529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3482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dirty="0">
                          <a:effectLst/>
                        </a:rPr>
                        <a:t>3573</a:t>
                      </a:r>
                      <a:endParaRPr lang="nb-NO" sz="1400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3801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3755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3873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3876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3847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3931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500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16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Leirfjord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755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775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742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712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711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704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722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740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748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750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715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706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714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-41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16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Vefsn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6534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6645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6736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6564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6564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dirty="0">
                          <a:effectLst/>
                        </a:rPr>
                        <a:t>6572</a:t>
                      </a:r>
                      <a:endParaRPr lang="nb-NO" sz="1400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6579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6739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6746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6733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6711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6722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6757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223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16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Grane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553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546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547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dirty="0">
                          <a:effectLst/>
                        </a:rPr>
                        <a:t>549</a:t>
                      </a:r>
                      <a:endParaRPr lang="nb-NO" sz="1400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523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539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554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585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550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540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528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523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534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-19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464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dirty="0" err="1" smtClean="0">
                          <a:effectLst/>
                        </a:rPr>
                        <a:t>Hattfjell</a:t>
                      </a:r>
                      <a:r>
                        <a:rPr lang="nb-NO" sz="1400" dirty="0" smtClean="0">
                          <a:effectLst/>
                        </a:rPr>
                        <a:t>-dal</a:t>
                      </a:r>
                      <a:endParaRPr lang="nb-NO" sz="1400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653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631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623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590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586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623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669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675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671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650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669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632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614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-39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16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Dønna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592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608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602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637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588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562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dirty="0">
                          <a:effectLst/>
                        </a:rPr>
                        <a:t>570</a:t>
                      </a:r>
                      <a:endParaRPr lang="nb-NO" sz="1400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560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552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531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529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559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521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-71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16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SUM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13380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13608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13444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13353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13287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13264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13495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13874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13812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13838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13827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13824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13932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552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91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/>
          <a:lstStyle/>
          <a:p>
            <a:r>
              <a:rPr lang="nb-NO" dirty="0" smtClean="0"/>
              <a:t>Antall arbeidsplasser</a:t>
            </a:r>
            <a:endParaRPr lang="nb-NO" dirty="0"/>
          </a:p>
        </p:txBody>
      </p:sp>
      <p:sp>
        <p:nvSpPr>
          <p:cNvPr id="9" name="Plassholder for innhold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 smtClean="0">
              <a:latin typeface="Times New Roman"/>
            </a:endParaRPr>
          </a:p>
          <a:p>
            <a:endParaRPr lang="nb-NO" dirty="0"/>
          </a:p>
        </p:txBody>
      </p:sp>
      <p:graphicFrame>
        <p:nvGraphicFramePr>
          <p:cNvPr id="6" name="Plassholder for innhold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5365336"/>
              </p:ext>
            </p:extLst>
          </p:nvPr>
        </p:nvGraphicFramePr>
        <p:xfrm>
          <a:off x="304800" y="1700806"/>
          <a:ext cx="8587680" cy="46805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9543"/>
                <a:gridCol w="546202"/>
                <a:gridCol w="546202"/>
                <a:gridCol w="546202"/>
                <a:gridCol w="546202"/>
                <a:gridCol w="546202"/>
                <a:gridCol w="546202"/>
                <a:gridCol w="546202"/>
                <a:gridCol w="546202"/>
                <a:gridCol w="546202"/>
                <a:gridCol w="546202"/>
                <a:gridCol w="546202"/>
                <a:gridCol w="546202"/>
                <a:gridCol w="546202"/>
                <a:gridCol w="657511"/>
              </a:tblGrid>
              <a:tr h="516757">
                <a:tc>
                  <a:txBody>
                    <a:bodyPr/>
                    <a:lstStyle/>
                    <a:p>
                      <a:endParaRPr lang="nb-NO" sz="1400" dirty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2000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2001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dirty="0">
                          <a:effectLst/>
                        </a:rPr>
                        <a:t>2002</a:t>
                      </a:r>
                      <a:endParaRPr lang="nb-NO" sz="1400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2003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dirty="0">
                          <a:effectLst/>
                        </a:rPr>
                        <a:t>2004</a:t>
                      </a:r>
                      <a:endParaRPr lang="nb-NO" sz="1400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2005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2006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2007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2008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2009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2010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2011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2012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 err="1" smtClean="0">
                          <a:effectLst/>
                        </a:rPr>
                        <a:t>Endr</a:t>
                      </a:r>
                      <a:r>
                        <a:rPr lang="nb-NO" sz="1400" b="1" dirty="0" smtClean="0">
                          <a:effectLst/>
                        </a:rPr>
                        <a:t>.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16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Herøy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862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886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737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790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786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782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828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774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790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761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799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835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861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-1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16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Alstahaug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3431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3517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3457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3511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3529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3482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dirty="0">
                          <a:effectLst/>
                        </a:rPr>
                        <a:t>3573</a:t>
                      </a:r>
                      <a:endParaRPr lang="nb-NO" sz="1400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3801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3755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3873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3876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3847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3931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500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rgbClr val="92D050"/>
                    </a:solidFill>
                  </a:tcPr>
                </a:tc>
              </a:tr>
              <a:tr h="516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Leirfjord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755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775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742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712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711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704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722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740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748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750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715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706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714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-41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16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Vefsn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6534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6645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6736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6564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6564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dirty="0">
                          <a:effectLst/>
                        </a:rPr>
                        <a:t>6572</a:t>
                      </a:r>
                      <a:endParaRPr lang="nb-NO" sz="1400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6579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6739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6746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6733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6711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6722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6757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223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rgbClr val="92D050"/>
                    </a:solidFill>
                  </a:tcPr>
                </a:tc>
              </a:tr>
              <a:tr h="516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Grane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553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546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547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dirty="0">
                          <a:effectLst/>
                        </a:rPr>
                        <a:t>549</a:t>
                      </a:r>
                      <a:endParaRPr lang="nb-NO" sz="1400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523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539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554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585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550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540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528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523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534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-19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464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dirty="0" err="1" smtClean="0">
                          <a:effectLst/>
                        </a:rPr>
                        <a:t>Hattfjell</a:t>
                      </a:r>
                      <a:r>
                        <a:rPr lang="nb-NO" sz="1400" dirty="0" smtClean="0">
                          <a:effectLst/>
                        </a:rPr>
                        <a:t>-dal</a:t>
                      </a:r>
                      <a:endParaRPr lang="nb-NO" sz="1400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653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631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623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590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586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623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669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675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671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650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669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632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614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-39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16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Dønna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592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608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602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637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588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562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dirty="0">
                          <a:effectLst/>
                        </a:rPr>
                        <a:t>570</a:t>
                      </a:r>
                      <a:endParaRPr lang="nb-NO" sz="1400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560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552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531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529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559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521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-71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16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SUM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13380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13608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13444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13353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13287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13264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13495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13874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13812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13838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13827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13824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13932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552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912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altLang="nb-NO" smtClean="0">
                <a:latin typeface="Georgia" pitchFamily="18" charset="0"/>
                <a:cs typeface="Georgia" pitchFamily="18" charset="0"/>
              </a:rPr>
              <a:t>Antall arbeidsplasser i privat sektor</a:t>
            </a:r>
          </a:p>
        </p:txBody>
      </p:sp>
      <p:graphicFrame>
        <p:nvGraphicFramePr>
          <p:cNvPr id="6" name="Plassholder for innhold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55128177"/>
              </p:ext>
            </p:extLst>
          </p:nvPr>
        </p:nvGraphicFramePr>
        <p:xfrm>
          <a:off x="366713" y="1412875"/>
          <a:ext cx="8535984" cy="46085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5644"/>
                <a:gridCol w="524424"/>
                <a:gridCol w="524424"/>
                <a:gridCol w="524424"/>
                <a:gridCol w="524424"/>
                <a:gridCol w="524424"/>
                <a:gridCol w="524424"/>
                <a:gridCol w="524424"/>
                <a:gridCol w="524424"/>
                <a:gridCol w="524424"/>
                <a:gridCol w="524424"/>
                <a:gridCol w="524424"/>
                <a:gridCol w="524424"/>
                <a:gridCol w="524424"/>
                <a:gridCol w="732828"/>
              </a:tblGrid>
              <a:tr h="512057">
                <a:tc>
                  <a:txBody>
                    <a:bodyPr/>
                    <a:lstStyle/>
                    <a:p>
                      <a:endParaRPr lang="nb-NO" sz="1400" dirty="0">
                        <a:effectLst/>
                        <a:latin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2000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2001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2002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2003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2004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2005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2006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2007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2008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2009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2010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2011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2012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Endring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</a:tr>
              <a:tr h="5120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Herøy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599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623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509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553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552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545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591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545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567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544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587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621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649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50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</a:tr>
              <a:tr h="5120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Alstahaug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2098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2123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2117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2138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2098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2045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2102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2250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2196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2232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2272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2308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2385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287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>
                    <a:solidFill>
                      <a:srgbClr val="92D050"/>
                    </a:solidFill>
                  </a:tcPr>
                </a:tc>
              </a:tr>
              <a:tr h="5120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Leirfjord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452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457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455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404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390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382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405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458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487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506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445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405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391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-61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</a:tr>
              <a:tr h="5120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Vefsn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4482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4452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4637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4385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4346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4306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4287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4442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4470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4404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4286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4282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4274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-208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</a:tr>
              <a:tr h="5120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Grane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310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309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308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311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304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329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340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353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321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328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304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298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303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-7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</a:tr>
              <a:tr h="5120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Hattfjelldal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396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379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372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372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351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370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397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430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431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417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419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378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356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-40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</a:tr>
              <a:tr h="5120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Dønna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344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365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377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399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355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314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327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335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342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323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333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344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>
                          <a:effectLst/>
                        </a:rPr>
                        <a:t>313</a:t>
                      </a:r>
                      <a:endParaRPr lang="nb-NO" sz="140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-31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</a:tr>
              <a:tr h="5120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SUM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8681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8708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8775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8562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8396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8291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8449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8813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8814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8754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8646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8636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>
                          <a:effectLst/>
                        </a:rPr>
                        <a:t>8671</a:t>
                      </a:r>
                      <a:endParaRPr lang="nb-NO" sz="1400" b="1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b="1" dirty="0">
                          <a:effectLst/>
                        </a:rPr>
                        <a:t>-10</a:t>
                      </a:r>
                      <a:endParaRPr lang="nb-NO" sz="1400" b="1" dirty="0">
                        <a:effectLst/>
                        <a:latin typeface="Sabon LT Std"/>
                        <a:ea typeface="Calibri"/>
                        <a:cs typeface="Times New Roman"/>
                      </a:endParaRPr>
                    </a:p>
                  </a:txBody>
                  <a:tcPr marL="44458" marR="44458" marT="0" marB="0" anchor="b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48293" name="Plassholder for lysbildenumm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2D417B-82BD-4DB3-A544-B1E4871A41BE}" type="slidenum">
              <a:rPr lang="nb-NO" altLang="nb-NO">
                <a:solidFill>
                  <a:srgbClr val="FFFFFF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nb-NO" altLang="nb-NO">
              <a:solidFill>
                <a:srgbClr val="FFFFFF"/>
              </a:solidFill>
              <a:latin typeface="Georgia" pitchFamily="18" charset="0"/>
              <a:ea typeface="Georgia" pitchFamily="18" charset="0"/>
              <a:cs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83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251520" y="629816"/>
            <a:ext cx="8280920" cy="1143000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Prosentvis endring i antall arbeidsplasser i næringslivet fra 2000-2012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DB650-7F8A-4707-86DE-BAFC0A887D1B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pic>
        <p:nvPicPr>
          <p:cNvPr id="5" name="Plassholder for innhold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672" y="1988840"/>
            <a:ext cx="5760640" cy="3384376"/>
          </a:xfrm>
        </p:spPr>
      </p:pic>
    </p:spTree>
    <p:extLst>
      <p:ext uri="{BB962C8B-B14F-4D97-AF65-F5344CB8AC3E}">
        <p14:creationId xmlns:p14="http://schemas.microsoft.com/office/powerpoint/2010/main" val="118508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6923112" cy="936104"/>
          </a:xfrm>
        </p:spPr>
        <p:txBody>
          <a:bodyPr/>
          <a:lstStyle/>
          <a:p>
            <a:r>
              <a:rPr lang="nb-NO" sz="4400" u="sng" dirty="0">
                <a:solidFill>
                  <a:prstClr val="black"/>
                </a:solidFill>
                <a:latin typeface="Calibri"/>
              </a:rPr>
              <a:t>Demokrati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67544" y="980728"/>
            <a:ext cx="8435280" cy="5112568"/>
          </a:xfrm>
        </p:spPr>
        <p:txBody>
          <a:bodyPr>
            <a:normAutofit/>
          </a:bodyPr>
          <a:lstStyle/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prstClr val="black"/>
                </a:solidFill>
                <a:latin typeface="Calibri"/>
              </a:rPr>
              <a:t>En sammenslåing vil bidra til lavere politisk representasjon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prstClr val="black"/>
                </a:solidFill>
                <a:latin typeface="Calibri"/>
              </a:rPr>
              <a:t>Man vil kunne få bredere partipolitisk representasjon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prstClr val="black"/>
                </a:solidFill>
                <a:latin typeface="Calibri"/>
              </a:rPr>
              <a:t>Vanskelig å si noe eksakt om effekter på valgdeltakelsen som følge av en kommunesammenslåing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prstClr val="black"/>
                </a:solidFill>
                <a:latin typeface="Calibri"/>
              </a:rPr>
              <a:t>Kan være aktuelt å ta i bruk andre former for innbyggermedvirkning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nb-NO" sz="2400" dirty="0">
              <a:solidFill>
                <a:prstClr val="black"/>
              </a:solidFill>
              <a:latin typeface="Calibri"/>
            </a:endParaRPr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FD605-2CE4-4296-9E87-DAC1BA72224F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8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FD605-2CE4-4296-9E87-DAC1BA72224F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7" name="Tittel 2"/>
          <p:cNvSpPr txBox="1">
            <a:spLocks/>
          </p:cNvSpPr>
          <p:nvPr/>
        </p:nvSpPr>
        <p:spPr>
          <a:xfrm>
            <a:off x="467544" y="4046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b-NO" u="sng" smtClean="0">
                <a:solidFill>
                  <a:sysClr val="windowText" lastClr="000000"/>
                </a:solidFill>
              </a:rPr>
              <a:t>Kvalitet på tjenestetilbudet</a:t>
            </a:r>
            <a:endParaRPr lang="nb-NO" u="sng" dirty="0">
              <a:solidFill>
                <a:sysClr val="windowText" lastClr="000000"/>
              </a:solidFill>
            </a:endParaRPr>
          </a:p>
        </p:txBody>
      </p:sp>
      <p:sp>
        <p:nvSpPr>
          <p:cNvPr id="8" name="Plassholder for innhold 1"/>
          <p:cNvSpPr txBox="1">
            <a:spLocks/>
          </p:cNvSpPr>
          <p:nvPr/>
        </p:nvSpPr>
        <p:spPr>
          <a:xfrm>
            <a:off x="457200" y="1484784"/>
            <a:ext cx="8229600" cy="53732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smtClean="0">
                <a:solidFill>
                  <a:sysClr val="windowText" lastClr="000000"/>
                </a:solidFill>
              </a:rPr>
              <a:t>Spørreundersøkelsen tyder på at kvaliteten på tjenestetilbudet i kommunene i dag er noenlunde bra</a:t>
            </a:r>
          </a:p>
          <a:p>
            <a:pPr>
              <a:defRPr/>
            </a:pPr>
            <a:r>
              <a:rPr lang="nb-NO" smtClean="0">
                <a:solidFill>
                  <a:sysClr val="windowText" lastClr="000000"/>
                </a:solidFill>
              </a:rPr>
              <a:t>Rekruttering av kompetanse er krevende</a:t>
            </a:r>
          </a:p>
          <a:p>
            <a:pPr>
              <a:defRPr/>
            </a:pPr>
            <a:r>
              <a:rPr lang="nb-NO" smtClean="0">
                <a:solidFill>
                  <a:sysClr val="windowText" lastClr="000000"/>
                </a:solidFill>
              </a:rPr>
              <a:t>Det er problematisk med små og sårbare fagmiljøer</a:t>
            </a:r>
          </a:p>
          <a:p>
            <a:pPr>
              <a:defRPr/>
            </a:pPr>
            <a:r>
              <a:rPr lang="nb-NO" smtClean="0">
                <a:solidFill>
                  <a:sysClr val="windowText" lastClr="000000"/>
                </a:solidFill>
              </a:rPr>
              <a:t>Det er utfordringer med å håndtere stadig økende krav til kommunene</a:t>
            </a:r>
          </a:p>
          <a:p>
            <a:pPr>
              <a:defRPr/>
            </a:pPr>
            <a:r>
              <a:rPr lang="nb-NO" smtClean="0">
                <a:solidFill>
                  <a:sysClr val="windowText" lastClr="000000"/>
                </a:solidFill>
              </a:rPr>
              <a:t>Ingen av kommunene føler at de står godt rustet til håndtere nye oppgaver og framtidige utfordringer</a:t>
            </a:r>
          </a:p>
          <a:p>
            <a:pPr marL="0" indent="0">
              <a:buFont typeface="Arial" pitchFamily="34" charset="0"/>
              <a:buNone/>
              <a:defRPr/>
            </a:pPr>
            <a:endParaRPr lang="nb-NO" smtClean="0">
              <a:solidFill>
                <a:sysClr val="windowText" lastClr="000000"/>
              </a:solidFill>
            </a:endParaRPr>
          </a:p>
          <a:p>
            <a:pPr>
              <a:defRPr/>
            </a:pPr>
            <a:endParaRPr lang="nb-NO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35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b-NO" sz="3200" dirty="0" smtClean="0">
                <a:solidFill>
                  <a:prstClr val="black"/>
                </a:solidFill>
                <a:latin typeface="Calibri"/>
              </a:rPr>
              <a:t>Det </a:t>
            </a:r>
            <a:r>
              <a:rPr lang="nb-NO" sz="3200" dirty="0">
                <a:solidFill>
                  <a:prstClr val="black"/>
                </a:solidFill>
                <a:latin typeface="Calibri"/>
              </a:rPr>
              <a:t>er spesialiserte funksjoner knyttet til samhandlingsformen, psykisk utviklingshemmede, psykiatri, demensomsorg, rus, rehabilitering og tekniske tjenester som trekkes fram som de mest krevende områdene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b-NO" sz="3200" dirty="0">
              <a:solidFill>
                <a:prstClr val="black"/>
              </a:solidFill>
              <a:latin typeface="Calibri"/>
            </a:endParaRPr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FD605-2CE4-4296-9E87-DAC1BA72224F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27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FD605-2CE4-4296-9E87-DAC1BA72224F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5" name="Tittel 2"/>
          <p:cNvSpPr txBox="1">
            <a:spLocks/>
          </p:cNvSpPr>
          <p:nvPr/>
        </p:nvSpPr>
        <p:spPr>
          <a:xfrm>
            <a:off x="457200" y="4766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b-NO" dirty="0" smtClean="0">
                <a:solidFill>
                  <a:sysClr val="windowText" lastClr="000000"/>
                </a:solidFill>
              </a:rPr>
              <a:t>Samfunnsutvikling</a:t>
            </a:r>
            <a:endParaRPr lang="nb-NO" dirty="0">
              <a:solidFill>
                <a:sysClr val="windowText" lastClr="000000"/>
              </a:solidFill>
            </a:endParaRPr>
          </a:p>
        </p:txBody>
      </p:sp>
      <p:sp>
        <p:nvSpPr>
          <p:cNvPr id="6" name="Plassholder for innhold 3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dirty="0" smtClean="0">
                <a:solidFill>
                  <a:sysClr val="windowText" lastClr="000000"/>
                </a:solidFill>
              </a:rPr>
              <a:t>Viktig mål å styrke samfunnsutviklingsrollen</a:t>
            </a:r>
          </a:p>
          <a:p>
            <a:pPr>
              <a:defRPr/>
            </a:pPr>
            <a:r>
              <a:rPr lang="nb-NO" dirty="0" smtClean="0">
                <a:solidFill>
                  <a:sysClr val="windowText" lastClr="000000"/>
                </a:solidFill>
              </a:rPr>
              <a:t>Kommunestrukturen har betydning for hvordan man evner å drive samfunnsutviklingsarbeid</a:t>
            </a:r>
          </a:p>
          <a:p>
            <a:pPr>
              <a:defRPr/>
            </a:pPr>
            <a:r>
              <a:rPr lang="nb-NO" dirty="0" smtClean="0">
                <a:solidFill>
                  <a:sysClr val="windowText" lastClr="000000"/>
                </a:solidFill>
              </a:rPr>
              <a:t>Behov for tilstrekkelig kompetanse og ressurser både til arealplanlegging, næringsarbeid, kulturtiltak, nettverksbygging og etablering av gode partnerskap</a:t>
            </a:r>
          </a:p>
          <a:p>
            <a:pPr>
              <a:defRPr/>
            </a:pPr>
            <a:endParaRPr lang="nb-NO" dirty="0" smtClean="0">
              <a:solidFill>
                <a:sysClr val="windowText" lastClr="000000"/>
              </a:solidFill>
            </a:endParaRPr>
          </a:p>
          <a:p>
            <a:pPr>
              <a:defRPr/>
            </a:pPr>
            <a:endParaRPr lang="nb-NO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8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nb-NO" sz="3200" dirty="0">
                <a:solidFill>
                  <a:prstClr val="black"/>
                </a:solidFill>
                <a:latin typeface="Calibri"/>
              </a:rPr>
              <a:t>Bedre samhandling med næringslivet og bedre tilrettelegging for </a:t>
            </a:r>
            <a:r>
              <a:rPr lang="nb-NO" sz="3200" dirty="0" smtClean="0">
                <a:solidFill>
                  <a:prstClr val="black"/>
                </a:solidFill>
                <a:latin typeface="Calibri"/>
              </a:rPr>
              <a:t>næringsutvikling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nb-NO" sz="3200" dirty="0">
              <a:solidFill>
                <a:prstClr val="black"/>
              </a:solidFill>
              <a:latin typeface="Calibri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nb-NO" sz="3200" dirty="0" smtClean="0">
                <a:solidFill>
                  <a:prstClr val="black"/>
                </a:solidFill>
                <a:latin typeface="Calibri"/>
              </a:rPr>
              <a:t>I </a:t>
            </a:r>
            <a:r>
              <a:rPr lang="nb-NO" sz="3200" i="1" u="sng" dirty="0">
                <a:solidFill>
                  <a:prstClr val="black"/>
                </a:solidFill>
                <a:latin typeface="Calibri"/>
              </a:rPr>
              <a:t>alle</a:t>
            </a:r>
            <a:r>
              <a:rPr lang="nb-NO" sz="3200" dirty="0">
                <a:solidFill>
                  <a:prstClr val="black"/>
                </a:solidFill>
                <a:latin typeface="Calibri"/>
              </a:rPr>
              <a:t> kommunene er det tro på at en sammenslåing vil styrke arbeidet med helhetlig og langsiktig planlegging, nærings- og samfunnsutvikling og stå bedre rustet til å møte framtidige utfordringer</a:t>
            </a:r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FD605-2CE4-4296-9E87-DAC1BA72224F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6923112" cy="1152128"/>
          </a:xfrm>
        </p:spPr>
        <p:txBody>
          <a:bodyPr>
            <a:normAutofit/>
          </a:bodyPr>
          <a:lstStyle/>
          <a:p>
            <a:pPr algn="ctr"/>
            <a:r>
              <a:rPr lang="nb-NO" dirty="0"/>
              <a:t> </a:t>
            </a:r>
            <a:r>
              <a:rPr lang="nb-NO" sz="2800" b="1" dirty="0"/>
              <a:t>KOMMUNESTYRETS VEDTAK: </a:t>
            </a:r>
            <a:r>
              <a:rPr lang="nb-NO" dirty="0"/>
              <a:t/>
            </a:r>
            <a:br>
              <a:rPr lang="nb-NO" dirty="0"/>
            </a:br>
            <a:r>
              <a:rPr lang="nb-NO" sz="2800" dirty="0" smtClean="0"/>
              <a:t>Februar 2012</a:t>
            </a:r>
            <a:endParaRPr lang="nb-NO" sz="2800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251520" y="1196752"/>
            <a:ext cx="8856984" cy="5544616"/>
          </a:xfrm>
        </p:spPr>
        <p:txBody>
          <a:bodyPr>
            <a:normAutofit fontScale="47500" lnSpcReduction="20000"/>
          </a:bodyPr>
          <a:lstStyle/>
          <a:p>
            <a:endParaRPr lang="nb-NO" dirty="0"/>
          </a:p>
          <a:p>
            <a:pPr marL="0" indent="0">
              <a:buNone/>
            </a:pPr>
            <a:r>
              <a:rPr lang="nb-NO" sz="3600" dirty="0" smtClean="0"/>
              <a:t>1</a:t>
            </a:r>
            <a:r>
              <a:rPr lang="nb-NO" sz="3600" dirty="0"/>
              <a:t>. </a:t>
            </a:r>
            <a:r>
              <a:rPr lang="nb-NO" sz="3600" dirty="0" smtClean="0"/>
              <a:t>Alstahaug </a:t>
            </a:r>
            <a:r>
              <a:rPr lang="nb-NO" sz="3600" dirty="0"/>
              <a:t>kommunestyre tilslutter seg forslaget om å utrede økonomiske og </a:t>
            </a:r>
          </a:p>
          <a:p>
            <a:pPr marL="0" indent="0">
              <a:buNone/>
            </a:pPr>
            <a:r>
              <a:rPr lang="nb-NO" sz="3600" dirty="0" err="1" smtClean="0"/>
              <a:t>tjenestemessige</a:t>
            </a:r>
            <a:r>
              <a:rPr lang="nb-NO" sz="3600" dirty="0" smtClean="0"/>
              <a:t> </a:t>
            </a:r>
            <a:r>
              <a:rPr lang="nb-NO" sz="3600" dirty="0"/>
              <a:t>konsekvenser av alternative kommunestrukturmodeller i </a:t>
            </a:r>
          </a:p>
          <a:p>
            <a:pPr marL="0" indent="0">
              <a:buNone/>
            </a:pPr>
            <a:r>
              <a:rPr lang="nb-NO" sz="3600" dirty="0"/>
              <a:t>regionen. </a:t>
            </a:r>
            <a:endParaRPr lang="nb-NO" sz="3600" dirty="0" smtClean="0"/>
          </a:p>
          <a:p>
            <a:pPr marL="0" indent="0">
              <a:buNone/>
            </a:pPr>
            <a:endParaRPr lang="nb-NO" sz="3600" dirty="0"/>
          </a:p>
          <a:p>
            <a:pPr marL="0" indent="0">
              <a:buNone/>
            </a:pPr>
            <a:r>
              <a:rPr lang="nb-NO" sz="3600" dirty="0"/>
              <a:t>2. Det oppnevnes en styringsgruppe for prosjektet som består av ordførerne samt </a:t>
            </a:r>
          </a:p>
          <a:p>
            <a:pPr marL="0" indent="0">
              <a:buNone/>
            </a:pPr>
            <a:r>
              <a:rPr lang="nb-NO" sz="3600" dirty="0"/>
              <a:t>en representant oppnevnt av opposisjonen fra hver av de deltakende </a:t>
            </a:r>
          </a:p>
          <a:p>
            <a:pPr marL="0" indent="0">
              <a:buNone/>
            </a:pPr>
            <a:r>
              <a:rPr lang="nb-NO" sz="3600" dirty="0"/>
              <a:t>kommunene. </a:t>
            </a:r>
            <a:endParaRPr lang="nb-NO" sz="3600" dirty="0" smtClean="0"/>
          </a:p>
          <a:p>
            <a:pPr marL="0" indent="0">
              <a:buNone/>
            </a:pPr>
            <a:endParaRPr lang="nb-NO" sz="3600" dirty="0"/>
          </a:p>
          <a:p>
            <a:pPr marL="0" indent="0">
              <a:buNone/>
            </a:pPr>
            <a:r>
              <a:rPr lang="nb-NO" sz="3600" dirty="0"/>
              <a:t>3. Det opprettes en arbeidsgruppe som skal lede arbeidet med utredningen som </a:t>
            </a:r>
          </a:p>
          <a:p>
            <a:pPr marL="0" indent="0">
              <a:buNone/>
            </a:pPr>
            <a:r>
              <a:rPr lang="nb-NO" sz="3600" dirty="0"/>
              <a:t>skal bestå av rådmennene i de deltakende kommunene. </a:t>
            </a:r>
            <a:endParaRPr lang="nb-NO" sz="3600" dirty="0" smtClean="0"/>
          </a:p>
          <a:p>
            <a:pPr marL="0" indent="0">
              <a:buNone/>
            </a:pPr>
            <a:endParaRPr lang="nb-NO" sz="3600" dirty="0"/>
          </a:p>
          <a:p>
            <a:pPr marL="0" indent="0">
              <a:buNone/>
            </a:pPr>
            <a:r>
              <a:rPr lang="nb-NO" sz="3600" dirty="0"/>
              <a:t>4. Prosjektet søkes fullfinansiert gjennom støtte fra Kommunal- og </a:t>
            </a:r>
          </a:p>
          <a:p>
            <a:pPr marL="0" indent="0">
              <a:buNone/>
            </a:pPr>
            <a:r>
              <a:rPr lang="nb-NO" sz="3600" dirty="0"/>
              <a:t>regionaldepartementet. </a:t>
            </a:r>
            <a:endParaRPr lang="nb-NO" sz="3600" dirty="0" smtClean="0"/>
          </a:p>
          <a:p>
            <a:pPr marL="0" indent="0">
              <a:buNone/>
            </a:pPr>
            <a:endParaRPr lang="nb-NO" sz="3600" dirty="0"/>
          </a:p>
          <a:p>
            <a:pPr marL="0" indent="0">
              <a:buNone/>
            </a:pPr>
            <a:r>
              <a:rPr lang="nb-NO" sz="3600" dirty="0"/>
              <a:t>5. Styringsgruppen rapporterer til kommunestyret om arbeidets forløp to </a:t>
            </a:r>
          </a:p>
          <a:p>
            <a:pPr marL="0" indent="0">
              <a:buNone/>
            </a:pPr>
            <a:r>
              <a:rPr lang="nb-NO" sz="3600" dirty="0"/>
              <a:t>ganger i året. 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DB650-7F8A-4707-86DE-BAFC0A887D1B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40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graphicFrame>
        <p:nvGraphicFramePr>
          <p:cNvPr id="8" name="Plassholder for innhold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09773507"/>
              </p:ext>
            </p:extLst>
          </p:nvPr>
        </p:nvGraphicFramePr>
        <p:xfrm>
          <a:off x="251520" y="548680"/>
          <a:ext cx="4039517" cy="4578152"/>
        </p:xfrm>
        <a:graphic>
          <a:graphicData uri="http://schemas.openxmlformats.org/drawingml/2006/table">
            <a:tbl>
              <a:tblPr firstRow="1" firstCol="1" bandRow="1"/>
              <a:tblGrid>
                <a:gridCol w="255948"/>
                <a:gridCol w="1847272"/>
                <a:gridCol w="1936297"/>
              </a:tblGrid>
              <a:tr h="5241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7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0092" marR="60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Helgeland IUA</a:t>
                      </a:r>
                    </a:p>
                  </a:txBody>
                  <a:tcPr marL="60092" marR="60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7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 kommuner: Alstahaug, Bindal, Brønnøy, Dønna, Grane, Hattfjelldal, Herøy, Leirfjord, Sømna, Vefsn, Vega, Vevelstad</a:t>
                      </a:r>
                    </a:p>
                  </a:txBody>
                  <a:tcPr marL="60092" marR="60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14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7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0092" marR="60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Nødalarmeringssentral 110 Helgeland</a:t>
                      </a:r>
                    </a:p>
                  </a:txBody>
                  <a:tcPr marL="60092" marR="60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7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 kommuner på Helgeland, alle unntatt Rødøy og Bindal</a:t>
                      </a:r>
                    </a:p>
                  </a:txBody>
                  <a:tcPr marL="60092" marR="60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83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7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0092" marR="60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Interkommunalt arkivsamarbeid Nordland (IKAN) </a:t>
                      </a:r>
                    </a:p>
                  </a:txBody>
                  <a:tcPr marL="60092" marR="60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7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31k: Alstahaug, Ballangen, Beiarn, Bindal, Bodø, Brønnøy, Bø, Dønna, Evenes, Fauske, Gildeskål, Grane, Hamarøy, Leirfjord, Lurøy, Lødingen, Meløy, Moskenes, Nesna, Rødøy, Røst, Saltdal, Steigen, Sømna, Sørfold, Tjeldsund, Træna, Tysfjord, Vega, Vevelstad, Værøy</a:t>
                      </a:r>
                    </a:p>
                  </a:txBody>
                  <a:tcPr marL="60092" marR="60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0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7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0092" marR="60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Helgeland Driftsassistanse VA (HEVA)</a:t>
                      </a:r>
                    </a:p>
                  </a:txBody>
                  <a:tcPr marL="60092" marR="60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7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Alle 18 kommunene på Helgeland</a:t>
                      </a:r>
                    </a:p>
                  </a:txBody>
                  <a:tcPr marL="60092" marR="60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69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7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0092" marR="60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HelgelandsKraft AS</a:t>
                      </a:r>
                    </a:p>
                  </a:txBody>
                  <a:tcPr marL="60092" marR="60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7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 kom: Rana, Vefsn, Alstahaug, Brønnøy, Hemnes, Herøy, Dønna, Grane, Hattfjelldal, Leirfjord, Nesna, Sømna, Vega, Vevelstad</a:t>
                      </a:r>
                    </a:p>
                  </a:txBody>
                  <a:tcPr marL="60092" marR="60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69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7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0092" marR="60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Sør-Helgeland Miljøverk IKS (SHMIL)</a:t>
                      </a:r>
                    </a:p>
                  </a:txBody>
                  <a:tcPr marL="60092" marR="60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7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 kom: Alstahaug, Dønna, Herøy, Leirfjord, Vefsn, Brønnøy, Sømna, Vevelstad, Vega, Grane, Hattfjelldal</a:t>
                      </a:r>
                    </a:p>
                  </a:txBody>
                  <a:tcPr marL="60092" marR="60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Plassholder for innhold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227395"/>
              </p:ext>
            </p:extLst>
          </p:nvPr>
        </p:nvGraphicFramePr>
        <p:xfrm>
          <a:off x="4648200" y="1196751"/>
          <a:ext cx="4038137" cy="4248472"/>
        </p:xfrm>
        <a:graphic>
          <a:graphicData uri="http://schemas.openxmlformats.org/drawingml/2006/table">
            <a:tbl>
              <a:tblPr firstRow="1" firstCol="1" bandRow="1"/>
              <a:tblGrid>
                <a:gridCol w="317053"/>
                <a:gridCol w="1816765"/>
                <a:gridCol w="1904319"/>
              </a:tblGrid>
              <a:tr h="5912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Stiftelsen Helgeland Museum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16k, alle unntatt Rødøy og Træna.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6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Helgeland Industrier AS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Vefsn, Brønnøy, Alstahaug, Leirfjord, Herøy, Grane, Hattfjelldal, Vega, Vevelstad, Bindal, Dønna, med tillegg av flere andre eiere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Helgeland Veiutvikling AS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Vefsn, Alstahaug, Leirfjord, Grane, Herøy, Dønna, Nesna, Vevelstad, samt NFK og diverse andre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1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Innkjøpssamarbeid fylkeskommunen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18k: Alstahaug, Brønnøy, Dønna, Flakstad, Grane, Hadsel, Hattfjelldal, Hemnes, Herøy, Leirfjord, Lødingen, Moskenes, Rana, Sortland, Vefsn, Vestvågøy, Vågan, Værøy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Helgeland Reiseliv AS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 k på Helgeland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Kystplan Helgeland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14k: Alle på Helgeland untatt Rana, Hemnes, Grane, Hattfjelldal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Mosjøen krisesenter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 kom: Vefsn, Grane, Hattfjelldal, Leirfjord, Dønna, Herøy, Alstahaug 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4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SEKON Helgeland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 kommuner, hvorav 5 på Sør-Helgeland og 7 på Ytre Helgeland: Bindal, Sømna, Brønnøy, Vevelstad, Vega, Alstahaug, Herøy, Dønna, Leirfjord, Træna, Lurøy, Rødøy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3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Helgeland Havn IKS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Herøy, Alstahaug, Leirfjord, Dønna, Vefsn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7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Helgeland Regionråd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 kom: Alstahaug, Dønna, Herøy, Leirfjord, Rødøy, Træna, Vefsn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4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Helgeland Regionråd IKS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 kom: Alstahaug, Dønna, Herøy, Leirfjord, Rødøy, Træna, Vefsn</a:t>
                      </a:r>
                    </a:p>
                  </a:txBody>
                  <a:tcPr marL="59750" marR="59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DB650-7F8A-4707-86DE-BAFC0A887D1B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83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graphicFrame>
        <p:nvGraphicFramePr>
          <p:cNvPr id="9" name="Plassholder for innhold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50612145"/>
              </p:ext>
            </p:extLst>
          </p:nvPr>
        </p:nvGraphicFramePr>
        <p:xfrm>
          <a:off x="755576" y="260648"/>
          <a:ext cx="2567351" cy="5382464"/>
        </p:xfrm>
        <a:graphic>
          <a:graphicData uri="http://schemas.openxmlformats.org/drawingml/2006/table">
            <a:tbl>
              <a:tblPr firstRow="1" firstCol="1" bandRow="1"/>
              <a:tblGrid>
                <a:gridCol w="162670"/>
                <a:gridCol w="1174050"/>
                <a:gridCol w="1230631"/>
              </a:tblGrid>
              <a:tr h="541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Regionalt næringsfond Helgeland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 kom: Alstahaug, Dønna, Herøy, Leirfjord, Rødøy, Træna, Vefsn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PPT Ytre Helgeland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Herøy, Alstahaug, Leirfjord, Dønna, Lurøy, Træna og fylkeskommunen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40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Studiesenter RKK Ytre Helgeland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 kom: Alstahaug, Dønna, Herøy, Leirfjord, Lurøy, Træna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7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Ytre Helgeland Kommunerevisjon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 k: Herøy, Alstahaug, Leirfjord, Dønna, Lurøy, Træna, Rødøy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8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Skjærgårdsbiblioteket Ytre Helgeland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Altahaug, Herøy, Dønna, Leirfjord, Lurøy, Træna, Nesna, Rødøy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7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23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Barneverntjenesten Ytre Helgeland  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Herøy, Alstahaug, Leirfjord, Dønna, Træna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5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Utviklingssenter for sykehjem i Nordland (HALD)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Herøy, Alstahaug, Leirfjord, Dønna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5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Felles strategisk næringsplan for HALD og Vefsn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Herøy, Alstahaug, Leirfjord, Dønna, Vefsn 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3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26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HALD kreftkoordinator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Herøy, Alstahaug, Leirfjord, Dønna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7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27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Felles økonomifunksjon og skatteinnkreving i HALD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Herøy, Alstahaug, Leirfjord, Dønna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28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HALD IKT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Herøy, Alstahaug, Leirfjord, Dønna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5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29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GIS i HALD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Herøy, Alstahaug, Leirfjord, Dønna</a:t>
                      </a:r>
                    </a:p>
                  </a:txBody>
                  <a:tcPr marL="38192" marR="38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Plassholder for innhold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88072391"/>
              </p:ext>
            </p:extLst>
          </p:nvPr>
        </p:nvGraphicFramePr>
        <p:xfrm>
          <a:off x="3995936" y="908720"/>
          <a:ext cx="3382382" cy="4369659"/>
        </p:xfrm>
        <a:graphic>
          <a:graphicData uri="http://schemas.openxmlformats.org/drawingml/2006/table">
            <a:tbl>
              <a:tblPr firstRow="1" firstCol="1" bandRow="1"/>
              <a:tblGrid>
                <a:gridCol w="214311"/>
                <a:gridCol w="1546764"/>
                <a:gridCol w="1621307"/>
              </a:tblGrid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Kulturskolen for Alstahaug og Leirfjord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Alstahaug, Leirfjord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31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Frisklivsentralen Alstahaug og Leirfjord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Alstahaug, Leirfjord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Felles brannvesen Alstahaug-Leirfjord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Alstahaug, Leirfjord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6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33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Felles legevakt Alstahaug-Leirfjord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Alstahaug, Leirfjord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34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Sandnessjøen veterinærvaktdistrikt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Alstahaug, Leirfjord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Rana Produkter AS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Rana, Alstahaug, NFK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36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Helgeland Friluftsråd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Vefsn, Alstahaug, Grane, Leirfjord, Herøy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37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Jordmortjeneste Alstahaug-Leirfjord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Alstahaug, Leirfjord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4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38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Felles fakturamottak HALD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Herøy, Alstahaug, Leirfjord, Dønna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24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39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Personvernombud Alstahaug, Dønna, Leirfjord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Alstahaug, Dønna, Leirfjord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Forebyggende brannvern Alstahaug-Dønna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Alstahaug, Dønna</a:t>
                      </a:r>
                    </a:p>
                  </a:txBody>
                  <a:tcPr marL="50316" marR="50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C2D5D-942C-4503-A155-BE33B9C2AE94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36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43608" y="2636912"/>
            <a:ext cx="6923112" cy="1143000"/>
          </a:xfrm>
        </p:spPr>
        <p:txBody>
          <a:bodyPr/>
          <a:lstStyle/>
          <a:p>
            <a:pPr algn="ctr"/>
            <a:r>
              <a:rPr lang="nb-NO" b="1" dirty="0" smtClean="0"/>
              <a:t>Økonomi</a:t>
            </a:r>
            <a:endParaRPr lang="nb-NO" b="1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FD605-2CE4-4296-9E87-DAC1BA72224F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8405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buFont typeface="Arial"/>
              <a:buChar char="•"/>
              <a:defRPr/>
            </a:pPr>
            <a:r>
              <a:rPr lang="nb-NO" dirty="0">
                <a:solidFill>
                  <a:prstClr val="black"/>
                </a:solidFill>
                <a:latin typeface="Calibri"/>
              </a:rPr>
              <a:t>Status relativt bra, men mulig framtidige utfordringer knyttet til store investeringer og økt gjeld</a:t>
            </a:r>
          </a:p>
          <a:p>
            <a:pPr marL="342900" lvl="0" indent="-342900">
              <a:buFont typeface="Arial"/>
              <a:buChar char="•"/>
              <a:defRPr/>
            </a:pPr>
            <a:r>
              <a:rPr lang="nb-NO" dirty="0">
                <a:solidFill>
                  <a:prstClr val="black"/>
                </a:solidFill>
                <a:latin typeface="Calibri"/>
              </a:rPr>
              <a:t>Sårbar i forhold til renteøkninger</a:t>
            </a:r>
          </a:p>
          <a:p>
            <a:pPr marL="342900" lvl="0" indent="-342900">
              <a:buFont typeface="Arial"/>
              <a:buChar char="•"/>
              <a:defRPr/>
            </a:pPr>
            <a:r>
              <a:rPr lang="nb-NO" dirty="0">
                <a:solidFill>
                  <a:prstClr val="black"/>
                </a:solidFill>
                <a:latin typeface="Calibri"/>
              </a:rPr>
              <a:t>Krevende omstillinger i forhold behov for endringer i tjenestetilbudet som følge av demografiske endringer</a:t>
            </a:r>
          </a:p>
          <a:p>
            <a:pPr marL="342900" lvl="0" indent="-342900">
              <a:buFont typeface="Arial"/>
              <a:buChar char="•"/>
              <a:defRPr/>
            </a:pPr>
            <a:r>
              <a:rPr lang="nb-NO" dirty="0">
                <a:solidFill>
                  <a:prstClr val="black"/>
                </a:solidFill>
                <a:latin typeface="Calibri"/>
              </a:rPr>
              <a:t>Små kommuner sårbare i forhold til uforutsette hendelser</a:t>
            </a:r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FD605-2CE4-4296-9E87-DAC1BA72224F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6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DB650-7F8A-4707-86DE-BAFC0A887D1B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924944"/>
            <a:ext cx="6456224" cy="117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58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nb-NO" sz="3200" dirty="0">
                <a:solidFill>
                  <a:prstClr val="black"/>
                </a:solidFill>
                <a:latin typeface="Calibri"/>
              </a:rPr>
              <a:t>Et flertall av respondentene mener at en sammenslåing av kommuner på Helgeland vil ha positive effekter i forhold til å:</a:t>
            </a:r>
          </a:p>
          <a:p>
            <a:pPr marL="0" lvl="0" indent="0">
              <a:buNone/>
            </a:pPr>
            <a:endParaRPr lang="nb-NO" sz="3200" dirty="0">
              <a:solidFill>
                <a:prstClr val="black"/>
              </a:solidFill>
              <a:latin typeface="Calibri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nb-NO" sz="3200" dirty="0">
                <a:solidFill>
                  <a:prstClr val="black"/>
                </a:solidFill>
                <a:latin typeface="Calibri"/>
              </a:rPr>
              <a:t>rekruttere arbeidskraft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nb-NO" sz="3200" dirty="0">
                <a:solidFill>
                  <a:prstClr val="black"/>
                </a:solidFill>
                <a:latin typeface="Calibri"/>
              </a:rPr>
              <a:t>sikre større og bedre fagmiljøer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nb-NO" sz="3200" dirty="0">
                <a:solidFill>
                  <a:prstClr val="black"/>
                </a:solidFill>
                <a:latin typeface="Calibri"/>
              </a:rPr>
              <a:t>hente ut økonomiske effektiviseringsgevinster </a:t>
            </a:r>
          </a:p>
          <a:p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DB650-7F8A-4707-86DE-BAFC0A887D1B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30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323528" y="2348880"/>
            <a:ext cx="8280920" cy="1143000"/>
          </a:xfrm>
        </p:spPr>
        <p:txBody>
          <a:bodyPr/>
          <a:lstStyle/>
          <a:p>
            <a:r>
              <a:rPr lang="nb-NO" dirty="0" smtClean="0"/>
              <a:t>De nasjonale prosessene går parallelt!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C2D5D-942C-4503-A155-BE33B9C2AE94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62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457200" y="2348880"/>
            <a:ext cx="8435280" cy="3777283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Rådmannens utredningsplikt!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C2D5D-942C-4503-A155-BE33B9C2AE94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74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568" y="1700808"/>
            <a:ext cx="7920880" cy="2664296"/>
          </a:xfrm>
        </p:spPr>
        <p:txBody>
          <a:bodyPr>
            <a:normAutofit/>
          </a:bodyPr>
          <a:lstStyle/>
          <a:p>
            <a:r>
              <a:rPr lang="nb-NO" dirty="0" smtClean="0"/>
              <a:t>Høsten 2014 gjør kommunen vedtak om å gå videre i prosessen.</a:t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-Herøy melder seg på..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D777-B30D-41DF-AEE3-98475758421D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1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6923112" cy="720080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Kommunestyret september 2014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FD605-2CE4-4296-9E87-DAC1BA72224F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204227" cy="439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60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412776"/>
            <a:ext cx="8435280" cy="4968552"/>
          </a:xfrm>
        </p:spPr>
        <p:txBody>
          <a:bodyPr>
            <a:normAutofit/>
          </a:bodyPr>
          <a:lstStyle/>
          <a:p>
            <a:r>
              <a:rPr lang="nb-NO" dirty="0" smtClean="0"/>
              <a:t>Utarbeider felles søknad til Kommunaldepartementet høsten 2012.</a:t>
            </a:r>
          </a:p>
          <a:p>
            <a:endParaRPr lang="nb-NO" dirty="0"/>
          </a:p>
          <a:p>
            <a:r>
              <a:rPr lang="nb-NO" dirty="0" smtClean="0"/>
              <a:t>Deltagende kommuner er Alstahaug, Dønna, Leirfjord og Vefsn.</a:t>
            </a:r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Februar 2013:</a:t>
            </a:r>
          </a:p>
          <a:p>
            <a:pPr marL="0" indent="0">
              <a:buNone/>
            </a:pPr>
            <a:r>
              <a:rPr lang="nb-NO" dirty="0" smtClean="0"/>
              <a:t> Tilsagn om midler over statsbudsjettet 2013.</a:t>
            </a:r>
          </a:p>
          <a:p>
            <a:pPr marL="0" indent="0">
              <a:buNone/>
            </a:pPr>
            <a:r>
              <a:rPr lang="nb-NO" dirty="0" smtClean="0"/>
              <a:t>  Kr. 322.000.-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FD605-2CE4-4296-9E87-DAC1BA72224F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85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467544" y="0"/>
            <a:ext cx="6923112" cy="1143000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68411">
            <a:off x="366761" y="254400"/>
            <a:ext cx="4150129" cy="592638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lassholder for innhold 5"/>
          <p:cNvSpPr>
            <a:spLocks noGrp="1"/>
          </p:cNvSpPr>
          <p:nvPr>
            <p:ph sz="half" idx="2"/>
          </p:nvPr>
        </p:nvSpPr>
        <p:spPr>
          <a:xfrm>
            <a:off x="4932040" y="1052736"/>
            <a:ext cx="4032448" cy="50734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sz="2400" dirty="0" smtClean="0"/>
              <a:t>Felles Kommunestyremøte: </a:t>
            </a:r>
          </a:p>
          <a:p>
            <a:pPr marL="0" indent="0">
              <a:buNone/>
            </a:pPr>
            <a:r>
              <a:rPr lang="nb-NO" sz="2400" dirty="0" smtClean="0"/>
              <a:t>Herøy, Alstahaug,</a:t>
            </a:r>
          </a:p>
          <a:p>
            <a:pPr marL="0" indent="0">
              <a:buNone/>
            </a:pPr>
            <a:r>
              <a:rPr lang="nb-NO" sz="2400" dirty="0" smtClean="0"/>
              <a:t>Leirfjord, Dønna og</a:t>
            </a:r>
          </a:p>
          <a:p>
            <a:pPr marL="0" indent="0">
              <a:buNone/>
            </a:pPr>
            <a:r>
              <a:rPr lang="nb-NO" sz="2400" dirty="0" smtClean="0"/>
              <a:t>Vefsn</a:t>
            </a:r>
          </a:p>
          <a:p>
            <a:pPr marL="0" indent="0">
              <a:buNone/>
            </a:pPr>
            <a:endParaRPr lang="nb-NO" sz="2400" dirty="0" smtClean="0"/>
          </a:p>
          <a:p>
            <a:pPr marL="0" indent="0">
              <a:buNone/>
            </a:pPr>
            <a:r>
              <a:rPr lang="nb-NO" sz="2400" dirty="0" smtClean="0"/>
              <a:t>Men også representanter fra:</a:t>
            </a:r>
          </a:p>
          <a:p>
            <a:r>
              <a:rPr lang="nb-NO" sz="2400" dirty="0" smtClean="0"/>
              <a:t>Departement</a:t>
            </a:r>
          </a:p>
          <a:p>
            <a:r>
              <a:rPr lang="nb-NO" sz="2400" dirty="0" smtClean="0"/>
              <a:t>Fylkesmannen</a:t>
            </a:r>
          </a:p>
          <a:p>
            <a:r>
              <a:rPr lang="nb-NO" sz="2400" dirty="0" smtClean="0"/>
              <a:t>KS</a:t>
            </a:r>
          </a:p>
          <a:p>
            <a:r>
              <a:rPr lang="nb-NO" sz="2400" dirty="0" smtClean="0"/>
              <a:t>Fylkeskommunen</a:t>
            </a:r>
            <a:endParaRPr lang="nb-NO" sz="240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FD605-2CE4-4296-9E87-DAC1BA72224F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5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DB650-7F8A-4707-86DE-BAFC0A887D1B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583" y="990780"/>
            <a:ext cx="10277207" cy="513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015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Nye utfordringer kommer</a:t>
            </a:r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Involvering og folkelig deltagelse</a:t>
            </a:r>
          </a:p>
          <a:p>
            <a:r>
              <a:rPr lang="nb-NO" dirty="0" smtClean="0"/>
              <a:t>Politisk representasjon/demokrati</a:t>
            </a:r>
          </a:p>
          <a:p>
            <a:r>
              <a:rPr lang="nb-NO" dirty="0" smtClean="0"/>
              <a:t>Tjenesteproduksjon</a:t>
            </a:r>
          </a:p>
          <a:p>
            <a:r>
              <a:rPr lang="nb-NO" dirty="0" smtClean="0"/>
              <a:t>Kommunikasjon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Og mye mer…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C2D5D-942C-4503-A155-BE33B9C2AE94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29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400" b="1" dirty="0" smtClean="0"/>
              <a:t>November</a:t>
            </a:r>
            <a:r>
              <a:rPr lang="nb-NO" sz="2000" dirty="0" smtClean="0"/>
              <a:t>:</a:t>
            </a:r>
            <a:br>
              <a:rPr lang="nb-NO" sz="2000" dirty="0" smtClean="0"/>
            </a:br>
            <a:r>
              <a:rPr lang="nb-NO" sz="2000" dirty="0" smtClean="0"/>
              <a:t>2014</a:t>
            </a:r>
            <a:endParaRPr lang="nb-NO" sz="200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FD605-2CE4-4296-9E87-DAC1BA72224F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68411">
            <a:off x="2402708" y="421613"/>
            <a:ext cx="3800577" cy="5427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43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400" b="1" dirty="0" smtClean="0"/>
              <a:t>Januar</a:t>
            </a:r>
            <a:r>
              <a:rPr lang="nb-NO" sz="2400" dirty="0" smtClean="0"/>
              <a:t>:</a:t>
            </a:r>
            <a:br>
              <a:rPr lang="nb-NO" sz="2400" dirty="0" smtClean="0"/>
            </a:br>
            <a:r>
              <a:rPr lang="nb-NO" sz="2000" dirty="0" smtClean="0"/>
              <a:t>2015</a:t>
            </a:r>
            <a:endParaRPr lang="nb-NO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90916">
            <a:off x="2483768" y="476672"/>
            <a:ext cx="3804410" cy="513341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C2D5D-942C-4503-A155-BE33B9C2AE94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32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u="sng" dirty="0" smtClean="0"/>
              <a:t>Kommunestyret 18.02.2015</a:t>
            </a:r>
            <a:endParaRPr lang="nb-NO" b="1" u="sng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/>
              <a:t>Alstahaug kommunestyre vedtar å arbeide videre med kommunestrukturprosjektet</a:t>
            </a:r>
            <a:r>
              <a:rPr lang="nb-NO" sz="2000" dirty="0" smtClean="0"/>
              <a:t>.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/>
              <a:t>Kommunestyret åpner for å avvente en endelig avgjørelse om ny kommunestruktur fram til</a:t>
            </a:r>
          </a:p>
          <a:p>
            <a:pPr marL="0" indent="0">
              <a:buNone/>
            </a:pPr>
            <a:r>
              <a:rPr lang="nb-NO" sz="2000" dirty="0"/>
              <a:t>våren 2016</a:t>
            </a:r>
            <a:r>
              <a:rPr lang="nb-NO" sz="2000" dirty="0" smtClean="0"/>
              <a:t>.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/>
              <a:t>Det vedtas å sette et arbeidsmøte for kommunestyret angående kommunestruktur innen</a:t>
            </a:r>
          </a:p>
          <a:p>
            <a:pPr marL="0" indent="0">
              <a:buNone/>
            </a:pPr>
            <a:r>
              <a:rPr lang="nb-NO" sz="2000" dirty="0"/>
              <a:t>01.04.15. Formannskapet får i ansvar å forberede dette møtet.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FD605-2CE4-4296-9E87-DAC1BA72224F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20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Nykommune.no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FD605-2CE4-4296-9E87-DAC1BA72224F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12846" r="53492" b="-304"/>
          <a:stretch/>
        </p:blipFill>
        <p:spPr bwMode="auto">
          <a:xfrm>
            <a:off x="611560" y="1716632"/>
            <a:ext cx="7615646" cy="47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5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FD605-2CE4-4296-9E87-DAC1BA72224F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80928"/>
            <a:ext cx="7297544" cy="117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80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6923112" cy="1143000"/>
          </a:xfrm>
        </p:spPr>
        <p:txBody>
          <a:bodyPr/>
          <a:lstStyle/>
          <a:p>
            <a:r>
              <a:rPr lang="nb-NO" b="1" u="sng" dirty="0" smtClean="0"/>
              <a:t>Utredningen!</a:t>
            </a:r>
            <a:endParaRPr lang="nb-NO" b="1" u="sng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26768" cy="4525963"/>
          </a:xfrm>
        </p:spPr>
        <p:txBody>
          <a:bodyPr/>
          <a:lstStyle/>
          <a:p>
            <a:r>
              <a:rPr lang="nb-NO" dirty="0" smtClean="0"/>
              <a:t>Lager mandat og problemstillinger</a:t>
            </a:r>
          </a:p>
          <a:p>
            <a:pPr marL="0" indent="0">
              <a:buNone/>
            </a:pPr>
            <a:endParaRPr lang="nb-NO" dirty="0" smtClean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FD605-2CE4-4296-9E87-DAC1BA72224F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6712"/>
            <a:ext cx="3744416" cy="489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243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nb-NO" sz="4400" dirty="0">
                <a:solidFill>
                  <a:schemeClr val="bg2">
                    <a:lumMod val="10000"/>
                  </a:schemeClr>
                </a:solidFill>
              </a:rPr>
              <a:t>Formalisering/forankring</a:t>
            </a:r>
            <a:endParaRPr lang="nb-NO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700808"/>
            <a:ext cx="8435280" cy="4248473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b-NO" sz="2700" dirty="0"/>
              <a:t>Kommunene fattet vedtak om å gjennomføre en utredning av økonomiske og tjenestemessige konsekvenser som også </a:t>
            </a:r>
            <a:r>
              <a:rPr lang="nb-NO" sz="2700" i="1" u="sng" dirty="0"/>
              <a:t>kunne</a:t>
            </a:r>
            <a:r>
              <a:rPr lang="nb-NO" sz="2700" dirty="0"/>
              <a:t> omfatte Herøy, Hemnes, Hattfjelldal og Grane. </a:t>
            </a:r>
          </a:p>
          <a:p>
            <a:pPr marL="0" lvl="0" indent="0">
              <a:buNone/>
            </a:pPr>
            <a:r>
              <a:rPr lang="nb-NO" sz="2700" dirty="0"/>
              <a:t> 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b-NO" sz="2700" dirty="0"/>
              <a:t>Disse takket nei med unntak av Grane som deltok i intervju i.f.m utredningen.</a:t>
            </a:r>
          </a:p>
          <a:p>
            <a:pPr marL="0" lvl="0" indent="0">
              <a:buNone/>
            </a:pPr>
            <a:endParaRPr lang="nb-NO" sz="27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b-NO" sz="2700" dirty="0"/>
              <a:t>Kommuner som takket nei inngår allikevel i de ulike kommunestrukturalternativer ved bruk av tilgjengelig offentlig statistikk.</a:t>
            </a:r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FD605-2CE4-4296-9E87-DAC1BA72224F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01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innhold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smtClean="0"/>
              <a:t>Rapporten overleveres i et felles FSK møte på Vega i april 2014.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smtClean="0"/>
              <a:t>Fortsatt </a:t>
            </a:r>
            <a:r>
              <a:rPr lang="nb-NO" dirty="0"/>
              <a:t>Alstahaug, Dønna, Leirfjord og Vefsn.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FD605-2CE4-4296-9E87-DAC1BA72224F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6642">
            <a:off x="796081" y="840304"/>
            <a:ext cx="3209371" cy="45259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82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FD605-2CE4-4296-9E87-DAC1BA72224F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64904"/>
            <a:ext cx="7602371" cy="117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51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nb-NO" sz="3200" dirty="0">
                <a:solidFill>
                  <a:prstClr val="black"/>
                </a:solidFill>
                <a:latin typeface="Calibri"/>
              </a:rPr>
              <a:t>Formålet har vært å kartlegge konsekvenser av følgende mulige kommunestrukturalternativer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nb-NO" sz="3200" dirty="0">
                <a:solidFill>
                  <a:prstClr val="black"/>
                </a:solidFill>
                <a:latin typeface="Calibri"/>
              </a:rPr>
              <a:t>på Helgeland:</a:t>
            </a:r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FD605-2CE4-4296-9E87-DAC1BA72224F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12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3528" y="1772816"/>
            <a:ext cx="8568952" cy="4353347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nb-NO" sz="3000" dirty="0">
                <a:solidFill>
                  <a:prstClr val="black"/>
                </a:solidFill>
                <a:latin typeface="Calibri"/>
              </a:rPr>
              <a:t>Hald, Vefsn ,Grane, Hattfjelldal, 	</a:t>
            </a:r>
            <a:r>
              <a:rPr lang="nb-NO" sz="30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nb-NO" sz="3000" dirty="0">
                <a:solidFill>
                  <a:prstClr val="black"/>
                </a:solidFill>
                <a:latin typeface="Calibri"/>
              </a:rPr>
              <a:t>28 877 innb.)</a:t>
            </a:r>
          </a:p>
          <a:p>
            <a:pPr marL="514350" lvl="0" indent="-514350">
              <a:buFont typeface="+mj-lt"/>
              <a:buAutoNum type="arabicPeriod"/>
            </a:pPr>
            <a:endParaRPr lang="nb-NO" sz="3000" dirty="0">
              <a:solidFill>
                <a:prstClr val="black"/>
              </a:solidFill>
              <a:latin typeface="Calibri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nb-NO" sz="3000" dirty="0">
                <a:solidFill>
                  <a:prstClr val="black"/>
                </a:solidFill>
                <a:latin typeface="Calibri"/>
              </a:rPr>
              <a:t>HALD +Vefsn 				</a:t>
            </a:r>
            <a:r>
              <a:rPr lang="nb-NO" sz="30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nb-NO" sz="3000" dirty="0">
                <a:solidFill>
                  <a:prstClr val="black"/>
                </a:solidFill>
                <a:latin typeface="Calibri"/>
              </a:rPr>
              <a:t>25 947 innb.)</a:t>
            </a:r>
          </a:p>
          <a:p>
            <a:pPr marL="514350" lvl="0" indent="-514350">
              <a:buFont typeface="+mj-lt"/>
              <a:buAutoNum type="arabicPeriod"/>
            </a:pPr>
            <a:endParaRPr lang="nb-NO" sz="3000" dirty="0">
              <a:solidFill>
                <a:prstClr val="black"/>
              </a:solidFill>
              <a:latin typeface="Calibri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nb-NO" sz="3000" dirty="0">
                <a:solidFill>
                  <a:prstClr val="black"/>
                </a:solidFill>
                <a:latin typeface="Calibri"/>
              </a:rPr>
              <a:t>HALD					</a:t>
            </a:r>
            <a:r>
              <a:rPr lang="nb-NO" sz="30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nb-NO" sz="3000" dirty="0">
                <a:solidFill>
                  <a:prstClr val="black"/>
                </a:solidFill>
                <a:latin typeface="Calibri"/>
              </a:rPr>
              <a:t>12 695 innb.)</a:t>
            </a:r>
          </a:p>
          <a:p>
            <a:pPr marL="514350" lvl="0" indent="-514350">
              <a:buFont typeface="+mj-lt"/>
              <a:buAutoNum type="arabicPeriod"/>
            </a:pPr>
            <a:endParaRPr lang="nb-NO" sz="3000" dirty="0">
              <a:solidFill>
                <a:prstClr val="black"/>
              </a:solidFill>
              <a:latin typeface="Calibri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nb-NO" sz="3000" dirty="0">
                <a:solidFill>
                  <a:prstClr val="black"/>
                </a:solidFill>
                <a:latin typeface="Calibri"/>
              </a:rPr>
              <a:t>Vefsn +Grane +Hattfjelldal		</a:t>
            </a:r>
            <a:r>
              <a:rPr lang="nb-NO" sz="30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nb-NO" sz="3000" dirty="0">
                <a:solidFill>
                  <a:prstClr val="black"/>
                </a:solidFill>
                <a:latin typeface="Calibri"/>
              </a:rPr>
              <a:t>16 128 innb.)</a:t>
            </a:r>
          </a:p>
          <a:p>
            <a:pPr marL="514350" indent="-51435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FD605-2CE4-4296-9E87-DAC1BA72224F}" type="datetime4">
              <a:rPr lang="nb-NO" smtClean="0">
                <a:solidFill>
                  <a:srgbClr val="1F497D">
                    <a:tint val="75000"/>
                  </a:srgbClr>
                </a:solidFill>
              </a:rPr>
              <a:pPr/>
              <a:t>28. april 2015</a:t>
            </a:fld>
            <a:endParaRPr lang="nb-NO" dirty="0">
              <a:solidFill>
                <a:srgbClr val="1F49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53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stahaug kommune - PPT-mal 2013">
  <a:themeElements>
    <a:clrScheme name="Alstahaug kommune">
      <a:dk1>
        <a:srgbClr val="1F497D"/>
      </a:dk1>
      <a:lt1>
        <a:sysClr val="window" lastClr="FFFFFF"/>
      </a:lt1>
      <a:dk2>
        <a:srgbClr val="008CCC"/>
      </a:dk2>
      <a:lt2>
        <a:srgbClr val="EEECE1"/>
      </a:lt2>
      <a:accent1>
        <a:srgbClr val="00BCE2"/>
      </a:accent1>
      <a:accent2>
        <a:srgbClr val="F2BF49"/>
      </a:accent2>
      <a:accent3>
        <a:srgbClr val="FCA311"/>
      </a:accent3>
      <a:accent4>
        <a:srgbClr val="99600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lstahaug kommune - PPT-mal 2013">
  <a:themeElements>
    <a:clrScheme name="Alstahaug kommune">
      <a:dk1>
        <a:srgbClr val="1F497D"/>
      </a:dk1>
      <a:lt1>
        <a:sysClr val="window" lastClr="FFFFFF"/>
      </a:lt1>
      <a:dk2>
        <a:srgbClr val="008CCC"/>
      </a:dk2>
      <a:lt2>
        <a:srgbClr val="EEECE1"/>
      </a:lt2>
      <a:accent1>
        <a:srgbClr val="00BCE2"/>
      </a:accent1>
      <a:accent2>
        <a:srgbClr val="F2BF49"/>
      </a:accent2>
      <a:accent3>
        <a:srgbClr val="FCA311"/>
      </a:accent3>
      <a:accent4>
        <a:srgbClr val="99600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1807</Words>
  <Application>Microsoft Office PowerPoint</Application>
  <PresentationFormat>Skjermfremvisning (4:3)</PresentationFormat>
  <Paragraphs>669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Lysbildetitler</vt:lpstr>
      </vt:variant>
      <vt:variant>
        <vt:i4>37</vt:i4>
      </vt:variant>
    </vt:vector>
  </HeadingPairs>
  <TitlesOfParts>
    <vt:vector size="40" baseType="lpstr">
      <vt:lpstr>Office-tema</vt:lpstr>
      <vt:lpstr>Alstahaug kommune - PPT-mal 2013</vt:lpstr>
      <vt:lpstr>1_Alstahaug kommune - PPT-mal 2013</vt:lpstr>
      <vt:lpstr>Kommunestrukturer på Helgeland</vt:lpstr>
      <vt:lpstr> KOMMUNESTYRETS VEDTAK:  Februar 2012</vt:lpstr>
      <vt:lpstr>PowerPoint-presentasjon</vt:lpstr>
      <vt:lpstr>Utredningen!</vt:lpstr>
      <vt:lpstr>Formalisering/forankring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Antall arbeidsplasser</vt:lpstr>
      <vt:lpstr>Antall arbeidsplasser</vt:lpstr>
      <vt:lpstr>Antall arbeidsplasser i privat sektor</vt:lpstr>
      <vt:lpstr>Prosentvis endring i antall arbeidsplasser i næringslivet fra 2000-2012</vt:lpstr>
      <vt:lpstr>Demokrati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Økonomi</vt:lpstr>
      <vt:lpstr>PowerPoint-presentasjon</vt:lpstr>
      <vt:lpstr>PowerPoint-presentasjon</vt:lpstr>
      <vt:lpstr>PowerPoint-presentasjon</vt:lpstr>
      <vt:lpstr>De nasjonale prosessene går parallelt!</vt:lpstr>
      <vt:lpstr>PowerPoint-presentasjon</vt:lpstr>
      <vt:lpstr>Høsten 2014 gjør kommunen vedtak om å gå videre i prosessen.  -Herøy melder seg på..</vt:lpstr>
      <vt:lpstr>Kommunestyret september 2014</vt:lpstr>
      <vt:lpstr>PowerPoint-presentasjon</vt:lpstr>
      <vt:lpstr>PowerPoint-presentasjon</vt:lpstr>
      <vt:lpstr>Nye utfordringer kommer</vt:lpstr>
      <vt:lpstr>November: 2014</vt:lpstr>
      <vt:lpstr>Januar: 2015</vt:lpstr>
      <vt:lpstr>Kommunestyret 18.02.2015</vt:lpstr>
      <vt:lpstr>Nykommune.no</vt:lpstr>
      <vt:lpstr>PowerPoint-presentasjon</vt:lpstr>
    </vt:vector>
  </TitlesOfParts>
  <Company>HALD-IKT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Kommunestrukturer på Helgeland</dc:title>
  <dc:creator>Børge Toft</dc:creator>
  <cp:lastModifiedBy>Linda Lovise Jakobsen</cp:lastModifiedBy>
  <cp:revision>4</cp:revision>
  <dcterms:created xsi:type="dcterms:W3CDTF">2015-04-27T12:24:18Z</dcterms:created>
  <dcterms:modified xsi:type="dcterms:W3CDTF">2015-04-28T08:37:12Z</dcterms:modified>
</cp:coreProperties>
</file>