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8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6CE9-B4E9-4C62-A57C-1483983C7090}" type="datetimeFigureOut">
              <a:rPr lang="nb-NO" smtClean="0"/>
              <a:t>28.04.2015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6F87-CF37-46DD-B3C5-EB9847191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016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6CE9-B4E9-4C62-A57C-1483983C7090}" type="datetimeFigureOut">
              <a:rPr lang="nb-NO" smtClean="0"/>
              <a:t>28.04.2015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6F87-CF37-46DD-B3C5-EB9847191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295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6CE9-B4E9-4C62-A57C-1483983C7090}" type="datetimeFigureOut">
              <a:rPr lang="nb-NO" smtClean="0"/>
              <a:t>28.04.2015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6F87-CF37-46DD-B3C5-EB9847191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336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6CE9-B4E9-4C62-A57C-1483983C7090}" type="datetimeFigureOut">
              <a:rPr lang="nb-NO" smtClean="0"/>
              <a:t>28.04.2015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6F87-CF37-46DD-B3C5-EB9847191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096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6CE9-B4E9-4C62-A57C-1483983C7090}" type="datetimeFigureOut">
              <a:rPr lang="nb-NO" smtClean="0"/>
              <a:t>28.04.2015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6F87-CF37-46DD-B3C5-EB9847191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264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6CE9-B4E9-4C62-A57C-1483983C7090}" type="datetimeFigureOut">
              <a:rPr lang="nb-NO" smtClean="0"/>
              <a:t>28.04.2015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6F87-CF37-46DD-B3C5-EB9847191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630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6CE9-B4E9-4C62-A57C-1483983C7090}" type="datetimeFigureOut">
              <a:rPr lang="nb-NO" smtClean="0"/>
              <a:t>28.04.2015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6F87-CF37-46DD-B3C5-EB9847191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468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6CE9-B4E9-4C62-A57C-1483983C7090}" type="datetimeFigureOut">
              <a:rPr lang="nb-NO" smtClean="0"/>
              <a:t>28.04.2015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6F87-CF37-46DD-B3C5-EB9847191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304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6CE9-B4E9-4C62-A57C-1483983C7090}" type="datetimeFigureOut">
              <a:rPr lang="nb-NO" smtClean="0"/>
              <a:t>28.04.2015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6F87-CF37-46DD-B3C5-EB9847191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053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6CE9-B4E9-4C62-A57C-1483983C7090}" type="datetimeFigureOut">
              <a:rPr lang="nb-NO" smtClean="0"/>
              <a:t>28.04.2015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6F87-CF37-46DD-B3C5-EB9847191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233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6CE9-B4E9-4C62-A57C-1483983C7090}" type="datetimeFigureOut">
              <a:rPr lang="nb-NO" smtClean="0"/>
              <a:t>28.04.2015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6F87-CF37-46DD-B3C5-EB9847191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693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16CE9-B4E9-4C62-A57C-1483983C7090}" type="datetimeFigureOut">
              <a:rPr lang="nb-NO" smtClean="0"/>
              <a:t>28.04.2015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86F87-CF37-46DD-B3C5-EB98471919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172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403648" y="692696"/>
            <a:ext cx="676875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400" b="1" dirty="0" smtClean="0"/>
              <a:t>PRESENTASJON </a:t>
            </a:r>
          </a:p>
          <a:p>
            <a:pPr algn="ctr"/>
            <a:endParaRPr lang="nb-NO" sz="2400" b="1" dirty="0" smtClean="0"/>
          </a:p>
          <a:p>
            <a:pPr algn="ctr"/>
            <a:r>
              <a:rPr lang="nb-NO" sz="2400" b="1" dirty="0" smtClean="0"/>
              <a:t>AV</a:t>
            </a:r>
          </a:p>
          <a:p>
            <a:pPr algn="ctr"/>
            <a:endParaRPr lang="nb-NO" sz="2400" b="1" dirty="0" smtClean="0"/>
          </a:p>
          <a:p>
            <a:pPr algn="ctr"/>
            <a:endParaRPr lang="nb-NO" sz="2400" b="1" dirty="0" smtClean="0"/>
          </a:p>
          <a:p>
            <a:pPr algn="ctr"/>
            <a:r>
              <a:rPr lang="nb-NO" sz="2400" b="1" dirty="0" smtClean="0"/>
              <a:t>PROSESSEN VEDRØRENDE </a:t>
            </a:r>
          </a:p>
          <a:p>
            <a:pPr algn="ctr"/>
            <a:r>
              <a:rPr lang="nb-NO" sz="2400" b="1" dirty="0" smtClean="0"/>
              <a:t>KOMMUNSTRUKTURPROSJEKTET I KOMMUNENE</a:t>
            </a:r>
          </a:p>
          <a:p>
            <a:pPr algn="ctr"/>
            <a:endParaRPr lang="nb-NO" dirty="0" smtClean="0"/>
          </a:p>
          <a:p>
            <a:pPr algn="ctr"/>
            <a:r>
              <a:rPr lang="nb-NO" sz="2400" dirty="0" smtClean="0"/>
              <a:t>Vefsn, Herøy, Alstahaug, Leirfjord og Dønna</a:t>
            </a:r>
          </a:p>
          <a:p>
            <a:pPr algn="ctr"/>
            <a:endParaRPr lang="nb-NO" dirty="0" smtClean="0"/>
          </a:p>
          <a:p>
            <a:pPr algn="ctr"/>
            <a:endParaRPr lang="nb-NO" dirty="0" smtClean="0"/>
          </a:p>
          <a:p>
            <a:pPr algn="ctr"/>
            <a:endParaRPr lang="nb-NO" dirty="0" smtClean="0"/>
          </a:p>
          <a:p>
            <a:pPr algn="ctr"/>
            <a:r>
              <a:rPr lang="nb-NO" b="1" i="1" dirty="0" smtClean="0"/>
              <a:t>v/ Anne Sofie Sand Mathisen, ordfører i Dønna kommune</a:t>
            </a:r>
            <a:endParaRPr lang="nb-NO" b="1" i="1" dirty="0"/>
          </a:p>
        </p:txBody>
      </p:sp>
    </p:spTree>
    <p:extLst>
      <p:ext uri="{BB962C8B-B14F-4D97-AF65-F5344CB8AC3E}">
        <p14:creationId xmlns:p14="http://schemas.microsoft.com/office/powerpoint/2010/main" val="1411148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ØKONOMISKE VIRKEMIDLER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755576" y="1700808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Den nye kommunen beholde tilskudd, som  om den var to eller flere kommuner, i 15 år etter sammenslåing. Denne ordningen vil kun fungere for kommuner som slår seg sammen i reformperioden. </a:t>
            </a:r>
          </a:p>
          <a:p>
            <a:endParaRPr lang="nb-NO" dirty="0" smtClean="0"/>
          </a:p>
          <a:p>
            <a:r>
              <a:rPr lang="nb-NO" dirty="0" smtClean="0"/>
              <a:t>Fokus på endringene over inntektssystemet</a:t>
            </a:r>
          </a:p>
          <a:p>
            <a:endParaRPr lang="nb-NO" dirty="0" smtClean="0"/>
          </a:p>
          <a:p>
            <a:r>
              <a:rPr lang="nb-NO" dirty="0" smtClean="0"/>
              <a:t>Innsparingspotensialet ved stordriftsfordeler i forhold til administrasjon og mulige konsekvenser knyttet til tjenesteproduksjonen.</a:t>
            </a:r>
          </a:p>
          <a:p>
            <a:endParaRPr lang="nb-NO" dirty="0" smtClean="0"/>
          </a:p>
          <a:p>
            <a:r>
              <a:rPr lang="nb-NO" dirty="0" smtClean="0"/>
              <a:t>Innhentet årsmelding og budsjett fra kommunene for å få dagens status.</a:t>
            </a:r>
          </a:p>
          <a:p>
            <a:endParaRPr lang="nb-NO" dirty="0" smtClean="0"/>
          </a:p>
          <a:p>
            <a:r>
              <a:rPr lang="nb-NO" dirty="0" smtClean="0"/>
              <a:t>Gjennomgang av økonomiske konsekvenser for de ulike kommunealternativ.</a:t>
            </a:r>
          </a:p>
          <a:p>
            <a:endParaRPr lang="nb-NO" dirty="0" smtClean="0"/>
          </a:p>
          <a:p>
            <a:r>
              <a:rPr lang="nb-NO" dirty="0" smtClean="0"/>
              <a:t>Kommuner med et innbyggertall på 20 000 får i stor grad realisert stordriftsfordeler vedrørende administrasjon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8393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DEMOKRATI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755576" y="1844824"/>
            <a:ext cx="74168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Ved en sammenslåing vil det gi en lavere politisk representasjon pr. innbygger. </a:t>
            </a:r>
          </a:p>
          <a:p>
            <a:r>
              <a:rPr lang="nb-NO" dirty="0"/>
              <a:t>	</a:t>
            </a:r>
            <a:r>
              <a:rPr lang="nb-NO" i="1" dirty="0" smtClean="0"/>
              <a:t>Avbøtende tiltak: Opprette områdeutvalg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Utløse behov for nye former for innbyggermedvirkning. Noe som kan vitalisere lokaldemokratiet.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Færre politikere, men større rom for frikjøp.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Mer interessant å engasjere seg i politisk arbeid.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Reduksjon av interkommunalt samarbeid som kan styrke direkte demokratisk styring og kontroll.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4605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DEMOKRATI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971600" y="1916832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Bedre rekrutteringen til politisk arbeid.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Et flertall i kommunene mener at en sammenslåing vil gi økt innflytelse på regionale og nasjonale saker.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Større kommuner vil kunne få et tydeligere skille mellom administrasjon og politikk der grunnleggende og strategiske spørsmål i større grad står på agendaen.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Oppgavene til en større kommune vil kunne bli utvidet.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5322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INTENSJONSPLANEN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dirty="0" smtClean="0"/>
              <a:t> </a:t>
            </a:r>
            <a:r>
              <a:rPr lang="nb-NO" sz="3100" dirty="0" smtClean="0"/>
              <a:t>(styringsgruppens møte 23.01. 2015)</a:t>
            </a:r>
            <a:endParaRPr lang="nb-NO" sz="3100" dirty="0"/>
          </a:p>
        </p:txBody>
      </p:sp>
      <p:sp>
        <p:nvSpPr>
          <p:cNvPr id="3" name="Rektangel 2"/>
          <p:cNvSpPr/>
          <p:nvPr/>
        </p:nvSpPr>
        <p:spPr>
          <a:xfrm>
            <a:off x="395536" y="1844824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i="1" dirty="0" smtClean="0"/>
              <a:t>Intensjonsplan for endring av kommunestruktur i kommunene: Vefsn, Leirfjord, Dønna, Herøy og Alstahaug. (Med mulig tilslutning fra andre nærliggende kommuner)</a:t>
            </a:r>
          </a:p>
          <a:p>
            <a:endParaRPr lang="nb-NO" dirty="0" smtClean="0"/>
          </a:p>
          <a:p>
            <a:r>
              <a:rPr lang="nb-NO" b="1" i="1" dirty="0" smtClean="0"/>
              <a:t>Innledning:</a:t>
            </a:r>
          </a:p>
          <a:p>
            <a:r>
              <a:rPr lang="nb-NO" i="1" dirty="0" smtClean="0"/>
              <a:t>a.</a:t>
            </a:r>
          </a:p>
          <a:p>
            <a:r>
              <a:rPr lang="nb-NO" dirty="0" smtClean="0"/>
              <a:t>Kommunene Vefsn, Leirfjord, Dønna, Alstahaug og Herøy går inn for endring av kommunestrukturen, og tar sikte på å slås seg sammen til en kommune fra 01.01. 2018.</a:t>
            </a:r>
          </a:p>
          <a:p>
            <a:endParaRPr lang="nb-NO" dirty="0" smtClean="0"/>
          </a:p>
          <a:p>
            <a:r>
              <a:rPr lang="nb-NO" i="1" dirty="0" smtClean="0"/>
              <a:t>b.</a:t>
            </a:r>
          </a:p>
          <a:p>
            <a:r>
              <a:rPr lang="nb-NO" dirty="0" smtClean="0"/>
              <a:t>Det er kommunestyrene i de fem kommunene som innen 31.12.2015 vedtar om kommunene skal slå seg sammen eller ikke.</a:t>
            </a:r>
          </a:p>
          <a:p>
            <a:endParaRPr lang="nb-NO" dirty="0" smtClean="0"/>
          </a:p>
          <a:p>
            <a:r>
              <a:rPr lang="nb-NO" i="1" dirty="0" smtClean="0"/>
              <a:t>c.</a:t>
            </a:r>
          </a:p>
          <a:p>
            <a:r>
              <a:rPr lang="nb-NO" dirty="0" smtClean="0"/>
              <a:t>I kommunene Leirfjord, Herøy og Dønna vil det bli avholdt rådgivende folkeavstemning.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9689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INTENSJONSPLANEN</a:t>
            </a:r>
            <a:br>
              <a:rPr lang="nb-NO" dirty="0" smtClean="0"/>
            </a:br>
            <a:r>
              <a:rPr lang="nb-NO" sz="3100" dirty="0" smtClean="0"/>
              <a:t>Målet for strukturendringen</a:t>
            </a:r>
            <a:endParaRPr lang="nb-NO" sz="3100" dirty="0"/>
          </a:p>
        </p:txBody>
      </p:sp>
      <p:sp>
        <p:nvSpPr>
          <p:cNvPr id="3" name="Rektangel 2"/>
          <p:cNvSpPr/>
          <p:nvPr/>
        </p:nvSpPr>
        <p:spPr>
          <a:xfrm>
            <a:off x="899592" y="1988840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i="1" dirty="0" smtClean="0"/>
              <a:t>HOVEDMÅL</a:t>
            </a:r>
            <a:r>
              <a:rPr lang="nb-NO" sz="2400" i="1" dirty="0" smtClean="0"/>
              <a:t>:</a:t>
            </a:r>
          </a:p>
          <a:p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Etablere en livskraftig og attraktiv kommune på Helgeland.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Sikre en god demokratisk styring av den nye kommunen.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Sikre og videreutvikle kvalitet og tilgjengelighet i tjenestene til innbyggerne.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Sikre at den nye kommunen er i stand til å påta seg nye oppgaver, jfr. Ekspertutvalgets sluttrapport.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En viktig faktor for ny kommune vil være å få på plass en ny fastlandsforbindelse for Herøy og Dønna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61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solidFill>
                  <a:prstClr val="black"/>
                </a:solidFill>
              </a:rPr>
              <a:t>INTENSJONSPLANEN</a:t>
            </a:r>
            <a:br>
              <a:rPr lang="nb-NO" sz="4000" dirty="0">
                <a:solidFill>
                  <a:prstClr val="black"/>
                </a:solidFill>
              </a:rPr>
            </a:br>
            <a:r>
              <a:rPr lang="nb-NO" sz="2800" dirty="0">
                <a:solidFill>
                  <a:prstClr val="black"/>
                </a:solidFill>
              </a:rPr>
              <a:t>Målet for strukturendringen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967196" y="1628800"/>
            <a:ext cx="734481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i="1" dirty="0" smtClean="0"/>
              <a:t>DELMÅL</a:t>
            </a:r>
          </a:p>
          <a:p>
            <a:endParaRPr lang="nb-NO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Styrke grunnlaget for offensiv og samordna næringsutvikling og et rikt kulturliv i </a:t>
            </a:r>
            <a:r>
              <a:rPr lang="nb-NO" u="sng" dirty="0" smtClean="0"/>
              <a:t>Hele kommunen</a:t>
            </a:r>
            <a:r>
              <a:rPr lang="nb-NO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Styrke grunnlaget for en godt fungerende bo- og arbeidsmarkeds-kommune, (der forbedrede kommunikasjoner for øykommunene inn til fastlandet er en forutsetning.)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Legge til rette for bred deltakelse og involvering i det politiske arbeidet, under dette vurderes etablering av folkevalgte områdeutvalg.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Styrke kompetansen for å gi innbyggerne god kvalitet på tjenestene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Være en utviklende og attraktiv arbeidsplass for de ansatte.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Opprettholde desentralisert tilgjengelighet på tjenestetilbudet.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4633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INTENSJONSPLAN</a:t>
            </a:r>
            <a:br>
              <a:rPr lang="nb-NO" dirty="0" smtClean="0"/>
            </a:br>
            <a:r>
              <a:rPr lang="nb-NO" sz="2800" dirty="0" smtClean="0"/>
              <a:t>Kommunesenter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971600" y="2204864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Arbeidsgruppen konkluderer foreløpig med at kommunesenteret legges til Mosjøen alternativt Sandnessjøen.</a:t>
            </a:r>
          </a:p>
          <a:p>
            <a:endParaRPr lang="nb-NO" dirty="0" smtClean="0"/>
          </a:p>
          <a:p>
            <a:r>
              <a:rPr lang="nb-NO" dirty="0" smtClean="0"/>
              <a:t>Til kommunesenteret legges strategisk ledelse og spisskompetanse. For øvrig tilstrebes en desentralisert oppgavefordeling der det vektlegges at bred utredningskompetanse skal ligge i de regionsentra som ikke er kommunesenter (f.eks. kan hele fagenheter ligge i andre regionsentra enn kommunesenteret.)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6263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INTENSJONSPLAN</a:t>
            </a:r>
            <a:br>
              <a:rPr lang="nb-NO" dirty="0" smtClean="0"/>
            </a:br>
            <a:r>
              <a:rPr lang="nb-NO" sz="2800" dirty="0" smtClean="0"/>
              <a:t>Prinsipper for organisering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1115616" y="1859340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		</a:t>
            </a:r>
          </a:p>
          <a:p>
            <a:r>
              <a:rPr lang="nb-NO" dirty="0" smtClean="0"/>
              <a:t>Det er et mål å lage en enkel og kostnadseffektiv administrativ struktur med politisk, demokratisk forankring.</a:t>
            </a:r>
          </a:p>
          <a:p>
            <a:endParaRPr lang="nb-NO" dirty="0" smtClean="0"/>
          </a:p>
          <a:p>
            <a:r>
              <a:rPr lang="nb-NO" dirty="0" smtClean="0"/>
              <a:t>Strukturen kan bli forskjellig i forhold dagens struktur i de </a:t>
            </a:r>
          </a:p>
          <a:p>
            <a:r>
              <a:rPr lang="nb-NO" dirty="0" smtClean="0"/>
              <a:t>deltakende kommunene, men det kan være en fordel og ikke foreta en omfattende omstrukturering i forbindelse med endringene i kommunestrukturen.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6491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>
                <a:solidFill>
                  <a:prstClr val="black"/>
                </a:solidFill>
              </a:rPr>
              <a:t>INTENSJONSPLAN</a:t>
            </a:r>
            <a:br>
              <a:rPr lang="nb-NO" sz="4000" dirty="0">
                <a:solidFill>
                  <a:prstClr val="black"/>
                </a:solidFill>
              </a:rPr>
            </a:br>
            <a:r>
              <a:rPr lang="nb-NO" sz="2500" dirty="0">
                <a:solidFill>
                  <a:prstClr val="black"/>
                </a:solidFill>
              </a:rPr>
              <a:t>Prinsipper for organisering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827584" y="1997839"/>
            <a:ext cx="727280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i="1" dirty="0" smtClean="0"/>
              <a:t>Kommunestyrene legger til grunn at en skal beholde og videreføre følgende tjenester i dagens kommuner:</a:t>
            </a:r>
          </a:p>
          <a:p>
            <a:endParaRPr lang="nb-NO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Barnehage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Grunnskole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Heldøgns omsorgstjenester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Helsetjenester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Servicetorg(eks. sosiale tjenester/NAV, enkle tekniske tjenester mm).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2768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INTENSJONSPLAN</a:t>
            </a:r>
            <a:br>
              <a:rPr lang="nb-NO" dirty="0" smtClean="0"/>
            </a:br>
            <a:r>
              <a:rPr lang="nb-NO" sz="2800" dirty="0" smtClean="0"/>
              <a:t>Ansatte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971600" y="2348880"/>
            <a:ext cx="7056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En viktig målsetting med etablering av en større kommune er en kompetente og effektiv tjenesteproduksjon med attraktive og utviklende arbeidsplasser for ansatte.</a:t>
            </a:r>
          </a:p>
          <a:p>
            <a:endParaRPr lang="nb-NO" dirty="0" smtClean="0"/>
          </a:p>
          <a:p>
            <a:r>
              <a:rPr lang="nb-NO" dirty="0" smtClean="0"/>
              <a:t>Det skal inngås en egen omstillingsavtale mellom partene og den enkelte arbeidstaker som sikrer de ansattes videre arbeidsforhold i den nye kommunen.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372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INFORMASJONSPUNKT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1259632" y="1268760"/>
            <a:ext cx="6984776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b-NO" sz="2000" b="1" dirty="0" smtClean="0"/>
              <a:t>2014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På Fylkesmannens oppstartsamling i Bodø 4. september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På medlemsmøte i Dønna AP 12. september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Møte med styrene i 6 lokalutvalgsmøter i Dønna høsten 2014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På felles kommunestyreseminar i Leirfjordhallen 5.november</a:t>
            </a:r>
          </a:p>
          <a:p>
            <a:pPr>
              <a:lnSpc>
                <a:spcPct val="150000"/>
              </a:lnSpc>
            </a:pPr>
            <a:r>
              <a:rPr lang="nb-NO" sz="2000" b="1" dirty="0" smtClean="0"/>
              <a:t>2015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Fagforbundets ledere i januar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Fellesmøte i HR og Sør-H Regionråd 29. januar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Medlemsmøte i Alstahaug AP 19. februar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Tre folkemøter i Dønna kommune uke 10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Folkemøte i Dønna 16. april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Folkemøte i Alstahaug 27. </a:t>
            </a:r>
            <a:r>
              <a:rPr lang="nb-NO" smtClean="0"/>
              <a:t>april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6057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INTENSJONSPLAN</a:t>
            </a:r>
            <a:br>
              <a:rPr lang="nb-NO" dirty="0" smtClean="0"/>
            </a:br>
            <a:r>
              <a:rPr lang="nb-NO" sz="2800" dirty="0" smtClean="0"/>
              <a:t>Folkeavstemming og tidsplan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521792" y="177281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i="1" dirty="0" smtClean="0"/>
              <a:t>Rådgivende folkeavstemming:</a:t>
            </a:r>
          </a:p>
          <a:p>
            <a:r>
              <a:rPr lang="nb-NO" i="1" dirty="0" smtClean="0"/>
              <a:t>Dønna, Herøy og Leirfjord kommuner skal avholde likelydende rådgivende </a:t>
            </a:r>
          </a:p>
          <a:p>
            <a:r>
              <a:rPr lang="nb-NO" i="1" dirty="0" smtClean="0"/>
              <a:t>folkeavstemminger samtidig med kommunevalget høsten 2015.</a:t>
            </a:r>
          </a:p>
          <a:p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Innbyggerinvolvering innen utgangen av april 2015.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Behandling av intensjonsavtalen samt avklaring av folkeavstemming innen utgangen av juni 2015.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/>
              <a:t>F</a:t>
            </a:r>
            <a:r>
              <a:rPr lang="nb-NO" dirty="0" smtClean="0"/>
              <a:t>olkeavstemming 13. og 14. september 2015.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Vedtak i kommunestyrene innen 31.12.2015.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Kongelig resolusjon våren 2016.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Ny kommune 01.01. 2018.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5820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INTENSJONSPLAN</a:t>
            </a:r>
            <a:br>
              <a:rPr lang="nb-NO" dirty="0" smtClean="0"/>
            </a:br>
            <a:r>
              <a:rPr lang="nb-NO" sz="2800" dirty="0" smtClean="0"/>
              <a:t>Protokolltilførsel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539552" y="2132856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i="1" dirty="0" smtClean="0"/>
              <a:t>Protokolltilførsel-Alstahaug kommune v/ordfører Bård Anders Langø:</a:t>
            </a:r>
          </a:p>
          <a:p>
            <a:endParaRPr lang="nb-NO" dirty="0" smtClean="0"/>
          </a:p>
          <a:p>
            <a:r>
              <a:rPr lang="nb-NO" i="1" dirty="0" smtClean="0"/>
              <a:t>Alstahaug kommune forbeholder seg retten til å stemme mot følgende setning, </a:t>
            </a:r>
          </a:p>
          <a:p>
            <a:r>
              <a:rPr lang="nb-NO" i="1" dirty="0" smtClean="0"/>
              <a:t>og ønsket å slette 1. setning i avsnittet rundt kommunesenter.</a:t>
            </a:r>
          </a:p>
          <a:p>
            <a:endParaRPr lang="nb-NO" i="1" dirty="0" smtClean="0"/>
          </a:p>
          <a:p>
            <a:r>
              <a:rPr lang="nb-NO" i="1" dirty="0" smtClean="0"/>
              <a:t>Med bakgrunn i mandat gitt av Alstahaug kommunestyre i sak angående kommunestruktur sept.2014 finner undertegnede det vanskelig å peke på plassering av kommunesenter uten at geografi for framtidig kommune er vedtatt.</a:t>
            </a:r>
          </a:p>
          <a:p>
            <a:endParaRPr lang="nb-NO" i="1" dirty="0" smtClean="0"/>
          </a:p>
          <a:p>
            <a:r>
              <a:rPr lang="nb-NO" i="1" dirty="0" smtClean="0"/>
              <a:t>Alstahaug kommune forholder seg til rapport fra Telemarksforskning sitt fremlegg levert april 2014, som peker på 4 alternativer og sine konklusjoner. 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270524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REGJERINGENS EKSPERTUTVALG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539552" y="1916832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Ekspertutvalget foreslo prinsipper og kriterier for en ny kommunestruktur i sin 1. delrapport i mars 2014.</a:t>
            </a:r>
          </a:p>
          <a:p>
            <a:endParaRPr lang="nb-NO" dirty="0"/>
          </a:p>
          <a:p>
            <a:r>
              <a:rPr lang="nb-NO" dirty="0" smtClean="0"/>
              <a:t>Dette ble lagt til grunn i utvalgets 2. delrapport (desember 2014), der de ser på </a:t>
            </a:r>
          </a:p>
          <a:p>
            <a:r>
              <a:rPr lang="nb-NO" dirty="0" smtClean="0"/>
              <a:t>nødvendige kriterier for at kommunene skal løse oppgavene de har i dag.</a:t>
            </a:r>
          </a:p>
          <a:p>
            <a:endParaRPr lang="nb-NO" dirty="0" smtClean="0"/>
          </a:p>
          <a:p>
            <a:r>
              <a:rPr lang="nb-NO" dirty="0" smtClean="0"/>
              <a:t>Ekspertutvalgets 2. delrapport omhandler også oppgaver for de nye kommunene, og vil være et grunnlag for den endelige utredning om oppgavefordelingen.</a:t>
            </a:r>
          </a:p>
          <a:p>
            <a:r>
              <a:rPr lang="nb-NO" dirty="0" smtClean="0"/>
              <a:t> </a:t>
            </a:r>
          </a:p>
          <a:p>
            <a:r>
              <a:rPr lang="nb-NO" dirty="0" smtClean="0"/>
              <a:t>I tillegg legges det frem en utredning vedrørende «Øy-kommuneprosjektet» i løpet av mars.</a:t>
            </a:r>
          </a:p>
          <a:p>
            <a:endParaRPr lang="nb-NO" dirty="0" smtClean="0"/>
          </a:p>
          <a:p>
            <a:r>
              <a:rPr lang="nb-NO" dirty="0" smtClean="0"/>
              <a:t>Våren 2015 legges det så frem en St. meld om hvilke nye oppgaver de nye kommunene skal ha.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8701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OPPGAVEFORDELING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827584" y="2348880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 </a:t>
            </a:r>
          </a:p>
          <a:p>
            <a:r>
              <a:rPr lang="nb-NO" dirty="0" smtClean="0"/>
              <a:t>20.03. 2015 la regjeringen lagt fram oppgavemeldingen, om fordelingen av oppgaver mellom stat, fylkeskommuner og kommuner. </a:t>
            </a:r>
          </a:p>
          <a:p>
            <a:endParaRPr lang="nb-NO" dirty="0" smtClean="0"/>
          </a:p>
          <a:p>
            <a:r>
              <a:rPr lang="nb-NO" dirty="0" smtClean="0"/>
              <a:t>Regjeringens kommunereform har hatt som grunnleggende premiss at flere oppgaver, mer makt og ansvar skulle overføres til kommunene - og det har vært store forventninger knyttet til oppgavemeldinga.</a:t>
            </a:r>
          </a:p>
          <a:p>
            <a:endParaRPr lang="nb-NO" dirty="0" smtClean="0"/>
          </a:p>
          <a:p>
            <a:r>
              <a:rPr lang="nb-NO" dirty="0" smtClean="0"/>
              <a:t>Det viktige er at vi må organisere oss på en måte som gir best mulig tjenester til befolkningen, og at skole og velferdstjenester er tilfredsstillende finansiert.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1382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OPPGAVEFORDELING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1763688" y="1916832"/>
            <a:ext cx="59766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	Distriktspsykiatriske sentra.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	Videregående opplæring(store bykommuner)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	Kollektivtrafikken (store bykommuner)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	Basishjelpemidler,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	Utstede pass, og utføre vielser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	Større handlingsrom i Plan og bygningssaker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	Barnevern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	Familievern.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9.	Boligtilskudd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10.	Varig tilrettelagt arbeid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91550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OPPGAVEFORDELING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1187624" y="1628800"/>
            <a:ext cx="5742384" cy="420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b-NO" dirty="0" smtClean="0"/>
              <a:t>11.	Arbeids og utdanningsreiser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12.	Finansiering av pasienttransport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13.	Tilskudd til frivillighetssentraler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14.	Forenkling av utmarksforvaltningen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15.	Motorferdsel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16.	Lokal nærings og samfunnsutvikling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17.	Tilskudd til nærings- og miljøtiltak i skogbruket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18.	Tilskudd til beite, jordbruk og verdensarv.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19.	Konsesjonsbehandling av småkraftverk.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20.	Enkelt utslippstillatelse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2328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OPPGAVEFORDELING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1331640" y="1720840"/>
            <a:ext cx="63367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b-NO" dirty="0" smtClean="0"/>
              <a:t>21.	Naturforvaltning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22.	Idrettsfunksjonell godkjenning av svømmeanlegg.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23.	Kompetanse til å utføre notarieforretninger, som i dag 	er regelstyrt.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24.	Rehabilitering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25. 	Tannhelsetjenesten</a:t>
            </a:r>
          </a:p>
          <a:p>
            <a:r>
              <a:rPr lang="nb-NO" dirty="0" smtClean="0"/>
              <a:t>	</a:t>
            </a:r>
          </a:p>
          <a:p>
            <a:endParaRPr lang="nb-NO" dirty="0" smtClean="0"/>
          </a:p>
          <a:p>
            <a:r>
              <a:rPr lang="nb-NO" i="1" dirty="0" smtClean="0"/>
              <a:t>Det vil komme en lovproposisjon i 2017, om de nye oppgavene - samtidig med forslaget om ny kommunestruktur og nytt folkevalgt regionalt nivå.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4285154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UTFORDRINGER/OPPGAVER FREMOVER</a:t>
            </a: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1331640" y="1720840"/>
            <a:ext cx="6336704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Få avklaringer i deltakende kommuner – i forhold til vedtatt fremdriftsplan (del av Intensjonsplanen).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nb-NO" sz="1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Konkretisering av hoved- og delmål i intensjonsplanen.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nb-NO" sz="1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dirty="0" smtClean="0"/>
              <a:t>Få frem konsekvensene ved å fortsette som egen kommune.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nb-NO" sz="1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b-NO" dirty="0" smtClean="0"/>
              <a:t>Økonomiske konsekvenser ved å stå alene i forhold til å bli en del av en større kommune (også i forhold til signaliserte endringer i inntektssystemet).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b-NO" sz="1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b-NO" dirty="0" smtClean="0"/>
              <a:t>Opplysningsarbeid.</a:t>
            </a:r>
          </a:p>
        </p:txBody>
      </p:sp>
    </p:spTree>
    <p:extLst>
      <p:ext uri="{BB962C8B-B14F-4D97-AF65-F5344CB8AC3E}">
        <p14:creationId xmlns:p14="http://schemas.microsoft.com/office/powerpoint/2010/main" val="3682033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FØRSTE FASE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1331640" y="1412776"/>
            <a:ext cx="64807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 smtClean="0"/>
              <a:t>Prosjektnavn: 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«Konsekvenser av alternative kommunestrukturmodeller på Helgeland.»</a:t>
            </a:r>
          </a:p>
          <a:p>
            <a:pPr>
              <a:lnSpc>
                <a:spcPct val="150000"/>
              </a:lnSpc>
            </a:pPr>
            <a:endParaRPr lang="nb-NO" dirty="0" smtClean="0"/>
          </a:p>
          <a:p>
            <a:pPr>
              <a:lnSpc>
                <a:spcPct val="150000"/>
              </a:lnSpc>
            </a:pPr>
            <a:r>
              <a:rPr lang="nb-NO" b="1" dirty="0" smtClean="0"/>
              <a:t>Deltakende kommuner: 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Alstahaug, Leirfjord, Dønna og Vefsn.</a:t>
            </a:r>
          </a:p>
          <a:p>
            <a:pPr>
              <a:lnSpc>
                <a:spcPct val="150000"/>
              </a:lnSpc>
            </a:pPr>
            <a:r>
              <a:rPr lang="nb-NO" i="1" dirty="0" smtClean="0"/>
              <a:t>Fra mai 2014 gikk Herøy inn i prosjektet.</a:t>
            </a:r>
          </a:p>
          <a:p>
            <a:pPr>
              <a:lnSpc>
                <a:spcPct val="150000"/>
              </a:lnSpc>
            </a:pPr>
            <a:endParaRPr lang="nb-NO" dirty="0" smtClean="0"/>
          </a:p>
          <a:p>
            <a:pPr>
              <a:lnSpc>
                <a:spcPct val="150000"/>
              </a:lnSpc>
            </a:pPr>
            <a:r>
              <a:rPr lang="nb-NO" b="1" dirty="0" smtClean="0"/>
              <a:t>Utreder for kommunene: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Telemarksforskning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578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FØRSTE FASE, organisering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899592" y="1700808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/>
              <a:t>Styringsgruppe: </a:t>
            </a:r>
          </a:p>
          <a:p>
            <a:r>
              <a:rPr lang="nb-NO" b="1" i="1" dirty="0" smtClean="0"/>
              <a:t>Ordførerne i kommunene. </a:t>
            </a:r>
          </a:p>
          <a:p>
            <a:r>
              <a:rPr lang="nb-NO" dirty="0" smtClean="0"/>
              <a:t>Anne Sofie S Mathisen, Magnar Johnsen, Bård Anders Langø , Jann Arne Løvdahl og Arnt Frode Jensen. Dønna kommune har lederen</a:t>
            </a:r>
          </a:p>
          <a:p>
            <a:endParaRPr lang="nb-NO" dirty="0" smtClean="0"/>
          </a:p>
          <a:p>
            <a:r>
              <a:rPr lang="nb-NO" b="1" dirty="0" smtClean="0"/>
              <a:t>Prosjektgruppe: </a:t>
            </a:r>
          </a:p>
          <a:p>
            <a:r>
              <a:rPr lang="nb-NO" b="1" i="1" dirty="0" smtClean="0"/>
              <a:t>Rådmennene i kommunene.</a:t>
            </a:r>
          </a:p>
          <a:p>
            <a:r>
              <a:rPr lang="nb-NO" dirty="0" smtClean="0"/>
              <a:t>Børge Toft, Tore Westin, Magne Pettersen, Britt Jonassen, Roy Skogsholm. Alstahaug kommune har lederen</a:t>
            </a:r>
          </a:p>
          <a:p>
            <a:endParaRPr lang="nb-NO" dirty="0" smtClean="0"/>
          </a:p>
          <a:p>
            <a:r>
              <a:rPr lang="nb-NO" b="1" i="1" dirty="0" smtClean="0"/>
              <a:t>Kontaktperson for arbeidet:</a:t>
            </a:r>
          </a:p>
          <a:p>
            <a:r>
              <a:rPr lang="nb-NO" dirty="0" smtClean="0"/>
              <a:t>Sissel Hesjedal, Helgeland Regionråd</a:t>
            </a:r>
          </a:p>
          <a:p>
            <a:endParaRPr lang="nb-NO" dirty="0"/>
          </a:p>
          <a:p>
            <a:r>
              <a:rPr lang="nb-NO" b="1" i="1" dirty="0" smtClean="0"/>
              <a:t>Tidsramme for utredningen: </a:t>
            </a:r>
          </a:p>
          <a:p>
            <a:r>
              <a:rPr lang="nb-NO" dirty="0" smtClean="0"/>
              <a:t>Fra høsten 2013 til vår 2014.</a:t>
            </a:r>
          </a:p>
        </p:txBody>
      </p:sp>
    </p:spTree>
    <p:extLst>
      <p:ext uri="{BB962C8B-B14F-4D97-AF65-F5344CB8AC3E}">
        <p14:creationId xmlns:p14="http://schemas.microsoft.com/office/powerpoint/2010/main" val="225912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FØRSTE FASE, metodikk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827584" y="2136339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b-NO" dirty="0" smtClean="0"/>
              <a:t>Intervju i alle kommunene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b-NO" dirty="0" smtClean="0"/>
              <a:t>Deltakelse i spørreundersøkelse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b-NO" dirty="0" smtClean="0"/>
              <a:t>Bidrag med etterspurt informasjon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b-NO" dirty="0" smtClean="0"/>
              <a:t>KOSTRA-analyser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b-NO" dirty="0" smtClean="0"/>
              <a:t>Statistiske analyser vedr. økonomi, administrasjon, tjenesteproduksjon og nærings -og samfunnsutvikling.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2222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FØRSTE FASE, formalisering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755576" y="1443840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Kommunene fattet vedtak om å gjennomføre utredning av økonomiske og </a:t>
            </a:r>
            <a:r>
              <a:rPr lang="nb-NO" dirty="0" err="1" smtClean="0"/>
              <a:t>tjenestemessige</a:t>
            </a:r>
            <a:r>
              <a:rPr lang="nb-NO" dirty="0" smtClean="0"/>
              <a:t> konsekvenser - som også kunne omfatte Herøy, Hemnes, Hattfjelldal og Grane.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Disse takket nei, med unntak av Grane, som deltok i intervju under utredningen.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Kommuner som takket nei inngår allikevel i de ulike kommune-strukturalternativer</a:t>
            </a:r>
            <a:r>
              <a:rPr lang="nb-NO" dirty="0"/>
              <a:t> </a:t>
            </a:r>
            <a:r>
              <a:rPr lang="nb-NO" dirty="0" smtClean="0"/>
              <a:t>ved bruk av tilgjengelig offentlig statistikk.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Herøy vedtok å gå inn i prosjektet før sommeren 2014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VHALD-kommunene vedtok, høsten 2014, å fortsette arbeidet.  Samme styrings- og arbeidsgruppe som tidligere.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148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FØRSTE FASE, formål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683568" y="1556792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Formålet har vært å kartlegge konsekvenser av følgende kommunestrukturalternativ på Helgeland</a:t>
            </a:r>
          </a:p>
          <a:p>
            <a:endParaRPr lang="nb-NO" dirty="0" smtClean="0"/>
          </a:p>
          <a:p>
            <a:r>
              <a:rPr lang="nb-NO" i="1" dirty="0" smtClean="0"/>
              <a:t>1.	Herøy, Alstahaug, Leirfjord, Vefsn, Grane, Hattfjelldal, Dønna</a:t>
            </a:r>
            <a:r>
              <a:rPr lang="nb-NO" dirty="0" smtClean="0"/>
              <a:t>		(28 877 innb.)</a:t>
            </a:r>
          </a:p>
          <a:p>
            <a:endParaRPr lang="nb-NO" dirty="0" smtClean="0"/>
          </a:p>
          <a:p>
            <a:r>
              <a:rPr lang="nb-NO" i="1" dirty="0" smtClean="0"/>
              <a:t>2.	HALD + Vefsn </a:t>
            </a:r>
            <a:r>
              <a:rPr lang="nb-NO" dirty="0" smtClean="0"/>
              <a:t>(25 947 innb.)</a:t>
            </a:r>
          </a:p>
          <a:p>
            <a:endParaRPr lang="nb-NO" dirty="0" smtClean="0"/>
          </a:p>
          <a:p>
            <a:r>
              <a:rPr lang="nb-NO" i="1" dirty="0" smtClean="0"/>
              <a:t>3.	HALD  </a:t>
            </a:r>
            <a:r>
              <a:rPr lang="nb-NO" dirty="0" smtClean="0"/>
              <a:t>(12 695 innb.)</a:t>
            </a:r>
          </a:p>
          <a:p>
            <a:endParaRPr lang="nb-NO" dirty="0" smtClean="0"/>
          </a:p>
          <a:p>
            <a:r>
              <a:rPr lang="nb-NO" i="1" dirty="0" smtClean="0"/>
              <a:t>4.	Vefsn, Grane, Hattfjelldal </a:t>
            </a:r>
            <a:r>
              <a:rPr lang="nb-NO" dirty="0" smtClean="0"/>
              <a:t>(16 128 innb.)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146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FØRSTE FASE, funn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660134" y="1412776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Økonomiske konsekvenser av kommunesammenslåing i reformperioden</a:t>
            </a:r>
          </a:p>
          <a:p>
            <a:r>
              <a:rPr lang="nb-NO" dirty="0" smtClean="0"/>
              <a:t>på 15 år - med en nedtrapping de påfølgende 5 år.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351466"/>
              </p:ext>
            </p:extLst>
          </p:nvPr>
        </p:nvGraphicFramePr>
        <p:xfrm>
          <a:off x="612412" y="3212976"/>
          <a:ext cx="7872308" cy="2523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4120"/>
                <a:gridCol w="1574120"/>
                <a:gridCol w="1574120"/>
                <a:gridCol w="1574974"/>
                <a:gridCol w="1574974"/>
              </a:tblGrid>
              <a:tr h="1008112">
                <a:tc>
                  <a:txBody>
                    <a:bodyPr/>
                    <a:lstStyle/>
                    <a:p>
                      <a:pPr marL="85725" indent="0"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effectLst/>
                        </a:rPr>
                        <a:t>Antall kommuner </a:t>
                      </a:r>
                      <a:r>
                        <a:rPr lang="nb-NO" sz="1400" dirty="0">
                          <a:effectLst/>
                        </a:rPr>
                        <a:t>og innbyggere i sammenslåingen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0-19. 999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Innbyggere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20-49.999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innbyggere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50-99.999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innbyggere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Over 100 000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innbyggere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3522">
                <a:tc>
                  <a:txBody>
                    <a:bodyPr/>
                    <a:lstStyle/>
                    <a:p>
                      <a:pPr marL="82550" indent="0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 kommuner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25 000 000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30 000 000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35 000 000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3522">
                <a:tc>
                  <a:txBody>
                    <a:bodyPr/>
                    <a:lstStyle/>
                    <a:p>
                      <a:pPr marL="82550" indent="0">
                        <a:spcAft>
                          <a:spcPts val="0"/>
                        </a:spcAft>
                        <a:tabLst/>
                      </a:pPr>
                      <a:r>
                        <a:rPr lang="nb-NO" sz="1400" dirty="0">
                          <a:effectLst/>
                        </a:rPr>
                        <a:t>3 kommuner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30 000 000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35 000 000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40 000 000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45 000 000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3522">
                <a:tc>
                  <a:txBody>
                    <a:bodyPr/>
                    <a:lstStyle/>
                    <a:p>
                      <a:pPr marL="82550" indent="0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4 kommuner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40 000 000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45 000 000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50 000 000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55 000 000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4790">
                <a:tc>
                  <a:txBody>
                    <a:bodyPr/>
                    <a:lstStyle/>
                    <a:p>
                      <a:pPr marL="82550" indent="0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5 </a:t>
                      </a:r>
                      <a:r>
                        <a:rPr lang="nb-NO" sz="1400" dirty="0" smtClean="0">
                          <a:effectLst/>
                        </a:rPr>
                        <a:t>eller </a:t>
                      </a:r>
                      <a:r>
                        <a:rPr lang="nb-NO" sz="1400" dirty="0">
                          <a:effectLst/>
                        </a:rPr>
                        <a:t>flere kommuner</a:t>
                      </a:r>
                      <a:endParaRPr lang="nb-NO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50 000 000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55 000 000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60 000 000</a:t>
                      </a:r>
                      <a:endParaRPr lang="nb-N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65 000 000</a:t>
                      </a:r>
                      <a:endParaRPr lang="nb-N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60133" y="2300932"/>
            <a:ext cx="76553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b-NO" altLang="nb-NO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itchFamily="18" charset="0"/>
                <a:cs typeface="Arial" pitchFamily="34" charset="0"/>
              </a:rPr>
              <a:t>Kommuner som slår seg sammen i reformperioden får dekket </a:t>
            </a:r>
            <a:r>
              <a:rPr kumimoji="0" lang="nb-NO" altLang="nb-NO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engangskostnader</a:t>
            </a:r>
            <a:endParaRPr kumimoji="0" lang="nb-NO" altLang="nb-NO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etter en standardisert modell.</a:t>
            </a:r>
            <a:endParaRPr kumimoji="0" lang="nb-NO" altLang="nb-NO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25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ØKONOMISKE VIRKEMIDLER</a:t>
            </a: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871742" y="1556792"/>
            <a:ext cx="748883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b="1" i="1" dirty="0" smtClean="0"/>
              <a:t>Grunnbeløp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b="1" i="1" dirty="0" smtClean="0"/>
              <a:t>Engangskostnadene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b="1" i="1" dirty="0" smtClean="0"/>
              <a:t>Reformstøtte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b-NO" b="1" i="1" dirty="0" smtClean="0"/>
              <a:t>Inndelingstilskudd</a:t>
            </a:r>
          </a:p>
          <a:p>
            <a:pPr>
              <a:lnSpc>
                <a:spcPct val="150000"/>
              </a:lnSpc>
            </a:pPr>
            <a:endParaRPr lang="nb-NO" dirty="0"/>
          </a:p>
          <a:p>
            <a:pPr>
              <a:lnSpc>
                <a:spcPct val="150000"/>
              </a:lnSpc>
            </a:pPr>
            <a:r>
              <a:rPr lang="nb-NO" dirty="0" smtClean="0"/>
              <a:t>20 millioner er et grunnbeløp pr. sammenslåing. Støtten til dekning av engangskostnader differensieres etter antall kommuner som slås sammen og antall innbyggere i den nye kommunen.</a:t>
            </a:r>
          </a:p>
          <a:p>
            <a:pPr>
              <a:lnSpc>
                <a:spcPct val="150000"/>
              </a:lnSpc>
            </a:pPr>
            <a:endParaRPr lang="nb-NO" dirty="0" smtClean="0"/>
          </a:p>
          <a:p>
            <a:pPr>
              <a:lnSpc>
                <a:spcPct val="150000"/>
              </a:lnSpc>
            </a:pPr>
            <a:r>
              <a:rPr lang="nb-NO" dirty="0" smtClean="0"/>
              <a:t>Støtte til infrastrukturtiltak gis ikke, men i reformperioden kan kommunene få reformstøtte om ny kommune utgjør mer enn 10 000 innbyggere.</a:t>
            </a:r>
          </a:p>
        </p:txBody>
      </p:sp>
    </p:spTree>
    <p:extLst>
      <p:ext uri="{BB962C8B-B14F-4D97-AF65-F5344CB8AC3E}">
        <p14:creationId xmlns:p14="http://schemas.microsoft.com/office/powerpoint/2010/main" val="97917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1477</Words>
  <Application>Microsoft Office PowerPoint</Application>
  <PresentationFormat>Skjermfremvisning (4:3)</PresentationFormat>
  <Paragraphs>295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28" baseType="lpstr">
      <vt:lpstr>Office-tema</vt:lpstr>
      <vt:lpstr>PowerPoint-presentasjon</vt:lpstr>
      <vt:lpstr>INFORMASJONSPUNKT</vt:lpstr>
      <vt:lpstr>FØRSTE FASE</vt:lpstr>
      <vt:lpstr>FØRSTE FASE, organisering</vt:lpstr>
      <vt:lpstr>FØRSTE FASE, metodikk</vt:lpstr>
      <vt:lpstr>FØRSTE FASE, formalisering</vt:lpstr>
      <vt:lpstr>FØRSTE FASE, formål</vt:lpstr>
      <vt:lpstr>FØRSTE FASE, funn</vt:lpstr>
      <vt:lpstr>ØKONOMISKE VIRKEMIDLER</vt:lpstr>
      <vt:lpstr>ØKONOMISKE VIRKEMIDLER</vt:lpstr>
      <vt:lpstr>DEMOKRATI</vt:lpstr>
      <vt:lpstr>DEMOKRATI</vt:lpstr>
      <vt:lpstr>INTENSJONSPLANEN  (styringsgruppens møte 23.01. 2015)</vt:lpstr>
      <vt:lpstr>INTENSJONSPLANEN Målet for strukturendringen</vt:lpstr>
      <vt:lpstr>INTENSJONSPLANEN Målet for strukturendringen</vt:lpstr>
      <vt:lpstr>INTENSJONSPLAN Kommunesenter</vt:lpstr>
      <vt:lpstr>INTENSJONSPLAN Prinsipper for organisering</vt:lpstr>
      <vt:lpstr>INTENSJONSPLAN Prinsipper for organisering</vt:lpstr>
      <vt:lpstr>INTENSJONSPLAN Ansatte</vt:lpstr>
      <vt:lpstr>INTENSJONSPLAN Folkeavstemming og tidsplan</vt:lpstr>
      <vt:lpstr>INTENSJONSPLAN Protokolltilførsel</vt:lpstr>
      <vt:lpstr>REGJERINGENS EKSPERTUTVALG</vt:lpstr>
      <vt:lpstr>NY OPPGAVEFORDELING</vt:lpstr>
      <vt:lpstr>NY OPPGAVEFORDELING</vt:lpstr>
      <vt:lpstr>NY OPPGAVEFORDELING</vt:lpstr>
      <vt:lpstr>NY OPPGAVEFORDELING</vt:lpstr>
      <vt:lpstr>UTFORDRINGER/OPPGAVER FREMOVER</vt:lpstr>
    </vt:vector>
  </TitlesOfParts>
  <Company>HALD-IKT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 Henning Jørgensen</dc:creator>
  <cp:lastModifiedBy>Linda Lovise Jakobsen</cp:lastModifiedBy>
  <cp:revision>14</cp:revision>
  <dcterms:created xsi:type="dcterms:W3CDTF">2015-03-23T07:38:19Z</dcterms:created>
  <dcterms:modified xsi:type="dcterms:W3CDTF">2015-04-28T08:53:34Z</dcterms:modified>
</cp:coreProperties>
</file>